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7" r:id="rId8"/>
    <p:sldId id="261" r:id="rId9"/>
    <p:sldId id="274" r:id="rId10"/>
    <p:sldId id="275" r:id="rId11"/>
    <p:sldId id="276" r:id="rId12"/>
    <p:sldId id="263" r:id="rId13"/>
  </p:sldIdLst>
  <p:sldSz cx="9144000" cy="5143500"/>
  <p:notesSz cx="6858000" cy="9144000"/>
  <p:embeddedFontLst>
    <p:embeddedFont>
      <p:font typeface="Rubik"/>
      <p:regular r:id="rId17"/>
      <p:bold r:id="rId18"/>
      <p:italic r:id="rId19"/>
      <p:boldItalic r:id="rId20"/>
    </p:embeddedFont>
    <p:embeddedFont>
      <p:font typeface="Rubik SemiBold"/>
      <p:bold r:id="rId21"/>
      <p:boldItalic r:id="rId22"/>
    </p:embeddedFont>
    <p:embeddedFont>
      <p:font typeface="Rubik Light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1.xml"/><Relationship Id="rId10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63525" y="1151890"/>
            <a:ext cx="5604510" cy="141986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3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Machine Learning</a:t>
            </a:r>
            <a:r>
              <a:rPr lang="en-US" altLang="en-GB" sz="3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3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Project</a:t>
            </a:r>
            <a:endParaRPr lang="en-GB" sz="32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indent="0">
              <a:buNone/>
            </a:pPr>
            <a:r>
              <a:rPr lang="en-GB" sz="16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Membuat model Regression dan</a:t>
            </a:r>
            <a:endParaRPr lang="en-GB" sz="16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indent="0">
              <a:buNone/>
            </a:pPr>
            <a:r>
              <a:rPr lang="en-GB" sz="16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Clustering</a:t>
            </a:r>
            <a:endParaRPr lang="en-GB" sz="16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3265" y="2320675"/>
            <a:ext cx="4392000" cy="1104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 altLang="en-GB" sz="2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Kalbe Nutritionals Data Scientist Project Based Internship Program</a:t>
            </a:r>
            <a:endParaRPr lang="en-US" altLang="en-GB" sz="2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GB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63265" y="3339655"/>
            <a:ext cx="4392000" cy="796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Putri Aulia</a:t>
            </a:r>
            <a:endParaRPr lang="en-US" sz="2000" b="1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278380" y="186690"/>
            <a:ext cx="1298575" cy="54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4892675" y="4262755"/>
            <a:ext cx="1298575" cy="54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765410"/>
            <a:ext cx="20016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>
                <a:latin typeface="Rubik SemiBold"/>
                <a:ea typeface="Rubik SemiBold"/>
                <a:cs typeface="Rubik SemiBold"/>
                <a:sym typeface="Rubik SemiBold"/>
              </a:rPr>
              <a:t>Putri Aulia</a:t>
            </a:r>
            <a:endParaRPr lang="en-US" altLang="en-GB"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57180" y="231267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85630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74525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5"/>
          <p:cNvSpPr/>
          <p:nvPr/>
        </p:nvSpPr>
        <p:spPr>
          <a:xfrm>
            <a:off x="5095575" y="287873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5"/>
          <p:cNvSpPr/>
          <p:nvPr/>
        </p:nvSpPr>
        <p:spPr>
          <a:xfrm>
            <a:off x="5000625" y="161318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5"/>
          <p:cNvSpPr/>
          <p:nvPr/>
        </p:nvSpPr>
        <p:spPr>
          <a:xfrm>
            <a:off x="5000625" y="269748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5"/>
          <p:cNvSpPr/>
          <p:nvPr/>
        </p:nvSpPr>
        <p:spPr>
          <a:xfrm>
            <a:off x="5000625" y="385000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522280"/>
            <a:ext cx="3740100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Rubik"/>
                <a:ea typeface="Rubik"/>
                <a:cs typeface="Rubik"/>
                <a:sym typeface="Rubik"/>
              </a:rPr>
              <a:t>DQLab Free Class</a:t>
            </a:r>
            <a:endParaRPr lang="en-US" altLang="en-GB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Data Science Fundamentals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Rubik"/>
                <a:ea typeface="Rubik"/>
                <a:cs typeface="Rubik"/>
                <a:sym typeface="Rubik"/>
              </a:rPr>
              <a:t>Sept 2023</a:t>
            </a:r>
            <a:endParaRPr lang="en-US" altLang="en-GB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538000"/>
            <a:ext cx="3740100" cy="104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Rubik"/>
                <a:ea typeface="Rubik"/>
                <a:cs typeface="Rubik"/>
                <a:sym typeface="Rubik"/>
              </a:rPr>
              <a:t>Computer Laboratory Assistant</a:t>
            </a:r>
            <a:endParaRPr lang="en-US" altLang="en-GB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Mathematics and Data Science Computation Laboratory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Rubik"/>
                <a:ea typeface="Rubik"/>
                <a:cs typeface="Rubik"/>
                <a:sym typeface="Rubik"/>
              </a:rPr>
              <a:t>Apr 2021 - Feb 2023</a:t>
            </a:r>
            <a:endParaRPr lang="en-US" altLang="en-GB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759105"/>
            <a:ext cx="3740100" cy="12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Rubik"/>
                <a:ea typeface="Rubik"/>
                <a:cs typeface="Rubik"/>
                <a:sym typeface="Rubik"/>
              </a:rPr>
              <a:t>Data Science Course</a:t>
            </a:r>
            <a:endParaRPr lang="en-US" altLang="en-GB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Class program of INDOMS School 2021 (Kampus Merdeka)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Rubik"/>
                <a:ea typeface="Rubik"/>
                <a:cs typeface="Rubik"/>
                <a:sym typeface="Rubik"/>
              </a:rPr>
              <a:t>Juli 2021 - Aug 2021</a:t>
            </a:r>
            <a:endParaRPr lang="en-US" altLang="en-GB" b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43840" y="2697480"/>
            <a:ext cx="4383405" cy="212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Rubik"/>
                <a:ea typeface="Rubik"/>
                <a:cs typeface="Rubik"/>
                <a:sym typeface="Rubik"/>
              </a:rPr>
              <a:t>A fresh graduate of Andalas University, majoring in the Mathematics and Data Science</a:t>
            </a:r>
            <a:r>
              <a:rPr lang="en-US">
                <a:latin typeface="Rubik"/>
                <a:ea typeface="Rubik"/>
                <a:cs typeface="Rubik"/>
                <a:sym typeface="Rubik"/>
              </a:rPr>
              <a:t> </a:t>
            </a:r>
            <a:r>
              <a:rPr>
                <a:latin typeface="Rubik"/>
                <a:ea typeface="Rubik"/>
                <a:cs typeface="Rubik"/>
                <a:sym typeface="Rubik"/>
              </a:rPr>
              <a:t>Department, who</a:t>
            </a:r>
            <a:r>
              <a:rPr lang="en-US">
                <a:latin typeface="Rubik"/>
                <a:ea typeface="Rubik"/>
                <a:cs typeface="Rubik"/>
                <a:sym typeface="Rubik"/>
              </a:rPr>
              <a:t> </a:t>
            </a:r>
            <a:r>
              <a:rPr>
                <a:latin typeface="Rubik"/>
                <a:ea typeface="Rubik"/>
                <a:cs typeface="Rubik"/>
                <a:sym typeface="Rubik"/>
              </a:rPr>
              <a:t>loves to learn something new</a:t>
            </a:r>
            <a:r>
              <a:rPr lang="en-US">
                <a:latin typeface="Rubik"/>
                <a:ea typeface="Rubik"/>
                <a:cs typeface="Rubik"/>
                <a:sym typeface="Rubik"/>
              </a:rPr>
              <a:t> especially to improve data knowledge and skills,</a:t>
            </a:r>
            <a:r>
              <a:rPr>
                <a:latin typeface="Rubik"/>
                <a:ea typeface="Rubik"/>
                <a:cs typeface="Rubik"/>
                <a:sym typeface="Rubik"/>
              </a:rPr>
              <a:t> and has a strong will. She is interested in statistics, </a:t>
            </a:r>
            <a:r>
              <a:rPr lang="en-US">
                <a:latin typeface="Rubik"/>
                <a:ea typeface="Rubik"/>
                <a:cs typeface="Rubik"/>
                <a:sym typeface="Rubik"/>
              </a:rPr>
              <a:t>data science, </a:t>
            </a:r>
            <a:r>
              <a:rPr>
                <a:latin typeface="Rubik"/>
                <a:ea typeface="Rubik"/>
                <a:cs typeface="Rubik"/>
                <a:sym typeface="Rubik"/>
              </a:rPr>
              <a:t>and data analysis. She gained</a:t>
            </a:r>
            <a:r>
              <a:rPr lang="en-US">
                <a:latin typeface="Rubik"/>
                <a:ea typeface="Rubik"/>
                <a:cs typeface="Rubik"/>
                <a:sym typeface="Rubik"/>
              </a:rPr>
              <a:t> </a:t>
            </a:r>
            <a:r>
              <a:rPr>
                <a:latin typeface="Rubik"/>
                <a:ea typeface="Rubik"/>
                <a:cs typeface="Rubik"/>
                <a:sym typeface="Rubik"/>
              </a:rPr>
              <a:t>experience while studying mathematics, which has helped her be a skilled problem-solver with critical</a:t>
            </a:r>
            <a:r>
              <a:rPr lang="en-US">
                <a:latin typeface="Rubik"/>
                <a:ea typeface="Rubik"/>
                <a:cs typeface="Rubik"/>
                <a:sym typeface="Rubik"/>
              </a:rPr>
              <a:t> </a:t>
            </a:r>
            <a:r>
              <a:rPr>
                <a:latin typeface="Rubik"/>
                <a:ea typeface="Rubik"/>
                <a:cs typeface="Rubik"/>
                <a:sym typeface="Rubik"/>
              </a:rPr>
              <a:t>thinking abilities and an organized person.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 descr="WhatsApp Image 2023-09-29 at 09.14.59"/>
          <p:cNvPicPr>
            <a:picLocks noChangeAspect="1"/>
          </p:cNvPicPr>
          <p:nvPr/>
        </p:nvPicPr>
        <p:blipFill>
          <a:blip r:embed="rId3"/>
          <a:srcRect l="1191" t="43554" r="19531" b="24542"/>
          <a:stretch>
            <a:fillRect/>
          </a:stretch>
        </p:blipFill>
        <p:spPr>
          <a:xfrm>
            <a:off x="537845" y="372745"/>
            <a:ext cx="1905635" cy="1704340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5366385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55880" y="185420"/>
            <a:ext cx="6044565" cy="58166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ubik"/>
                <a:ea typeface="Rubik"/>
                <a:cs typeface="Rubik"/>
                <a:sym typeface="Rubik"/>
              </a:rPr>
              <a:t>Case Stud</a:t>
            </a:r>
            <a:r>
              <a:rPr lang="en-US" altLang="en-GB" sz="2600" b="1">
                <a:latin typeface="Rubik"/>
                <a:ea typeface="Rubik"/>
                <a:cs typeface="Rubik"/>
                <a:sym typeface="Rubik"/>
              </a:rPr>
              <a:t>y - Background Story</a:t>
            </a:r>
            <a:endParaRPr lang="en-US" altLang="en-GB" sz="2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43180" y="816610"/>
            <a:ext cx="5440680" cy="392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ubik"/>
                <a:ea typeface="Rubik"/>
                <a:cs typeface="Rubik"/>
                <a:sym typeface="Rubik"/>
              </a:rPr>
              <a:t>Kamu adalah seorang Data Scientist di Kalbe Nutritionals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dan sedang mendapatkan project baru dari tim inventory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dan tim marketing.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ubik"/>
                <a:ea typeface="Rubik"/>
                <a:cs typeface="Rubik"/>
                <a:sym typeface="Rubik"/>
              </a:rPr>
              <a:t>Dari tim inventory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, kamu diminta untuk dapat membantu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memprediksi jumlah penjualan (quantity) dari total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keseluruhan product Kalbe</a:t>
            </a:r>
            <a:endParaRPr 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Tujuan dari project ini adalah untuk mengetahui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perkiraan quantity product yang terjual sehingga tim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inventory dapat membuat stock persediaan harian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yang cukup.</a:t>
            </a:r>
            <a:endParaRPr 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Prediksi yang dilakukan harus harian.</a:t>
            </a:r>
            <a:endParaRPr 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ubik"/>
                <a:ea typeface="Rubik"/>
                <a:cs typeface="Rubik"/>
                <a:sym typeface="Rubik"/>
              </a:rPr>
              <a:t>Dari tim marketing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,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 kamu diminta untuk membuat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cluster/segment customer berdasarkan beberapa kriteria.</a:t>
            </a:r>
            <a:endParaRPr 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Tujuan dari project ini adalah untuk membuat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segment customer.</a:t>
            </a:r>
            <a:endParaRPr 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Segment customer ini nantinya akan digunakan oleh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tim marketing untuk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memberikan personalized</a:t>
            </a: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>
                <a:latin typeface="Rubik"/>
                <a:ea typeface="Rubik"/>
                <a:cs typeface="Rubik"/>
                <a:sym typeface="Rubik"/>
              </a:rPr>
              <a:t>promotion dan sales treatment.</a:t>
            </a:r>
            <a:endParaRPr 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98;p16"/>
          <p:cNvSpPr txBox="1"/>
          <p:nvPr/>
        </p:nvSpPr>
        <p:spPr>
          <a:xfrm>
            <a:off x="5580380" y="978535"/>
            <a:ext cx="3287395" cy="392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Task 1 - Dbeaver Connection with PostgreSQL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Task 2 - Tableau Public Create Dashboard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Task 3 - Machine Learning Regression (Time Series)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Task 4 - Machine Learning Clustering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72958"/>
            <a:ext cx="83769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Task 1  - Dbeaver</a:t>
            </a:r>
            <a:endParaRPr lang="en-US" altLang="en-GB" sz="24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06;p17"/>
          <p:cNvSpPr txBox="1"/>
          <p:nvPr/>
        </p:nvSpPr>
        <p:spPr>
          <a:xfrm>
            <a:off x="328930" y="783590"/>
            <a:ext cx="4542790" cy="409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Query 1 : Berapa rata-rata umur customer 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jika dilihat dari marital statusnya ?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Query 2 : Berapa rata-rata umur customer 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jika dilihat dari gender nya ?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11760" y="8413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32743" t="50000" r="44783" b="39575"/>
          <a:stretch>
            <a:fillRect/>
          </a:stretch>
        </p:blipFill>
        <p:spPr>
          <a:xfrm>
            <a:off x="426720" y="1822450"/>
            <a:ext cx="3325495" cy="867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l="31859" t="53134" r="46906" b="38160"/>
          <a:stretch>
            <a:fillRect/>
          </a:stretch>
        </p:blipFill>
        <p:spPr>
          <a:xfrm>
            <a:off x="403860" y="3909695"/>
            <a:ext cx="2946400" cy="679450"/>
          </a:xfrm>
          <a:prstGeom prst="rect">
            <a:avLst/>
          </a:prstGeom>
        </p:spPr>
      </p:pic>
      <p:sp>
        <p:nvSpPr>
          <p:cNvPr id="8" name="Google Shape;85;p15"/>
          <p:cNvSpPr/>
          <p:nvPr/>
        </p:nvSpPr>
        <p:spPr>
          <a:xfrm>
            <a:off x="110490" y="303276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 l="35222" t="13533" r="36306" b="81519"/>
          <a:stretch>
            <a:fillRect/>
          </a:stretch>
        </p:blipFill>
        <p:spPr>
          <a:xfrm>
            <a:off x="426720" y="1360170"/>
            <a:ext cx="3975100" cy="387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" y="3484880"/>
            <a:ext cx="3862705" cy="355600"/>
          </a:xfrm>
          <a:prstGeom prst="rect">
            <a:avLst/>
          </a:prstGeom>
        </p:spPr>
      </p:pic>
      <p:sp>
        <p:nvSpPr>
          <p:cNvPr id="81" name="Google Shape;81;p15"/>
          <p:cNvSpPr/>
          <p:nvPr/>
        </p:nvSpPr>
        <p:spPr>
          <a:xfrm>
            <a:off x="216870" y="1060090"/>
            <a:ext cx="28500" cy="1980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06;p17"/>
          <p:cNvSpPr txBox="1"/>
          <p:nvPr/>
        </p:nvSpPr>
        <p:spPr>
          <a:xfrm>
            <a:off x="4555490" y="783590"/>
            <a:ext cx="4542790" cy="409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Query 3 : Tentukan nama store dengan total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quantity terbanyak!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Query 4 : Tentukan nama produk terlaris dengan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total amount terbanyak!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740" y="1358900"/>
            <a:ext cx="438150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170" y="2005965"/>
            <a:ext cx="3542030" cy="567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2170" y="3519170"/>
            <a:ext cx="4330700" cy="517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9790" y="4122420"/>
            <a:ext cx="3696335" cy="569595"/>
          </a:xfrm>
          <a:prstGeom prst="rect">
            <a:avLst/>
          </a:prstGeom>
        </p:spPr>
      </p:pic>
      <p:sp>
        <p:nvSpPr>
          <p:cNvPr id="16" name="Google Shape;85;p15"/>
          <p:cNvSpPr/>
          <p:nvPr/>
        </p:nvSpPr>
        <p:spPr>
          <a:xfrm>
            <a:off x="4382770" y="87566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81;p15"/>
          <p:cNvSpPr/>
          <p:nvPr/>
        </p:nvSpPr>
        <p:spPr>
          <a:xfrm>
            <a:off x="4477720" y="1094380"/>
            <a:ext cx="28500" cy="1980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85;p15"/>
          <p:cNvSpPr/>
          <p:nvPr/>
        </p:nvSpPr>
        <p:spPr>
          <a:xfrm>
            <a:off x="4382770" y="307467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284480" y="73025"/>
            <a:ext cx="5452110" cy="76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Rubik"/>
                <a:ea typeface="Rubik"/>
                <a:cs typeface="Rubik"/>
                <a:sym typeface="Rubik"/>
              </a:rPr>
              <a:t>Task 2 - Data Visualization &amp; </a:t>
            </a:r>
            <a:r>
              <a:rPr lang="en-US" altLang="en-GB" sz="1800" b="1">
                <a:latin typeface="Rubik"/>
                <a:ea typeface="Rubik"/>
                <a:cs typeface="Rubik"/>
                <a:sym typeface="Rubik"/>
              </a:rPr>
              <a:t>Tableau Public Create Dashboard</a:t>
            </a:r>
            <a:r>
              <a:rPr lang="en-US" altLang="en-GB" sz="2000" b="1">
                <a:latin typeface="Rubik"/>
                <a:ea typeface="Rubik"/>
                <a:cs typeface="Rubik"/>
                <a:sym typeface="Rubik"/>
              </a:rPr>
              <a:t> </a:t>
            </a:r>
            <a:endParaRPr lang="en-US" altLang="en-GB" sz="20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06;p17"/>
          <p:cNvSpPr txBox="1"/>
          <p:nvPr/>
        </p:nvSpPr>
        <p:spPr>
          <a:xfrm>
            <a:off x="6333490" y="727075"/>
            <a:ext cx="288988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Interpretasi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1. Jumlah penjulanan Quantity terbanyak berada pada bulan Maret dan terendah pada bulan Desember;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2. Jumlah total amount mengalami naik turun setiap harinya, dan tertinggi pada hari pertama, serta terendah pada hari terakhir;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3. Jumlah penjualan produk tertinggi adalah produk Thai Tea;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4.  Toko dengan penjualan terbanyak adalah Lingga dan Sinar Harapan. Untuk penjualan toko lain hampir sama.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 descr="Dashboard 1"/>
          <p:cNvPicPr>
            <a:picLocks noChangeAspect="1"/>
          </p:cNvPicPr>
          <p:nvPr/>
        </p:nvPicPr>
        <p:blipFill>
          <a:blip r:embed="rId3"/>
          <a:srcRect l="1699" t="1426" r="1429" b="8466"/>
          <a:stretch>
            <a:fillRect/>
          </a:stretch>
        </p:blipFill>
        <p:spPr>
          <a:xfrm>
            <a:off x="179705" y="783590"/>
            <a:ext cx="6153785" cy="4291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376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latin typeface="Rubik"/>
                <a:ea typeface="Rubik"/>
                <a:cs typeface="Rubik"/>
                <a:sym typeface="Rubik"/>
              </a:rPr>
              <a:t>Link Task 3 dan Task 4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https://github.com/Putri4501/Kalbe-Nutritionals.git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360" y="73025"/>
            <a:ext cx="591312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Task 3 - Machine Learning Regression (Time Series)</a:t>
            </a:r>
            <a:endParaRPr lang="en-US" altLang="en-GB" sz="24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rcRect l="7521" t="20026" r="3114" b="13281"/>
          <a:stretch>
            <a:fillRect/>
          </a:stretch>
        </p:blipFill>
        <p:spPr>
          <a:xfrm>
            <a:off x="116205" y="516890"/>
            <a:ext cx="7249160" cy="3042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r="49257" b="13705"/>
          <a:stretch>
            <a:fillRect/>
          </a:stretch>
        </p:blipFill>
        <p:spPr>
          <a:xfrm>
            <a:off x="7441565" y="1529715"/>
            <a:ext cx="1597660" cy="1860550"/>
          </a:xfrm>
          <a:prstGeom prst="rect">
            <a:avLst/>
          </a:prstGeom>
        </p:spPr>
      </p:pic>
      <p:sp>
        <p:nvSpPr>
          <p:cNvPr id="5" name="Google Shape;106;p17"/>
          <p:cNvSpPr txBox="1"/>
          <p:nvPr/>
        </p:nvSpPr>
        <p:spPr>
          <a:xfrm>
            <a:off x="116205" y="3698240"/>
            <a:ext cx="7703185" cy="129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Interpretasi : 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Rubik"/>
                <a:ea typeface="Rubik"/>
                <a:cs typeface="Rubik"/>
                <a:sym typeface="Rubik"/>
              </a:rPr>
              <a:t>Diperoleh perkiraan jumlah quantity untuk bulan selanjutnya yaitu 1 Januari-31 Januari 2023 seperti pada grafik di atas, dengan rata-rata perkiraan jumlah quantity yang akan terjual sebesar 50 per-harinya. Untuk nilai perkiraan lebih lanjut dapat dilihat pada link yang telah disediakan sebelumnya.</a:t>
            </a:r>
            <a:endParaRPr lang="en-US" altLang="en-GB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360" y="73025"/>
            <a:ext cx="59131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Task 4 - </a:t>
            </a: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Machine Learning Clustering</a:t>
            </a: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 </a:t>
            </a:r>
            <a:endParaRPr lang="en-US" altLang="en-GB" sz="24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" y="926465"/>
            <a:ext cx="4171315" cy="3703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l="5486" t="17378" r="49214" b="9878"/>
          <a:stretch>
            <a:fillRect/>
          </a:stretch>
        </p:blipFill>
        <p:spPr>
          <a:xfrm>
            <a:off x="4478655" y="796925"/>
            <a:ext cx="4363085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2"/>
          <a:srcRect t="5658" b="5649"/>
          <a:stretch>
            <a:fillRect/>
          </a:stretch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360" y="73025"/>
            <a:ext cx="591312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Task 4 - </a:t>
            </a: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Machine Learning Clustering</a:t>
            </a:r>
            <a:r>
              <a:rPr lang="en-US" altLang="en-GB" sz="2400" b="1">
                <a:latin typeface="Rubik"/>
                <a:ea typeface="Rubik"/>
                <a:cs typeface="Rubik"/>
                <a:sym typeface="Rubik"/>
              </a:rPr>
              <a:t> </a:t>
            </a:r>
            <a:endParaRPr lang="en-US" altLang="en-GB" sz="24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" y="727075"/>
            <a:ext cx="4791075" cy="2176145"/>
          </a:xfrm>
          <a:prstGeom prst="rect">
            <a:avLst/>
          </a:prstGeom>
        </p:spPr>
      </p:pic>
      <p:sp>
        <p:nvSpPr>
          <p:cNvPr id="3" name="Google Shape;106;p17"/>
          <p:cNvSpPr txBox="1"/>
          <p:nvPr/>
        </p:nvSpPr>
        <p:spPr>
          <a:xfrm>
            <a:off x="248920" y="2839720"/>
            <a:ext cx="5330190" cy="188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Interpretasi :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>
                <a:latin typeface="Rubik"/>
                <a:ea typeface="Rubik"/>
                <a:cs typeface="Rubik"/>
                <a:sym typeface="Rubik"/>
              </a:rPr>
              <a:t>- Klaster 0</a:t>
            </a: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 : Jumlah customer sebanyak 124, dengan rata-rata jumlah item yang dibeli sebanyak 43 (nilai tersebut berada dalam kategori sedang), dan rata-rata jumlah total penghasilan juga dalam kategori sedang.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>
                <a:latin typeface="Rubik"/>
                <a:ea typeface="Rubik"/>
                <a:cs typeface="Rubik"/>
                <a:sym typeface="Rubik"/>
              </a:rPr>
              <a:t>- Klaster 1</a:t>
            </a: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Jumlah customer sebanyak 38 (sangat sedikit) namun rata-rata jumlah produk yang dibeli sebanyak 67(nilai tersebut terbanyak dibanding dengan jumlah item yang dibeli pada klaster lain) dan rata-rata jumlah total penghasilan juga tinggi 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06;p17"/>
          <p:cNvSpPr txBox="1"/>
          <p:nvPr/>
        </p:nvSpPr>
        <p:spPr>
          <a:xfrm>
            <a:off x="5590540" y="1145540"/>
            <a:ext cx="3667760" cy="404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Interpretasi :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>
                <a:latin typeface="Rubik"/>
                <a:ea typeface="Rubik"/>
                <a:cs typeface="Rubik"/>
                <a:sym typeface="Rubik"/>
              </a:rPr>
              <a:t>- Klaster 2</a:t>
            </a: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 : Jumlah customer sebanyak 127, dengan rata-rata jumlah item yang dibeli sebanyak 35 item (nilai tersebut berada dalam kategori sedang), dan rata-rata jumlah total penghasilan dalam kategori rendah.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>
                <a:latin typeface="Rubik"/>
                <a:ea typeface="Rubik"/>
                <a:cs typeface="Rubik"/>
                <a:sym typeface="Rubik"/>
              </a:rPr>
              <a:t>- Klaster 3</a:t>
            </a: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Jumlah customer sebanyak 85 dengan rata-rata jumlah produk yang dibeli sebanyak 52 item (nilai tersebut berada dalam kategori tinggi/banyak) dan rata-rata jumlah total penghasilan dalam kategori rendah.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>
                <a:latin typeface="Rubik"/>
                <a:ea typeface="Rubik"/>
                <a:cs typeface="Rubik"/>
                <a:sym typeface="Rubik"/>
              </a:rPr>
              <a:t>- Klaster 4</a:t>
            </a:r>
            <a:r>
              <a:rPr lang="en-US" altLang="en-GB" sz="1200">
                <a:latin typeface="Rubik"/>
                <a:ea typeface="Rubik"/>
                <a:cs typeface="Rubik"/>
                <a:sym typeface="Rubik"/>
              </a:rPr>
              <a:t> : Jumlah customer sebanyak 73  dengan rata-rata jumlah produk yang dibeli sebanyak 23 item (nilai tersebut berada dalam kategori rendah) dan rata-rata jumlah total penghasilan juga dalam kategori rendah. Klaster ini menghasilkan Total Amount terendah.</a:t>
            </a:r>
            <a:endParaRPr lang="en-US" altLang="en-GB" sz="12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4268</Words>
  <Application>WPS Presentation</Application>
  <PresentationFormat/>
  <Paragraphs>155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Rubik</vt:lpstr>
      <vt:lpstr>Rubik SemiBold</vt:lpstr>
      <vt:lpstr>Rubik Light</vt:lpstr>
      <vt:lpstr>Rubik Medium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3</cp:revision>
  <dcterms:created xsi:type="dcterms:W3CDTF">2023-09-29T04:18:00Z</dcterms:created>
  <dcterms:modified xsi:type="dcterms:W3CDTF">2023-10-01T09:27:48Z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A6F18215D5834A12B47EE2EB2EAAFD39_13</vt:lpwstr>
  </property>
  <property fmtid="{D5CDD505-2E9C-101B-9397-08002B2CF9AE}" pid="3" name="KSOProductBuildVer">
    <vt:lpwstr>1033-12.2.0.13215</vt:lpwstr>
  </property>
</Properties>
</file>