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58" r:id="rId7"/>
    <p:sldId id="283" r:id="rId8"/>
    <p:sldId id="261" r:id="rId9"/>
    <p:sldId id="264" r:id="rId10"/>
    <p:sldId id="286" r:id="rId11"/>
    <p:sldId id="266" r:id="rId12"/>
    <p:sldId id="28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bg1"/>
                </a:solidFill>
                <a:latin typeface="Rockwell" panose="02060603020205020403" pitchFamily="18" charset="0"/>
              </a:rPr>
              <a:t>Sentiment Analysis of Music Topic Review in Twitter Application With Text Blob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000" dirty="0">
                <a:solidFill>
                  <a:schemeClr val="tx1"/>
                </a:solidFill>
                <a:highlight>
                  <a:srgbClr val="C0C0C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12S18003-Citra </a:t>
            </a:r>
            <a:r>
              <a:rPr lang="en-US" sz="1000" dirty="0" err="1">
                <a:solidFill>
                  <a:schemeClr val="tx1"/>
                </a:solidFill>
                <a:highlight>
                  <a:srgbClr val="C0C0C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Hutajulu</a:t>
            </a:r>
            <a:endParaRPr lang="en-US" sz="1000" dirty="0">
              <a:solidFill>
                <a:schemeClr val="tx1"/>
              </a:solidFill>
              <a:highlight>
                <a:srgbClr val="C0C0C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1000" dirty="0">
                <a:solidFill>
                  <a:schemeClr val="tx1"/>
                </a:solidFill>
                <a:highlight>
                  <a:srgbClr val="C0C0C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12S18004-Rosalia Pane</a:t>
            </a:r>
          </a:p>
          <a:p>
            <a:pPr algn="just"/>
            <a:r>
              <a:rPr lang="en-US" sz="1000" dirty="0">
                <a:solidFill>
                  <a:schemeClr val="tx1"/>
                </a:solidFill>
                <a:highlight>
                  <a:srgbClr val="C0C0C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12S18017-Putri </a:t>
            </a:r>
            <a:r>
              <a:rPr lang="en-US" sz="1000" dirty="0" err="1">
                <a:solidFill>
                  <a:schemeClr val="tx1"/>
                </a:solidFill>
                <a:highlight>
                  <a:srgbClr val="C0C0C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Panjaitan</a:t>
            </a:r>
            <a:endParaRPr lang="en-US" sz="1000" dirty="0">
              <a:solidFill>
                <a:schemeClr val="tx1"/>
              </a:solidFill>
              <a:highlight>
                <a:srgbClr val="C0C0C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1000" dirty="0">
                <a:solidFill>
                  <a:schemeClr val="tx1"/>
                </a:solidFill>
                <a:highlight>
                  <a:srgbClr val="C0C0C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12S18030-Unedo Manalu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Title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>
          <a:xfrm>
            <a:off x="7754595" y="2208810"/>
            <a:ext cx="1259505" cy="1259505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&amp; </a:t>
            </a:r>
            <a:r>
              <a:rPr lang="en-US" dirty="0" err="1"/>
              <a:t>Manfaat</a:t>
            </a:r>
            <a:endParaRPr lang="en-US" dirty="0"/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466248" y="2192520"/>
            <a:ext cx="1259505" cy="1259505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8" name="Picture Placeholder 30" descr="Magnifying glass">
            <a:extLst>
              <a:ext uri="{FF2B5EF4-FFF2-40B4-BE49-F238E27FC236}">
                <a16:creationId xmlns:a16="http://schemas.microsoft.com/office/drawing/2014/main" id="{04A4D680-2B6C-3DE1-D667-22CFF9E113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9954283" y="2169495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</p:pic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4EB9916-5DB6-47FA-7AB9-37F82B52D1FC}"/>
              </a:ext>
            </a:extLst>
          </p:cNvPr>
          <p:cNvSpPr txBox="1">
            <a:spLocks/>
          </p:cNvSpPr>
          <p:nvPr/>
        </p:nvSpPr>
        <p:spPr>
          <a:xfrm>
            <a:off x="9655377" y="4240093"/>
            <a:ext cx="1776140" cy="1463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Hasil &amp; </a:t>
            </a:r>
            <a:r>
              <a:rPr lang="en-US" dirty="0" err="1"/>
              <a:t>Pembahasan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214099" cy="4093243"/>
          </a:xfrm>
        </p:spPr>
        <p:txBody>
          <a:bodyPr/>
          <a:lstStyle/>
          <a:p>
            <a:pPr algn="just"/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trending pada twitter, </a:t>
            </a:r>
            <a:r>
              <a:rPr lang="en-US" dirty="0" err="1"/>
              <a:t>banyak</a:t>
            </a:r>
            <a:r>
              <a:rPr lang="en-US" dirty="0"/>
              <a:t> orang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tweet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tweet yang </a:t>
            </a:r>
            <a:r>
              <a:rPr lang="en-US" dirty="0" err="1"/>
              <a:t>dilontarkan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.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yang </a:t>
            </a:r>
            <a:r>
              <a:rPr lang="en-US" dirty="0" err="1"/>
              <a:t>positif</a:t>
            </a:r>
            <a:r>
              <a:rPr lang="en-US" dirty="0"/>
              <a:t>, </a:t>
            </a:r>
            <a:r>
              <a:rPr lang="en-US" dirty="0" err="1"/>
              <a:t>negatif</a:t>
            </a:r>
            <a:r>
              <a:rPr lang="en-US" dirty="0"/>
              <a:t>, </a:t>
            </a:r>
            <a:r>
              <a:rPr lang="en-US" dirty="0" err="1"/>
              <a:t>subjektif</a:t>
            </a:r>
            <a:r>
              <a:rPr lang="en-US" dirty="0"/>
              <a:t> dan </a:t>
            </a:r>
            <a:r>
              <a:rPr lang="en-US" dirty="0" err="1"/>
              <a:t>objektif</a:t>
            </a:r>
            <a:r>
              <a:rPr lang="en-US" dirty="0"/>
              <a:t>.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tweet pada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,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tweet yang </a:t>
            </a:r>
            <a:r>
              <a:rPr lang="en-US" dirty="0" err="1"/>
              <a:t>positif</a:t>
            </a:r>
            <a:r>
              <a:rPr lang="en-US" dirty="0"/>
              <a:t>, </a:t>
            </a:r>
            <a:r>
              <a:rPr lang="en-US" dirty="0" err="1"/>
              <a:t>negatif</a:t>
            </a:r>
            <a:r>
              <a:rPr lang="en-US" dirty="0"/>
              <a:t>, </a:t>
            </a:r>
            <a:r>
              <a:rPr lang="en-US" dirty="0" err="1"/>
              <a:t>subjektif</a:t>
            </a:r>
            <a:r>
              <a:rPr lang="en-US" dirty="0"/>
              <a:t>, dan </a:t>
            </a:r>
            <a:r>
              <a:rPr lang="en-US" dirty="0" err="1"/>
              <a:t>objektif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Textblob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NLP (Natural Language Processing)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polarity dan </a:t>
            </a:r>
            <a:r>
              <a:rPr lang="en-US" dirty="0" err="1"/>
              <a:t>subjektif</a:t>
            </a:r>
            <a:r>
              <a:rPr lang="en-US" dirty="0"/>
              <a:t>. </a:t>
            </a:r>
            <a:r>
              <a:rPr lang="en-US" dirty="0" err="1"/>
              <a:t>Tipe</a:t>
            </a:r>
            <a:r>
              <a:rPr lang="en-US" dirty="0"/>
              <a:t> data polarity dan </a:t>
            </a:r>
            <a:r>
              <a:rPr lang="en-US" dirty="0" err="1"/>
              <a:t>subjektif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float </a:t>
            </a:r>
            <a:r>
              <a:rPr lang="en-US" dirty="0" err="1"/>
              <a:t>dimana</a:t>
            </a:r>
            <a:r>
              <a:rPr lang="en-US" dirty="0"/>
              <a:t> range </a:t>
            </a:r>
            <a:r>
              <a:rPr lang="en-US" dirty="0" err="1"/>
              <a:t>dari</a:t>
            </a:r>
            <a:r>
              <a:rPr lang="en-US" dirty="0"/>
              <a:t> data polarity </a:t>
            </a:r>
            <a:r>
              <a:rPr lang="en-US" dirty="0" err="1"/>
              <a:t>adalah</a:t>
            </a:r>
            <a:r>
              <a:rPr lang="en-US" dirty="0"/>
              <a:t> (-1) - 1 dan range data </a:t>
            </a:r>
            <a:r>
              <a:rPr lang="en-US" dirty="0" err="1"/>
              <a:t>subjektif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0-1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00" y="1695675"/>
            <a:ext cx="11005378" cy="1463040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Bagaimana cara memperoleh data pada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streaming</a:t>
            </a:r>
            <a:r>
              <a:rPr lang="id-ID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pada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twitter</a:t>
            </a:r>
            <a:endParaRPr lang="en-GB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Bagaimana cara untuk mengklasifikasikan informasi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tweet</a:t>
            </a:r>
            <a:r>
              <a:rPr lang="id-ID" sz="18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musik pada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twitter</a:t>
            </a:r>
            <a:r>
              <a:rPr lang="id-ID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untuk mengetahui baik dan buruknya sebuah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tweet</a:t>
            </a:r>
            <a:endParaRPr lang="en-GB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&amp; </a:t>
            </a:r>
            <a:r>
              <a:rPr lang="en-US" dirty="0" err="1"/>
              <a:t>Manfaat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Menerapkan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</a:t>
            </a:r>
            <a:r>
              <a:rPr lang="id-ID" sz="18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id-ID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streaming</a:t>
            </a:r>
            <a:r>
              <a:rPr lang="id-ID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twitter</a:t>
            </a:r>
            <a:r>
              <a:rPr lang="id-ID" sz="18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tweet</a:t>
            </a:r>
            <a:r>
              <a:rPr lang="id-ID" sz="18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 berisi topik musik.</a:t>
            </a:r>
            <a:endParaRPr lang="en-GB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Mengklasifikasikan informasi mengenai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tweet</a:t>
            </a:r>
            <a:r>
              <a:rPr lang="id-ID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musik pada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twitter</a:t>
            </a:r>
            <a:r>
              <a:rPr lang="id-ID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dengan menggunakan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id-ID" sz="18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Blob</a:t>
            </a:r>
            <a:r>
              <a:rPr lang="id-ID" sz="18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 mengetahui baik buruknya sebuah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tweet</a:t>
            </a:r>
            <a:r>
              <a:rPr lang="id-ID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Mengetahui cara dan proses analisis menggunakan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</a:t>
            </a:r>
            <a:r>
              <a:rPr lang="id-ID" sz="18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id-ID" sz="18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streaming</a:t>
            </a:r>
            <a:r>
              <a:rPr lang="id-ID" sz="18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twitter</a:t>
            </a:r>
            <a:r>
              <a:rPr lang="id-ID" sz="18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GB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Mengetahui seberapa banyak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tweet</a:t>
            </a:r>
            <a:r>
              <a:rPr lang="id-ID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positif dan negatif dari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tweet</a:t>
            </a:r>
            <a:r>
              <a:rPr lang="id-ID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musik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twitter</a:t>
            </a:r>
            <a:r>
              <a:rPr lang="id-ID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berdasarkan klasifikasi menggunakan </a:t>
            </a:r>
            <a:r>
              <a:rPr lang="id-ID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Textblob</a:t>
            </a:r>
            <a:r>
              <a:rPr lang="id-ID" sz="18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00" y="2104301"/>
            <a:ext cx="1697523" cy="239142"/>
          </a:xfrm>
        </p:spPr>
        <p:txBody>
          <a:bodyPr/>
          <a:lstStyle/>
          <a:p>
            <a:r>
              <a:rPr lang="en-US" dirty="0"/>
              <a:t>Big Data </a:t>
            </a:r>
            <a:r>
              <a:rPr lang="en-US" dirty="0" err="1"/>
              <a:t>Arsitektur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3F1AED-1363-7B1A-305E-D5FD197504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76832"/>
            <a:ext cx="7531472" cy="2439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00" y="2133599"/>
            <a:ext cx="2616752" cy="209843"/>
          </a:xfrm>
        </p:spPr>
        <p:txBody>
          <a:bodyPr/>
          <a:lstStyle/>
          <a:p>
            <a:r>
              <a:rPr lang="en-US" dirty="0"/>
              <a:t>Machine Learning </a:t>
            </a:r>
            <a:r>
              <a:rPr lang="en-US" dirty="0" err="1"/>
              <a:t>Arsitektur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38954-3268-48A6-1831-3D3DA52C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680" y="358374"/>
            <a:ext cx="5326288" cy="61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43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&amp; </a:t>
            </a:r>
            <a:r>
              <a:rPr lang="en-US" dirty="0" err="1"/>
              <a:t>Pemabahasan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35092"/>
              </p:ext>
            </p:extLst>
          </p:nvPr>
        </p:nvGraphicFramePr>
        <p:xfrm>
          <a:off x="1130300" y="1856740"/>
          <a:ext cx="56680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74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2358887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2464904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No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Label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latin typeface="+mn-lt"/>
                          <a:cs typeface="Arial" panose="020B0604020202020204" pitchFamily="34" charset="0"/>
                        </a:rPr>
                        <a:t>Jumlah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Positive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4945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Negative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439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Neutral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4616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59A3B-8BC8-A8C1-AEA9-3FB12C24BE51}"/>
              </a:ext>
            </a:extLst>
          </p:cNvPr>
          <p:cNvSpPr txBox="1"/>
          <p:nvPr/>
        </p:nvSpPr>
        <p:spPr>
          <a:xfrm>
            <a:off x="1130300" y="148740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Jumlah</a:t>
            </a:r>
            <a:r>
              <a:rPr lang="en-US" dirty="0">
                <a:solidFill>
                  <a:schemeClr val="bg1"/>
                </a:solidFill>
              </a:rPr>
              <a:t> data per Label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Polarity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EC3B5-0E1D-C68B-A99E-6FCFE6A6B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5" y="1536156"/>
            <a:ext cx="5300662" cy="36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25</TotalTime>
  <Words>290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Rockwell</vt:lpstr>
      <vt:lpstr>Tahoma</vt:lpstr>
      <vt:lpstr>Times New Roman</vt:lpstr>
      <vt:lpstr>Trade Gothic LT Pro</vt:lpstr>
      <vt:lpstr>Trebuchet MS</vt:lpstr>
      <vt:lpstr>Office Theme</vt:lpstr>
      <vt:lpstr>Sentiment Analysis of Music Topic Review in Twitter Application With Text Blob</vt:lpstr>
      <vt:lpstr>Content Title</vt:lpstr>
      <vt:lpstr>Latar Belakang Masalah</vt:lpstr>
      <vt:lpstr>Rumusan Masalah</vt:lpstr>
      <vt:lpstr>Tujuan &amp; Manfaat</vt:lpstr>
      <vt:lpstr>Arsitektur</vt:lpstr>
      <vt:lpstr>Arsitektur</vt:lpstr>
      <vt:lpstr>Hasil &amp; Pemabahasan</vt:lpstr>
      <vt:lpstr>Grafik Polarity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Music Topic Review in Twitter Application With Text Blob</dc:title>
  <dc:creator>Unedo Manalu</dc:creator>
  <cp:lastModifiedBy>Unedo Manalu</cp:lastModifiedBy>
  <cp:revision>2</cp:revision>
  <dcterms:created xsi:type="dcterms:W3CDTF">2022-06-03T14:30:00Z</dcterms:created>
  <dcterms:modified xsi:type="dcterms:W3CDTF">2022-06-03T14:55:20Z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