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kton" charset="1" panose="02000000000000000000"/>
      <p:regular r:id="rId10"/>
    </p:embeddedFont>
    <p:embeddedFont>
      <p:font typeface="Lekton Bold" charset="1" panose="02000000000000000000"/>
      <p:regular r:id="rId11"/>
    </p:embeddedFont>
    <p:embeddedFont>
      <p:font typeface="Lekton Italics" charset="1" panose="02000506030000090003"/>
      <p:regular r:id="rId12"/>
    </p:embeddedFont>
    <p:embeddedFont>
      <p:font typeface="Space Mono" charset="1" panose="02000509040000020004"/>
      <p:regular r:id="rId13"/>
    </p:embeddedFont>
    <p:embeddedFont>
      <p:font typeface="Space Mono Bold" charset="1" panose="02000809030000020004"/>
      <p:regular r:id="rId14"/>
    </p:embeddedFont>
    <p:embeddedFont>
      <p:font typeface="Space Mono Italics" charset="1" panose="02000509090000090004"/>
      <p:regular r:id="rId15"/>
    </p:embeddedFont>
    <p:embeddedFont>
      <p:font typeface="Space Mono Bold Italics" charset="1" panose="0200080904000009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13" Target="../media/image52.png" Type="http://schemas.openxmlformats.org/officeDocument/2006/relationships/image"/><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4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13" Target="../media/image53.png" Type="http://schemas.openxmlformats.org/officeDocument/2006/relationships/image"/><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4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1.jpeg" Type="http://schemas.openxmlformats.org/officeDocument/2006/relationships/image"/><Relationship Id="rId3" Target="../media/image54.png" Type="http://schemas.openxmlformats.org/officeDocument/2006/relationships/image"/><Relationship Id="rId4" Target="../media/image55.svg" Type="http://schemas.openxmlformats.org/officeDocument/2006/relationships/image"/><Relationship Id="rId5" Target="../media/image56.png" Type="http://schemas.openxmlformats.org/officeDocument/2006/relationships/image"/><Relationship Id="rId6" Target="../media/image5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3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https://github.com/AI-Lab-Makerere/ibean/" TargetMode="External" Type="http://schemas.openxmlformats.org/officeDocument/2006/relationships/hyperlink"/><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8.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11" Target="../media/image39.png" Type="http://schemas.openxmlformats.org/officeDocument/2006/relationships/image"/><Relationship Id="rId12" Target="../media/image40.svg" Type="http://schemas.openxmlformats.org/officeDocument/2006/relationships/image"/><Relationship Id="rId13" Target="../media/image41.png" Type="http://schemas.openxmlformats.org/officeDocument/2006/relationships/image"/><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46.png" Type="http://schemas.openxmlformats.org/officeDocument/2006/relationships/image"/><Relationship Id="rId2" Target="../media/image1.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4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13" Target="../media/image51.png" Type="http://schemas.openxmlformats.org/officeDocument/2006/relationships/image"/><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91882" y="5311976"/>
            <a:ext cx="2379633" cy="2379633"/>
          </a:xfrm>
          <a:custGeom>
            <a:avLst/>
            <a:gdLst/>
            <a:ahLst/>
            <a:cxnLst/>
            <a:rect r="r" b="b" t="t" l="l"/>
            <a:pathLst>
              <a:path h="2379633" w="2379633">
                <a:moveTo>
                  <a:pt x="0" y="0"/>
                </a:moveTo>
                <a:lnTo>
                  <a:pt x="2379633" y="0"/>
                </a:lnTo>
                <a:lnTo>
                  <a:pt x="2379633" y="2379633"/>
                </a:lnTo>
                <a:lnTo>
                  <a:pt x="0" y="23796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088662" y="1531653"/>
            <a:ext cx="14110675" cy="4593517"/>
            <a:chOff x="0" y="0"/>
            <a:chExt cx="24853533" cy="8090692"/>
          </a:xfrm>
        </p:grpSpPr>
        <p:sp>
          <p:nvSpPr>
            <p:cNvPr name="Freeform 5" id="5"/>
            <p:cNvSpPr/>
            <p:nvPr/>
          </p:nvSpPr>
          <p:spPr>
            <a:xfrm flipH="false" flipV="false" rot="0">
              <a:off x="31750" y="31750"/>
              <a:ext cx="24790033" cy="8027192"/>
            </a:xfrm>
            <a:custGeom>
              <a:avLst/>
              <a:gdLst/>
              <a:ahLst/>
              <a:cxnLst/>
              <a:rect r="r" b="b" t="t" l="l"/>
              <a:pathLst>
                <a:path h="8027192" w="24790033">
                  <a:moveTo>
                    <a:pt x="24697324" y="8027192"/>
                  </a:moveTo>
                  <a:lnTo>
                    <a:pt x="92710" y="8027192"/>
                  </a:lnTo>
                  <a:cubicBezTo>
                    <a:pt x="41910" y="8027192"/>
                    <a:pt x="0" y="7985282"/>
                    <a:pt x="0" y="7934482"/>
                  </a:cubicBezTo>
                  <a:lnTo>
                    <a:pt x="0" y="92710"/>
                  </a:lnTo>
                  <a:cubicBezTo>
                    <a:pt x="0" y="41910"/>
                    <a:pt x="41910" y="0"/>
                    <a:pt x="92710" y="0"/>
                  </a:cubicBezTo>
                  <a:lnTo>
                    <a:pt x="24696052" y="0"/>
                  </a:lnTo>
                  <a:cubicBezTo>
                    <a:pt x="24746852" y="0"/>
                    <a:pt x="24788763" y="41910"/>
                    <a:pt x="24788763" y="92710"/>
                  </a:cubicBezTo>
                  <a:lnTo>
                    <a:pt x="24788763" y="7933212"/>
                  </a:lnTo>
                  <a:cubicBezTo>
                    <a:pt x="24790033" y="7985282"/>
                    <a:pt x="24748124" y="8027192"/>
                    <a:pt x="24697324" y="8027192"/>
                  </a:cubicBezTo>
                  <a:close/>
                </a:path>
              </a:pathLst>
            </a:custGeom>
            <a:solidFill>
              <a:srgbClr val="5F159F">
                <a:alpha val="66667"/>
              </a:srgbClr>
            </a:solidFill>
          </p:spPr>
        </p:sp>
        <p:sp>
          <p:nvSpPr>
            <p:cNvPr name="Freeform 6" id="6"/>
            <p:cNvSpPr/>
            <p:nvPr/>
          </p:nvSpPr>
          <p:spPr>
            <a:xfrm flipH="false" flipV="false" rot="0">
              <a:off x="0" y="0"/>
              <a:ext cx="24853533" cy="8090692"/>
            </a:xfrm>
            <a:custGeom>
              <a:avLst/>
              <a:gdLst/>
              <a:ahLst/>
              <a:cxnLst/>
              <a:rect r="r" b="b" t="t" l="l"/>
              <a:pathLst>
                <a:path h="8090692" w="24853533">
                  <a:moveTo>
                    <a:pt x="24729074" y="59690"/>
                  </a:moveTo>
                  <a:cubicBezTo>
                    <a:pt x="24764633" y="59690"/>
                    <a:pt x="24793843" y="88900"/>
                    <a:pt x="24793843" y="124460"/>
                  </a:cubicBezTo>
                  <a:lnTo>
                    <a:pt x="24793843" y="7966232"/>
                  </a:lnTo>
                  <a:cubicBezTo>
                    <a:pt x="24793843" y="8001792"/>
                    <a:pt x="24764633" y="8031002"/>
                    <a:pt x="24729074" y="8031002"/>
                  </a:cubicBezTo>
                  <a:lnTo>
                    <a:pt x="124460" y="8031002"/>
                  </a:lnTo>
                  <a:cubicBezTo>
                    <a:pt x="88900" y="8031002"/>
                    <a:pt x="59690" y="8001792"/>
                    <a:pt x="59690" y="7966232"/>
                  </a:cubicBezTo>
                  <a:lnTo>
                    <a:pt x="59690" y="124460"/>
                  </a:lnTo>
                  <a:cubicBezTo>
                    <a:pt x="59690" y="88900"/>
                    <a:pt x="88900" y="59690"/>
                    <a:pt x="124460" y="59690"/>
                  </a:cubicBezTo>
                  <a:lnTo>
                    <a:pt x="24729074" y="59690"/>
                  </a:lnTo>
                  <a:moveTo>
                    <a:pt x="24729074" y="0"/>
                  </a:moveTo>
                  <a:lnTo>
                    <a:pt x="124460" y="0"/>
                  </a:lnTo>
                  <a:cubicBezTo>
                    <a:pt x="55880" y="0"/>
                    <a:pt x="0" y="55880"/>
                    <a:pt x="0" y="124460"/>
                  </a:cubicBezTo>
                  <a:lnTo>
                    <a:pt x="0" y="7966232"/>
                  </a:lnTo>
                  <a:cubicBezTo>
                    <a:pt x="0" y="8034812"/>
                    <a:pt x="55880" y="8090692"/>
                    <a:pt x="124460" y="8090692"/>
                  </a:cubicBezTo>
                  <a:lnTo>
                    <a:pt x="24729074" y="8090692"/>
                  </a:lnTo>
                  <a:cubicBezTo>
                    <a:pt x="24797652" y="8090692"/>
                    <a:pt x="24853533" y="8034812"/>
                    <a:pt x="24853533" y="7966232"/>
                  </a:cubicBezTo>
                  <a:lnTo>
                    <a:pt x="24853533" y="124460"/>
                  </a:lnTo>
                  <a:cubicBezTo>
                    <a:pt x="24853533" y="55880"/>
                    <a:pt x="24797652" y="0"/>
                    <a:pt x="24729074" y="0"/>
                  </a:cubicBezTo>
                  <a:close/>
                </a:path>
              </a:pathLst>
            </a:custGeom>
            <a:solidFill>
              <a:srgbClr val="FFFFFF">
                <a:alpha val="66667"/>
              </a:srgbClr>
            </a:solidFill>
          </p:spPr>
        </p:sp>
      </p:grpSp>
      <p:sp>
        <p:nvSpPr>
          <p:cNvPr name="Freeform 7" id="7"/>
          <p:cNvSpPr/>
          <p:nvPr/>
        </p:nvSpPr>
        <p:spPr>
          <a:xfrm flipH="false" flipV="false" rot="0">
            <a:off x="13845915" y="5941754"/>
            <a:ext cx="5449674" cy="5831364"/>
          </a:xfrm>
          <a:custGeom>
            <a:avLst/>
            <a:gdLst/>
            <a:ahLst/>
            <a:cxnLst/>
            <a:rect r="r" b="b" t="t" l="l"/>
            <a:pathLst>
              <a:path h="5831364" w="5449674">
                <a:moveTo>
                  <a:pt x="0" y="0"/>
                </a:moveTo>
                <a:lnTo>
                  <a:pt x="5449674" y="0"/>
                </a:lnTo>
                <a:lnTo>
                  <a:pt x="5449674" y="5831364"/>
                </a:lnTo>
                <a:lnTo>
                  <a:pt x="0" y="58313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923915" y="1947912"/>
            <a:ext cx="12440171" cy="3560975"/>
          </a:xfrm>
          <a:prstGeom prst="rect">
            <a:avLst/>
          </a:prstGeom>
        </p:spPr>
        <p:txBody>
          <a:bodyPr anchor="t" rtlCol="false" tIns="0" lIns="0" bIns="0" rIns="0">
            <a:spAutoFit/>
          </a:bodyPr>
          <a:lstStyle/>
          <a:p>
            <a:pPr algn="ctr">
              <a:lnSpc>
                <a:spcPts val="14250"/>
              </a:lnSpc>
              <a:spcBef>
                <a:spcPct val="0"/>
              </a:spcBef>
            </a:pPr>
            <a:r>
              <a:rPr lang="en-US" sz="10179">
                <a:solidFill>
                  <a:srgbClr val="FFFFFF"/>
                </a:solidFill>
                <a:latin typeface="Space Mono Bold"/>
              </a:rPr>
              <a:t>ARTIFICIAL INTELLIGENCE</a:t>
            </a:r>
          </a:p>
        </p:txBody>
      </p:sp>
      <p:sp>
        <p:nvSpPr>
          <p:cNvPr name="Freeform 9" id="9"/>
          <p:cNvSpPr/>
          <p:nvPr/>
        </p:nvSpPr>
        <p:spPr>
          <a:xfrm flipH="false" flipV="false" rot="0">
            <a:off x="2233450" y="6766604"/>
            <a:ext cx="3412107" cy="3430821"/>
          </a:xfrm>
          <a:custGeom>
            <a:avLst/>
            <a:gdLst/>
            <a:ahLst/>
            <a:cxnLst/>
            <a:rect r="r" b="b" t="t" l="l"/>
            <a:pathLst>
              <a:path h="3430821" w="3412107">
                <a:moveTo>
                  <a:pt x="0" y="0"/>
                </a:moveTo>
                <a:lnTo>
                  <a:pt x="3412107" y="0"/>
                </a:lnTo>
                <a:lnTo>
                  <a:pt x="3412107" y="3430821"/>
                </a:lnTo>
                <a:lnTo>
                  <a:pt x="0" y="34308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233892" y="-1140930"/>
            <a:ext cx="2157796" cy="2169630"/>
          </a:xfrm>
          <a:custGeom>
            <a:avLst/>
            <a:gdLst/>
            <a:ahLst/>
            <a:cxnLst/>
            <a:rect r="r" b="b" t="t" l="l"/>
            <a:pathLst>
              <a:path h="2169630" w="2157796">
                <a:moveTo>
                  <a:pt x="0" y="0"/>
                </a:moveTo>
                <a:lnTo>
                  <a:pt x="2157796" y="0"/>
                </a:lnTo>
                <a:lnTo>
                  <a:pt x="2157796" y="2169630"/>
                </a:lnTo>
                <a:lnTo>
                  <a:pt x="0" y="21696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3275121" y="6633428"/>
            <a:ext cx="11456380" cy="2224008"/>
            <a:chOff x="0" y="0"/>
            <a:chExt cx="20674045" cy="4013417"/>
          </a:xfrm>
        </p:grpSpPr>
        <p:sp>
          <p:nvSpPr>
            <p:cNvPr name="Freeform 12" id="12"/>
            <p:cNvSpPr/>
            <p:nvPr/>
          </p:nvSpPr>
          <p:spPr>
            <a:xfrm flipH="false" flipV="false" rot="0">
              <a:off x="31750" y="31750"/>
              <a:ext cx="20610545" cy="3949917"/>
            </a:xfrm>
            <a:custGeom>
              <a:avLst/>
              <a:gdLst/>
              <a:ahLst/>
              <a:cxnLst/>
              <a:rect r="r" b="b" t="t" l="l"/>
              <a:pathLst>
                <a:path h="3949917" w="20610545">
                  <a:moveTo>
                    <a:pt x="20517834" y="3949917"/>
                  </a:moveTo>
                  <a:lnTo>
                    <a:pt x="92710" y="3949917"/>
                  </a:lnTo>
                  <a:cubicBezTo>
                    <a:pt x="41910" y="3949917"/>
                    <a:pt x="0" y="3908007"/>
                    <a:pt x="0" y="3857207"/>
                  </a:cubicBezTo>
                  <a:lnTo>
                    <a:pt x="0" y="92710"/>
                  </a:lnTo>
                  <a:cubicBezTo>
                    <a:pt x="0" y="41910"/>
                    <a:pt x="41910" y="0"/>
                    <a:pt x="92710" y="0"/>
                  </a:cubicBezTo>
                  <a:lnTo>
                    <a:pt x="20516565" y="0"/>
                  </a:lnTo>
                  <a:cubicBezTo>
                    <a:pt x="20567365" y="0"/>
                    <a:pt x="20609275" y="41910"/>
                    <a:pt x="20609275" y="92710"/>
                  </a:cubicBezTo>
                  <a:lnTo>
                    <a:pt x="20609275" y="3855938"/>
                  </a:lnTo>
                  <a:cubicBezTo>
                    <a:pt x="20610545" y="3908007"/>
                    <a:pt x="20568634" y="3949917"/>
                    <a:pt x="20517834" y="3949917"/>
                  </a:cubicBezTo>
                  <a:close/>
                </a:path>
              </a:pathLst>
            </a:custGeom>
            <a:solidFill>
              <a:srgbClr val="2155CD">
                <a:alpha val="66667"/>
              </a:srgbClr>
            </a:solidFill>
          </p:spPr>
        </p:sp>
        <p:sp>
          <p:nvSpPr>
            <p:cNvPr name="Freeform 13" id="13"/>
            <p:cNvSpPr/>
            <p:nvPr/>
          </p:nvSpPr>
          <p:spPr>
            <a:xfrm flipH="false" flipV="false" rot="0">
              <a:off x="0" y="0"/>
              <a:ext cx="20674045" cy="4013417"/>
            </a:xfrm>
            <a:custGeom>
              <a:avLst/>
              <a:gdLst/>
              <a:ahLst/>
              <a:cxnLst/>
              <a:rect r="r" b="b" t="t" l="l"/>
              <a:pathLst>
                <a:path h="4013417" w="20674045">
                  <a:moveTo>
                    <a:pt x="20549584" y="59690"/>
                  </a:moveTo>
                  <a:cubicBezTo>
                    <a:pt x="20585145" y="59690"/>
                    <a:pt x="20614356" y="88900"/>
                    <a:pt x="20614356" y="124460"/>
                  </a:cubicBezTo>
                  <a:lnTo>
                    <a:pt x="20614356" y="3888958"/>
                  </a:lnTo>
                  <a:cubicBezTo>
                    <a:pt x="20614356" y="3924517"/>
                    <a:pt x="20585145" y="3953727"/>
                    <a:pt x="20549584" y="3953727"/>
                  </a:cubicBezTo>
                  <a:lnTo>
                    <a:pt x="124460" y="3953727"/>
                  </a:lnTo>
                  <a:cubicBezTo>
                    <a:pt x="88900" y="3953727"/>
                    <a:pt x="59690" y="3924517"/>
                    <a:pt x="59690" y="3888958"/>
                  </a:cubicBezTo>
                  <a:lnTo>
                    <a:pt x="59690" y="124460"/>
                  </a:lnTo>
                  <a:cubicBezTo>
                    <a:pt x="59690" y="88900"/>
                    <a:pt x="88900" y="59690"/>
                    <a:pt x="124460" y="59690"/>
                  </a:cubicBezTo>
                  <a:lnTo>
                    <a:pt x="20549584" y="59690"/>
                  </a:lnTo>
                  <a:moveTo>
                    <a:pt x="20549584" y="0"/>
                  </a:moveTo>
                  <a:lnTo>
                    <a:pt x="124460" y="0"/>
                  </a:lnTo>
                  <a:cubicBezTo>
                    <a:pt x="55880" y="0"/>
                    <a:pt x="0" y="55880"/>
                    <a:pt x="0" y="124460"/>
                  </a:cubicBezTo>
                  <a:lnTo>
                    <a:pt x="0" y="3888958"/>
                  </a:lnTo>
                  <a:cubicBezTo>
                    <a:pt x="0" y="3957538"/>
                    <a:pt x="55880" y="4013417"/>
                    <a:pt x="124460" y="4013417"/>
                  </a:cubicBezTo>
                  <a:lnTo>
                    <a:pt x="20549584" y="4013417"/>
                  </a:lnTo>
                  <a:cubicBezTo>
                    <a:pt x="20618165" y="4013417"/>
                    <a:pt x="20674045" y="3957538"/>
                    <a:pt x="20674045" y="3888958"/>
                  </a:cubicBezTo>
                  <a:lnTo>
                    <a:pt x="20674045" y="124460"/>
                  </a:lnTo>
                  <a:cubicBezTo>
                    <a:pt x="20674045" y="55880"/>
                    <a:pt x="20618165" y="0"/>
                    <a:pt x="20549584" y="0"/>
                  </a:cubicBezTo>
                  <a:close/>
                </a:path>
              </a:pathLst>
            </a:custGeom>
            <a:solidFill>
              <a:srgbClr val="FFFFFF">
                <a:alpha val="66667"/>
              </a:srgbClr>
            </a:solidFill>
          </p:spPr>
        </p:sp>
      </p:grpSp>
      <p:sp>
        <p:nvSpPr>
          <p:cNvPr name="Freeform 14" id="14"/>
          <p:cNvSpPr/>
          <p:nvPr/>
        </p:nvSpPr>
        <p:spPr>
          <a:xfrm flipH="false" flipV="false" rot="-1143745">
            <a:off x="-2948887" y="-1093554"/>
            <a:ext cx="7955174" cy="5250415"/>
          </a:xfrm>
          <a:custGeom>
            <a:avLst/>
            <a:gdLst/>
            <a:ahLst/>
            <a:cxnLst/>
            <a:rect r="r" b="b" t="t" l="l"/>
            <a:pathLst>
              <a:path h="5250415" w="7955174">
                <a:moveTo>
                  <a:pt x="0" y="0"/>
                </a:moveTo>
                <a:lnTo>
                  <a:pt x="7955174" y="0"/>
                </a:lnTo>
                <a:lnTo>
                  <a:pt x="7955174" y="5250415"/>
                </a:lnTo>
                <a:lnTo>
                  <a:pt x="0" y="52504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3238139">
            <a:off x="15099626" y="-406051"/>
            <a:ext cx="4319349" cy="5794248"/>
          </a:xfrm>
          <a:custGeom>
            <a:avLst/>
            <a:gdLst/>
            <a:ahLst/>
            <a:cxnLst/>
            <a:rect r="r" b="b" t="t" l="l"/>
            <a:pathLst>
              <a:path h="5794248" w="4319349">
                <a:moveTo>
                  <a:pt x="0" y="0"/>
                </a:moveTo>
                <a:lnTo>
                  <a:pt x="4319348" y="0"/>
                </a:lnTo>
                <a:lnTo>
                  <a:pt x="4319348" y="5794248"/>
                </a:lnTo>
                <a:lnTo>
                  <a:pt x="0" y="57942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2602466">
            <a:off x="6064068" y="-865812"/>
            <a:ext cx="2975695" cy="2402197"/>
          </a:xfrm>
          <a:custGeom>
            <a:avLst/>
            <a:gdLst/>
            <a:ahLst/>
            <a:cxnLst/>
            <a:rect r="r" b="b" t="t" l="l"/>
            <a:pathLst>
              <a:path h="2402197" w="2975695">
                <a:moveTo>
                  <a:pt x="0" y="0"/>
                </a:moveTo>
                <a:lnTo>
                  <a:pt x="2975695" y="0"/>
                </a:lnTo>
                <a:lnTo>
                  <a:pt x="2975695" y="2402197"/>
                </a:lnTo>
                <a:lnTo>
                  <a:pt x="0" y="24021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true" flipV="false" rot="0">
            <a:off x="8703749" y="8942021"/>
            <a:ext cx="1780898" cy="1437671"/>
          </a:xfrm>
          <a:custGeom>
            <a:avLst/>
            <a:gdLst/>
            <a:ahLst/>
            <a:cxnLst/>
            <a:rect r="r" b="b" t="t" l="l"/>
            <a:pathLst>
              <a:path h="1437671" w="1780898">
                <a:moveTo>
                  <a:pt x="1780898" y="0"/>
                </a:moveTo>
                <a:lnTo>
                  <a:pt x="0" y="0"/>
                </a:lnTo>
                <a:lnTo>
                  <a:pt x="0" y="1437670"/>
                </a:lnTo>
                <a:lnTo>
                  <a:pt x="1780898" y="1437670"/>
                </a:lnTo>
                <a:lnTo>
                  <a:pt x="1780898"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8" id="18"/>
          <p:cNvSpPr/>
          <p:nvPr/>
        </p:nvSpPr>
        <p:spPr>
          <a:xfrm flipH="false" flipV="false" rot="0">
            <a:off x="12233892" y="7635860"/>
            <a:ext cx="1035432" cy="1339971"/>
          </a:xfrm>
          <a:custGeom>
            <a:avLst/>
            <a:gdLst/>
            <a:ahLst/>
            <a:cxnLst/>
            <a:rect r="r" b="b" t="t" l="l"/>
            <a:pathLst>
              <a:path h="1339971" w="1035432">
                <a:moveTo>
                  <a:pt x="0" y="0"/>
                </a:moveTo>
                <a:lnTo>
                  <a:pt x="1035431" y="0"/>
                </a:lnTo>
                <a:lnTo>
                  <a:pt x="1035431" y="1339970"/>
                </a:lnTo>
                <a:lnTo>
                  <a:pt x="0" y="133997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9" id="19"/>
          <p:cNvSpPr txBox="true"/>
          <p:nvPr/>
        </p:nvSpPr>
        <p:spPr>
          <a:xfrm rot="0">
            <a:off x="4594485" y="6884329"/>
            <a:ext cx="9099030" cy="1873467"/>
          </a:xfrm>
          <a:prstGeom prst="rect">
            <a:avLst/>
          </a:prstGeom>
        </p:spPr>
        <p:txBody>
          <a:bodyPr anchor="t" rtlCol="false" tIns="0" lIns="0" bIns="0" rIns="0">
            <a:spAutoFit/>
          </a:bodyPr>
          <a:lstStyle/>
          <a:p>
            <a:pPr algn="ctr">
              <a:lnSpc>
                <a:spcPts val="7513"/>
              </a:lnSpc>
            </a:pPr>
            <a:r>
              <a:rPr lang="en-US" sz="5366">
                <a:solidFill>
                  <a:srgbClr val="FFFFFF"/>
                </a:solidFill>
                <a:latin typeface="Space Mono Bold"/>
              </a:rPr>
              <a:t>PUTRI ULFAYANI</a:t>
            </a:r>
          </a:p>
          <a:p>
            <a:pPr algn="ctr">
              <a:lnSpc>
                <a:spcPts val="7513"/>
              </a:lnSpc>
              <a:spcBef>
                <a:spcPct val="0"/>
              </a:spcBef>
            </a:pPr>
            <a:r>
              <a:rPr lang="en-US" sz="5366">
                <a:solidFill>
                  <a:srgbClr val="FFFFFF"/>
                </a:solidFill>
                <a:latin typeface="Space Mono Bold"/>
              </a:rPr>
              <a:t>2108107010004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9744202" y="8173879"/>
            <a:ext cx="4103297" cy="4226242"/>
          </a:xfrm>
          <a:custGeom>
            <a:avLst/>
            <a:gdLst/>
            <a:ahLst/>
            <a:cxnLst/>
            <a:rect r="r" b="b" t="t" l="l"/>
            <a:pathLst>
              <a:path h="4226242" w="4103297">
                <a:moveTo>
                  <a:pt x="0" y="0"/>
                </a:moveTo>
                <a:lnTo>
                  <a:pt x="4103297" y="0"/>
                </a:lnTo>
                <a:lnTo>
                  <a:pt x="4103297" y="4226242"/>
                </a:lnTo>
                <a:lnTo>
                  <a:pt x="0" y="42262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435575">
            <a:off x="12800803" y="-554149"/>
            <a:ext cx="10063280" cy="8160405"/>
          </a:xfrm>
          <a:custGeom>
            <a:avLst/>
            <a:gdLst/>
            <a:ahLst/>
            <a:cxnLst/>
            <a:rect r="r" b="b" t="t" l="l"/>
            <a:pathLst>
              <a:path h="8160405" w="10063280">
                <a:moveTo>
                  <a:pt x="0" y="0"/>
                </a:moveTo>
                <a:lnTo>
                  <a:pt x="10063280" y="0"/>
                </a:lnTo>
                <a:lnTo>
                  <a:pt x="10063280" y="8160405"/>
                </a:lnTo>
                <a:lnTo>
                  <a:pt x="0" y="8160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53838" y="2277377"/>
            <a:ext cx="3412107" cy="3430821"/>
          </a:xfrm>
          <a:custGeom>
            <a:avLst/>
            <a:gdLst/>
            <a:ahLst/>
            <a:cxnLst/>
            <a:rect r="r" b="b" t="t" l="l"/>
            <a:pathLst>
              <a:path h="3430821" w="3412107">
                <a:moveTo>
                  <a:pt x="0" y="0"/>
                </a:moveTo>
                <a:lnTo>
                  <a:pt x="3412107" y="0"/>
                </a:lnTo>
                <a:lnTo>
                  <a:pt x="3412107" y="3430821"/>
                </a:lnTo>
                <a:lnTo>
                  <a:pt x="0" y="34308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1923468" y="2848877"/>
            <a:ext cx="7618981" cy="6940199"/>
          </a:xfrm>
          <a:custGeom>
            <a:avLst/>
            <a:gdLst/>
            <a:ahLst/>
            <a:cxnLst/>
            <a:rect r="r" b="b" t="t" l="l"/>
            <a:pathLst>
              <a:path h="6940199" w="7618981">
                <a:moveTo>
                  <a:pt x="7618981" y="0"/>
                </a:moveTo>
                <a:lnTo>
                  <a:pt x="0" y="0"/>
                </a:lnTo>
                <a:lnTo>
                  <a:pt x="0" y="6940199"/>
                </a:lnTo>
                <a:lnTo>
                  <a:pt x="7618981" y="6940199"/>
                </a:lnTo>
                <a:lnTo>
                  <a:pt x="761898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2100755" y="5143500"/>
            <a:ext cx="14086490" cy="4063874"/>
            <a:chOff x="0" y="0"/>
            <a:chExt cx="14605031" cy="4213470"/>
          </a:xfrm>
        </p:grpSpPr>
        <p:sp>
          <p:nvSpPr>
            <p:cNvPr name="Freeform 8" id="8"/>
            <p:cNvSpPr/>
            <p:nvPr/>
          </p:nvSpPr>
          <p:spPr>
            <a:xfrm flipH="false" flipV="false" rot="0">
              <a:off x="31750" y="31750"/>
              <a:ext cx="14541531" cy="4149970"/>
            </a:xfrm>
            <a:custGeom>
              <a:avLst/>
              <a:gdLst/>
              <a:ahLst/>
              <a:cxnLst/>
              <a:rect r="r" b="b" t="t" l="l"/>
              <a:pathLst>
                <a:path h="4149970" w="14541531">
                  <a:moveTo>
                    <a:pt x="14448820" y="4149970"/>
                  </a:moveTo>
                  <a:lnTo>
                    <a:pt x="92710" y="4149970"/>
                  </a:lnTo>
                  <a:cubicBezTo>
                    <a:pt x="41910" y="4149970"/>
                    <a:pt x="0" y="4108060"/>
                    <a:pt x="0" y="4057260"/>
                  </a:cubicBezTo>
                  <a:lnTo>
                    <a:pt x="0" y="92710"/>
                  </a:lnTo>
                  <a:cubicBezTo>
                    <a:pt x="0" y="41910"/>
                    <a:pt x="41910" y="0"/>
                    <a:pt x="92710" y="0"/>
                  </a:cubicBezTo>
                  <a:lnTo>
                    <a:pt x="14447551" y="0"/>
                  </a:lnTo>
                  <a:cubicBezTo>
                    <a:pt x="14498351" y="0"/>
                    <a:pt x="14540261" y="41910"/>
                    <a:pt x="14540261" y="92710"/>
                  </a:cubicBezTo>
                  <a:lnTo>
                    <a:pt x="14540261" y="4055990"/>
                  </a:lnTo>
                  <a:cubicBezTo>
                    <a:pt x="14541531" y="4108060"/>
                    <a:pt x="14499620" y="4149970"/>
                    <a:pt x="14448820" y="4149970"/>
                  </a:cubicBezTo>
                  <a:close/>
                </a:path>
              </a:pathLst>
            </a:custGeom>
            <a:solidFill>
              <a:srgbClr val="5F159F">
                <a:alpha val="66667"/>
              </a:srgbClr>
            </a:solidFill>
          </p:spPr>
        </p:sp>
        <p:sp>
          <p:nvSpPr>
            <p:cNvPr name="Freeform 9" id="9"/>
            <p:cNvSpPr/>
            <p:nvPr/>
          </p:nvSpPr>
          <p:spPr>
            <a:xfrm flipH="false" flipV="false" rot="0">
              <a:off x="0" y="0"/>
              <a:ext cx="14605031" cy="4213470"/>
            </a:xfrm>
            <a:custGeom>
              <a:avLst/>
              <a:gdLst/>
              <a:ahLst/>
              <a:cxnLst/>
              <a:rect r="r" b="b" t="t" l="l"/>
              <a:pathLst>
                <a:path h="4213470" w="14605031">
                  <a:moveTo>
                    <a:pt x="14480570" y="59690"/>
                  </a:moveTo>
                  <a:cubicBezTo>
                    <a:pt x="14516131" y="59690"/>
                    <a:pt x="14545342" y="88900"/>
                    <a:pt x="14545342" y="124460"/>
                  </a:cubicBezTo>
                  <a:lnTo>
                    <a:pt x="14545342" y="4089010"/>
                  </a:lnTo>
                  <a:cubicBezTo>
                    <a:pt x="14545342" y="4124570"/>
                    <a:pt x="14516131" y="4153780"/>
                    <a:pt x="14480570" y="4153780"/>
                  </a:cubicBezTo>
                  <a:lnTo>
                    <a:pt x="124460" y="4153780"/>
                  </a:lnTo>
                  <a:cubicBezTo>
                    <a:pt x="88900" y="4153780"/>
                    <a:pt x="59690" y="4124570"/>
                    <a:pt x="59690" y="4089010"/>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4089010"/>
                  </a:lnTo>
                  <a:cubicBezTo>
                    <a:pt x="0" y="4157590"/>
                    <a:pt x="55880" y="4213470"/>
                    <a:pt x="124460" y="4213470"/>
                  </a:cubicBezTo>
                  <a:lnTo>
                    <a:pt x="14480570" y="4213470"/>
                  </a:lnTo>
                  <a:cubicBezTo>
                    <a:pt x="14549151" y="4213470"/>
                    <a:pt x="14605031" y="4157590"/>
                    <a:pt x="14605031" y="4089010"/>
                  </a:cubicBezTo>
                  <a:lnTo>
                    <a:pt x="14605031" y="124460"/>
                  </a:lnTo>
                  <a:cubicBezTo>
                    <a:pt x="14605031" y="55880"/>
                    <a:pt x="14549151" y="0"/>
                    <a:pt x="14480570" y="0"/>
                  </a:cubicBezTo>
                  <a:close/>
                </a:path>
              </a:pathLst>
            </a:custGeom>
            <a:solidFill>
              <a:srgbClr val="FFFFFF">
                <a:alpha val="66667"/>
              </a:srgbClr>
            </a:solidFill>
          </p:spPr>
        </p:sp>
      </p:grpSp>
      <p:sp>
        <p:nvSpPr>
          <p:cNvPr name="Freeform 10" id="10"/>
          <p:cNvSpPr/>
          <p:nvPr/>
        </p:nvSpPr>
        <p:spPr>
          <a:xfrm flipH="false" flipV="false" rot="0">
            <a:off x="-669167" y="-1112576"/>
            <a:ext cx="4638630" cy="4638630"/>
          </a:xfrm>
          <a:custGeom>
            <a:avLst/>
            <a:gdLst/>
            <a:ahLst/>
            <a:cxnLst/>
            <a:rect r="r" b="b" t="t" l="l"/>
            <a:pathLst>
              <a:path h="4638630" w="4638630">
                <a:moveTo>
                  <a:pt x="0" y="0"/>
                </a:moveTo>
                <a:lnTo>
                  <a:pt x="4638630" y="0"/>
                </a:lnTo>
                <a:lnTo>
                  <a:pt x="4638630" y="4638630"/>
                </a:lnTo>
                <a:lnTo>
                  <a:pt x="0" y="46386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1" id="11"/>
          <p:cNvGrpSpPr/>
          <p:nvPr/>
        </p:nvGrpSpPr>
        <p:grpSpPr>
          <a:xfrm rot="0">
            <a:off x="2100755" y="1028700"/>
            <a:ext cx="14086490" cy="2497354"/>
            <a:chOff x="0" y="0"/>
            <a:chExt cx="14605031" cy="2589284"/>
          </a:xfrm>
        </p:grpSpPr>
        <p:sp>
          <p:nvSpPr>
            <p:cNvPr name="Freeform 12" id="12"/>
            <p:cNvSpPr/>
            <p:nvPr/>
          </p:nvSpPr>
          <p:spPr>
            <a:xfrm flipH="false" flipV="false" rot="0">
              <a:off x="31750" y="31750"/>
              <a:ext cx="14541531" cy="2525784"/>
            </a:xfrm>
            <a:custGeom>
              <a:avLst/>
              <a:gdLst/>
              <a:ahLst/>
              <a:cxnLst/>
              <a:rect r="r" b="b" t="t" l="l"/>
              <a:pathLst>
                <a:path h="2525784" w="14541531">
                  <a:moveTo>
                    <a:pt x="14448820" y="2525784"/>
                  </a:moveTo>
                  <a:lnTo>
                    <a:pt x="92710" y="2525784"/>
                  </a:lnTo>
                  <a:cubicBezTo>
                    <a:pt x="41910" y="2525784"/>
                    <a:pt x="0" y="2483874"/>
                    <a:pt x="0" y="2433074"/>
                  </a:cubicBezTo>
                  <a:lnTo>
                    <a:pt x="0" y="92710"/>
                  </a:lnTo>
                  <a:cubicBezTo>
                    <a:pt x="0" y="41910"/>
                    <a:pt x="41910" y="0"/>
                    <a:pt x="92710" y="0"/>
                  </a:cubicBezTo>
                  <a:lnTo>
                    <a:pt x="14447551" y="0"/>
                  </a:lnTo>
                  <a:cubicBezTo>
                    <a:pt x="14498351" y="0"/>
                    <a:pt x="14540261" y="41910"/>
                    <a:pt x="14540261" y="92710"/>
                  </a:cubicBezTo>
                  <a:lnTo>
                    <a:pt x="14540261" y="2431804"/>
                  </a:lnTo>
                  <a:cubicBezTo>
                    <a:pt x="14541531" y="2483874"/>
                    <a:pt x="14499620" y="2525784"/>
                    <a:pt x="14448820" y="2525784"/>
                  </a:cubicBezTo>
                  <a:close/>
                </a:path>
              </a:pathLst>
            </a:custGeom>
            <a:solidFill>
              <a:srgbClr val="2155CD">
                <a:alpha val="66667"/>
              </a:srgbClr>
            </a:solidFill>
          </p:spPr>
        </p:sp>
        <p:sp>
          <p:nvSpPr>
            <p:cNvPr name="Freeform 13" id="13"/>
            <p:cNvSpPr/>
            <p:nvPr/>
          </p:nvSpPr>
          <p:spPr>
            <a:xfrm flipH="false" flipV="false" rot="0">
              <a:off x="0" y="0"/>
              <a:ext cx="14605031" cy="2589285"/>
            </a:xfrm>
            <a:custGeom>
              <a:avLst/>
              <a:gdLst/>
              <a:ahLst/>
              <a:cxnLst/>
              <a:rect r="r" b="b" t="t" l="l"/>
              <a:pathLst>
                <a:path h="2589285" w="14605031">
                  <a:moveTo>
                    <a:pt x="14480570" y="59690"/>
                  </a:moveTo>
                  <a:cubicBezTo>
                    <a:pt x="14516131" y="59690"/>
                    <a:pt x="14545342" y="88900"/>
                    <a:pt x="14545342" y="124460"/>
                  </a:cubicBezTo>
                  <a:lnTo>
                    <a:pt x="14545342" y="2464825"/>
                  </a:lnTo>
                  <a:cubicBezTo>
                    <a:pt x="14545342" y="2500385"/>
                    <a:pt x="14516131" y="2529594"/>
                    <a:pt x="14480570" y="2529594"/>
                  </a:cubicBezTo>
                  <a:lnTo>
                    <a:pt x="124460" y="2529594"/>
                  </a:lnTo>
                  <a:cubicBezTo>
                    <a:pt x="88900" y="2529594"/>
                    <a:pt x="59690" y="2500385"/>
                    <a:pt x="59690" y="2464825"/>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2464825"/>
                  </a:lnTo>
                  <a:cubicBezTo>
                    <a:pt x="0" y="2533404"/>
                    <a:pt x="55880" y="2589285"/>
                    <a:pt x="124460" y="2589285"/>
                  </a:cubicBezTo>
                  <a:lnTo>
                    <a:pt x="14480570" y="2589285"/>
                  </a:lnTo>
                  <a:cubicBezTo>
                    <a:pt x="14549151" y="2589285"/>
                    <a:pt x="14605031" y="2533404"/>
                    <a:pt x="14605031" y="2464825"/>
                  </a:cubicBezTo>
                  <a:lnTo>
                    <a:pt x="14605031" y="124460"/>
                  </a:lnTo>
                  <a:cubicBezTo>
                    <a:pt x="14605031" y="55880"/>
                    <a:pt x="14549151" y="0"/>
                    <a:pt x="14480570" y="0"/>
                  </a:cubicBezTo>
                  <a:close/>
                </a:path>
              </a:pathLst>
            </a:custGeom>
            <a:solidFill>
              <a:srgbClr val="FFFFFF">
                <a:alpha val="66667"/>
              </a:srgbClr>
            </a:solidFill>
          </p:spPr>
        </p:sp>
      </p:grpSp>
      <p:sp>
        <p:nvSpPr>
          <p:cNvPr name="Freeform 14" id="14"/>
          <p:cNvSpPr/>
          <p:nvPr/>
        </p:nvSpPr>
        <p:spPr>
          <a:xfrm flipH="false" flipV="false" rot="0">
            <a:off x="2100755" y="3526054"/>
            <a:ext cx="13889438" cy="1556675"/>
          </a:xfrm>
          <a:custGeom>
            <a:avLst/>
            <a:gdLst/>
            <a:ahLst/>
            <a:cxnLst/>
            <a:rect r="r" b="b" t="t" l="l"/>
            <a:pathLst>
              <a:path h="1556675" w="13889438">
                <a:moveTo>
                  <a:pt x="0" y="0"/>
                </a:moveTo>
                <a:lnTo>
                  <a:pt x="13889438" y="0"/>
                </a:lnTo>
                <a:lnTo>
                  <a:pt x="13889438" y="1556675"/>
                </a:lnTo>
                <a:lnTo>
                  <a:pt x="0" y="1556675"/>
                </a:lnTo>
                <a:lnTo>
                  <a:pt x="0" y="0"/>
                </a:lnTo>
                <a:close/>
              </a:path>
            </a:pathLst>
          </a:custGeom>
          <a:blipFill>
            <a:blip r:embed="rId13"/>
            <a:stretch>
              <a:fillRect l="-21758" t="0" r="-139859" b="0"/>
            </a:stretch>
          </a:blipFill>
        </p:spPr>
      </p:sp>
      <p:sp>
        <p:nvSpPr>
          <p:cNvPr name="TextBox 15" id="15"/>
          <p:cNvSpPr txBox="true"/>
          <p:nvPr/>
        </p:nvSpPr>
        <p:spPr>
          <a:xfrm rot="0">
            <a:off x="3709847" y="1238101"/>
            <a:ext cx="10868306" cy="2078551"/>
          </a:xfrm>
          <a:prstGeom prst="rect">
            <a:avLst/>
          </a:prstGeom>
        </p:spPr>
        <p:txBody>
          <a:bodyPr anchor="t" rtlCol="false" tIns="0" lIns="0" bIns="0" rIns="0">
            <a:spAutoFit/>
          </a:bodyPr>
          <a:lstStyle/>
          <a:p>
            <a:pPr algn="ctr" marL="0" indent="0" lvl="0">
              <a:lnSpc>
                <a:spcPts val="8183"/>
              </a:lnSpc>
            </a:pPr>
            <a:r>
              <a:rPr lang="en-US" sz="6819">
                <a:solidFill>
                  <a:srgbClr val="FFFFFF"/>
                </a:solidFill>
                <a:latin typeface="Lekton Bold"/>
              </a:rPr>
              <a:t>JUMLAH TOTAL HIDEN NODE PER LAYER</a:t>
            </a:r>
          </a:p>
        </p:txBody>
      </p:sp>
      <p:sp>
        <p:nvSpPr>
          <p:cNvPr name="TextBox 16" id="16"/>
          <p:cNvSpPr txBox="true"/>
          <p:nvPr/>
        </p:nvSpPr>
        <p:spPr>
          <a:xfrm rot="0">
            <a:off x="2842707" y="6354685"/>
            <a:ext cx="13034369" cy="972682"/>
          </a:xfrm>
          <a:prstGeom prst="rect">
            <a:avLst/>
          </a:prstGeom>
        </p:spPr>
        <p:txBody>
          <a:bodyPr anchor="t" rtlCol="false" tIns="0" lIns="0" bIns="0" rIns="0">
            <a:spAutoFit/>
          </a:bodyPr>
          <a:lstStyle/>
          <a:p>
            <a:pPr algn="ctr">
              <a:lnSpc>
                <a:spcPts val="8142"/>
              </a:lnSpc>
              <a:spcBef>
                <a:spcPct val="0"/>
              </a:spcBef>
            </a:pPr>
            <a:r>
              <a:rPr lang="en-US" sz="5089">
                <a:solidFill>
                  <a:srgbClr val="FFFFFF"/>
                </a:solidFill>
                <a:latin typeface="Lekton Bold"/>
              </a:rPr>
              <a:t>TOTAL HIDEN NODE LAYERNYA ADA 3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9744202" y="8173879"/>
            <a:ext cx="4103297" cy="4226242"/>
          </a:xfrm>
          <a:custGeom>
            <a:avLst/>
            <a:gdLst/>
            <a:ahLst/>
            <a:cxnLst/>
            <a:rect r="r" b="b" t="t" l="l"/>
            <a:pathLst>
              <a:path h="4226242" w="4103297">
                <a:moveTo>
                  <a:pt x="0" y="0"/>
                </a:moveTo>
                <a:lnTo>
                  <a:pt x="4103297" y="0"/>
                </a:lnTo>
                <a:lnTo>
                  <a:pt x="4103297" y="4226242"/>
                </a:lnTo>
                <a:lnTo>
                  <a:pt x="0" y="42262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435575">
            <a:off x="12800803" y="-554149"/>
            <a:ext cx="10063280" cy="8160405"/>
          </a:xfrm>
          <a:custGeom>
            <a:avLst/>
            <a:gdLst/>
            <a:ahLst/>
            <a:cxnLst/>
            <a:rect r="r" b="b" t="t" l="l"/>
            <a:pathLst>
              <a:path h="8160405" w="10063280">
                <a:moveTo>
                  <a:pt x="0" y="0"/>
                </a:moveTo>
                <a:lnTo>
                  <a:pt x="10063280" y="0"/>
                </a:lnTo>
                <a:lnTo>
                  <a:pt x="10063280" y="8160405"/>
                </a:lnTo>
                <a:lnTo>
                  <a:pt x="0" y="8160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53838" y="2277377"/>
            <a:ext cx="3412107" cy="3430821"/>
          </a:xfrm>
          <a:custGeom>
            <a:avLst/>
            <a:gdLst/>
            <a:ahLst/>
            <a:cxnLst/>
            <a:rect r="r" b="b" t="t" l="l"/>
            <a:pathLst>
              <a:path h="3430821" w="3412107">
                <a:moveTo>
                  <a:pt x="0" y="0"/>
                </a:moveTo>
                <a:lnTo>
                  <a:pt x="3412107" y="0"/>
                </a:lnTo>
                <a:lnTo>
                  <a:pt x="3412107" y="3430821"/>
                </a:lnTo>
                <a:lnTo>
                  <a:pt x="0" y="34308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1923468" y="2848877"/>
            <a:ext cx="7618981" cy="6940199"/>
          </a:xfrm>
          <a:custGeom>
            <a:avLst/>
            <a:gdLst/>
            <a:ahLst/>
            <a:cxnLst/>
            <a:rect r="r" b="b" t="t" l="l"/>
            <a:pathLst>
              <a:path h="6940199" w="7618981">
                <a:moveTo>
                  <a:pt x="7618981" y="0"/>
                </a:moveTo>
                <a:lnTo>
                  <a:pt x="0" y="0"/>
                </a:lnTo>
                <a:lnTo>
                  <a:pt x="0" y="6940199"/>
                </a:lnTo>
                <a:lnTo>
                  <a:pt x="7618981" y="6940199"/>
                </a:lnTo>
                <a:lnTo>
                  <a:pt x="761898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2100755" y="4711014"/>
            <a:ext cx="14086490" cy="4063874"/>
            <a:chOff x="0" y="0"/>
            <a:chExt cx="14605031" cy="4213470"/>
          </a:xfrm>
        </p:grpSpPr>
        <p:sp>
          <p:nvSpPr>
            <p:cNvPr name="Freeform 8" id="8"/>
            <p:cNvSpPr/>
            <p:nvPr/>
          </p:nvSpPr>
          <p:spPr>
            <a:xfrm flipH="false" flipV="false" rot="0">
              <a:off x="31750" y="31750"/>
              <a:ext cx="14541531" cy="4149970"/>
            </a:xfrm>
            <a:custGeom>
              <a:avLst/>
              <a:gdLst/>
              <a:ahLst/>
              <a:cxnLst/>
              <a:rect r="r" b="b" t="t" l="l"/>
              <a:pathLst>
                <a:path h="4149970" w="14541531">
                  <a:moveTo>
                    <a:pt x="14448820" y="4149970"/>
                  </a:moveTo>
                  <a:lnTo>
                    <a:pt x="92710" y="4149970"/>
                  </a:lnTo>
                  <a:cubicBezTo>
                    <a:pt x="41910" y="4149970"/>
                    <a:pt x="0" y="4108060"/>
                    <a:pt x="0" y="4057260"/>
                  </a:cubicBezTo>
                  <a:lnTo>
                    <a:pt x="0" y="92710"/>
                  </a:lnTo>
                  <a:cubicBezTo>
                    <a:pt x="0" y="41910"/>
                    <a:pt x="41910" y="0"/>
                    <a:pt x="92710" y="0"/>
                  </a:cubicBezTo>
                  <a:lnTo>
                    <a:pt x="14447551" y="0"/>
                  </a:lnTo>
                  <a:cubicBezTo>
                    <a:pt x="14498351" y="0"/>
                    <a:pt x="14540261" y="41910"/>
                    <a:pt x="14540261" y="92710"/>
                  </a:cubicBezTo>
                  <a:lnTo>
                    <a:pt x="14540261" y="4055990"/>
                  </a:lnTo>
                  <a:cubicBezTo>
                    <a:pt x="14541531" y="4108060"/>
                    <a:pt x="14499620" y="4149970"/>
                    <a:pt x="14448820" y="4149970"/>
                  </a:cubicBezTo>
                  <a:close/>
                </a:path>
              </a:pathLst>
            </a:custGeom>
            <a:solidFill>
              <a:srgbClr val="5F159F">
                <a:alpha val="66667"/>
              </a:srgbClr>
            </a:solidFill>
          </p:spPr>
        </p:sp>
        <p:sp>
          <p:nvSpPr>
            <p:cNvPr name="Freeform 9" id="9"/>
            <p:cNvSpPr/>
            <p:nvPr/>
          </p:nvSpPr>
          <p:spPr>
            <a:xfrm flipH="false" flipV="false" rot="0">
              <a:off x="0" y="0"/>
              <a:ext cx="14605031" cy="4213470"/>
            </a:xfrm>
            <a:custGeom>
              <a:avLst/>
              <a:gdLst/>
              <a:ahLst/>
              <a:cxnLst/>
              <a:rect r="r" b="b" t="t" l="l"/>
              <a:pathLst>
                <a:path h="4213470" w="14605031">
                  <a:moveTo>
                    <a:pt x="14480570" y="59690"/>
                  </a:moveTo>
                  <a:cubicBezTo>
                    <a:pt x="14516131" y="59690"/>
                    <a:pt x="14545342" y="88900"/>
                    <a:pt x="14545342" y="124460"/>
                  </a:cubicBezTo>
                  <a:lnTo>
                    <a:pt x="14545342" y="4089010"/>
                  </a:lnTo>
                  <a:cubicBezTo>
                    <a:pt x="14545342" y="4124570"/>
                    <a:pt x="14516131" y="4153780"/>
                    <a:pt x="14480570" y="4153780"/>
                  </a:cubicBezTo>
                  <a:lnTo>
                    <a:pt x="124460" y="4153780"/>
                  </a:lnTo>
                  <a:cubicBezTo>
                    <a:pt x="88900" y="4153780"/>
                    <a:pt x="59690" y="4124570"/>
                    <a:pt x="59690" y="4089010"/>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4089010"/>
                  </a:lnTo>
                  <a:cubicBezTo>
                    <a:pt x="0" y="4157590"/>
                    <a:pt x="55880" y="4213470"/>
                    <a:pt x="124460" y="4213470"/>
                  </a:cubicBezTo>
                  <a:lnTo>
                    <a:pt x="14480570" y="4213470"/>
                  </a:lnTo>
                  <a:cubicBezTo>
                    <a:pt x="14549151" y="4213470"/>
                    <a:pt x="14605031" y="4157590"/>
                    <a:pt x="14605031" y="4089010"/>
                  </a:cubicBezTo>
                  <a:lnTo>
                    <a:pt x="14605031" y="124460"/>
                  </a:lnTo>
                  <a:cubicBezTo>
                    <a:pt x="14605031" y="55880"/>
                    <a:pt x="14549151" y="0"/>
                    <a:pt x="14480570" y="0"/>
                  </a:cubicBezTo>
                  <a:close/>
                </a:path>
              </a:pathLst>
            </a:custGeom>
            <a:solidFill>
              <a:srgbClr val="FFFFFF">
                <a:alpha val="66667"/>
              </a:srgbClr>
            </a:solidFill>
          </p:spPr>
        </p:sp>
      </p:grpSp>
      <p:sp>
        <p:nvSpPr>
          <p:cNvPr name="Freeform 10" id="10"/>
          <p:cNvSpPr/>
          <p:nvPr/>
        </p:nvSpPr>
        <p:spPr>
          <a:xfrm flipH="false" flipV="false" rot="0">
            <a:off x="-669167" y="-1112576"/>
            <a:ext cx="4638630" cy="4638630"/>
          </a:xfrm>
          <a:custGeom>
            <a:avLst/>
            <a:gdLst/>
            <a:ahLst/>
            <a:cxnLst/>
            <a:rect r="r" b="b" t="t" l="l"/>
            <a:pathLst>
              <a:path h="4638630" w="4638630">
                <a:moveTo>
                  <a:pt x="0" y="0"/>
                </a:moveTo>
                <a:lnTo>
                  <a:pt x="4638630" y="0"/>
                </a:lnTo>
                <a:lnTo>
                  <a:pt x="4638630" y="4638630"/>
                </a:lnTo>
                <a:lnTo>
                  <a:pt x="0" y="46386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1" id="11"/>
          <p:cNvGrpSpPr/>
          <p:nvPr/>
        </p:nvGrpSpPr>
        <p:grpSpPr>
          <a:xfrm rot="0">
            <a:off x="2100755" y="1028700"/>
            <a:ext cx="14086490" cy="2497354"/>
            <a:chOff x="0" y="0"/>
            <a:chExt cx="14605031" cy="2589284"/>
          </a:xfrm>
        </p:grpSpPr>
        <p:sp>
          <p:nvSpPr>
            <p:cNvPr name="Freeform 12" id="12"/>
            <p:cNvSpPr/>
            <p:nvPr/>
          </p:nvSpPr>
          <p:spPr>
            <a:xfrm flipH="false" flipV="false" rot="0">
              <a:off x="31750" y="31750"/>
              <a:ext cx="14541531" cy="2525784"/>
            </a:xfrm>
            <a:custGeom>
              <a:avLst/>
              <a:gdLst/>
              <a:ahLst/>
              <a:cxnLst/>
              <a:rect r="r" b="b" t="t" l="l"/>
              <a:pathLst>
                <a:path h="2525784" w="14541531">
                  <a:moveTo>
                    <a:pt x="14448820" y="2525784"/>
                  </a:moveTo>
                  <a:lnTo>
                    <a:pt x="92710" y="2525784"/>
                  </a:lnTo>
                  <a:cubicBezTo>
                    <a:pt x="41910" y="2525784"/>
                    <a:pt x="0" y="2483874"/>
                    <a:pt x="0" y="2433074"/>
                  </a:cubicBezTo>
                  <a:lnTo>
                    <a:pt x="0" y="92710"/>
                  </a:lnTo>
                  <a:cubicBezTo>
                    <a:pt x="0" y="41910"/>
                    <a:pt x="41910" y="0"/>
                    <a:pt x="92710" y="0"/>
                  </a:cubicBezTo>
                  <a:lnTo>
                    <a:pt x="14447551" y="0"/>
                  </a:lnTo>
                  <a:cubicBezTo>
                    <a:pt x="14498351" y="0"/>
                    <a:pt x="14540261" y="41910"/>
                    <a:pt x="14540261" y="92710"/>
                  </a:cubicBezTo>
                  <a:lnTo>
                    <a:pt x="14540261" y="2431804"/>
                  </a:lnTo>
                  <a:cubicBezTo>
                    <a:pt x="14541531" y="2483874"/>
                    <a:pt x="14499620" y="2525784"/>
                    <a:pt x="14448820" y="2525784"/>
                  </a:cubicBezTo>
                  <a:close/>
                </a:path>
              </a:pathLst>
            </a:custGeom>
            <a:solidFill>
              <a:srgbClr val="2155CD">
                <a:alpha val="66667"/>
              </a:srgbClr>
            </a:solidFill>
          </p:spPr>
        </p:sp>
        <p:sp>
          <p:nvSpPr>
            <p:cNvPr name="Freeform 13" id="13"/>
            <p:cNvSpPr/>
            <p:nvPr/>
          </p:nvSpPr>
          <p:spPr>
            <a:xfrm flipH="false" flipV="false" rot="0">
              <a:off x="0" y="0"/>
              <a:ext cx="14605031" cy="2589285"/>
            </a:xfrm>
            <a:custGeom>
              <a:avLst/>
              <a:gdLst/>
              <a:ahLst/>
              <a:cxnLst/>
              <a:rect r="r" b="b" t="t" l="l"/>
              <a:pathLst>
                <a:path h="2589285" w="14605031">
                  <a:moveTo>
                    <a:pt x="14480570" y="59690"/>
                  </a:moveTo>
                  <a:cubicBezTo>
                    <a:pt x="14516131" y="59690"/>
                    <a:pt x="14545342" y="88900"/>
                    <a:pt x="14545342" y="124460"/>
                  </a:cubicBezTo>
                  <a:lnTo>
                    <a:pt x="14545342" y="2464825"/>
                  </a:lnTo>
                  <a:cubicBezTo>
                    <a:pt x="14545342" y="2500385"/>
                    <a:pt x="14516131" y="2529594"/>
                    <a:pt x="14480570" y="2529594"/>
                  </a:cubicBezTo>
                  <a:lnTo>
                    <a:pt x="124460" y="2529594"/>
                  </a:lnTo>
                  <a:cubicBezTo>
                    <a:pt x="88900" y="2529594"/>
                    <a:pt x="59690" y="2500385"/>
                    <a:pt x="59690" y="2464825"/>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2464825"/>
                  </a:lnTo>
                  <a:cubicBezTo>
                    <a:pt x="0" y="2533404"/>
                    <a:pt x="55880" y="2589285"/>
                    <a:pt x="124460" y="2589285"/>
                  </a:cubicBezTo>
                  <a:lnTo>
                    <a:pt x="14480570" y="2589285"/>
                  </a:lnTo>
                  <a:cubicBezTo>
                    <a:pt x="14549151" y="2589285"/>
                    <a:pt x="14605031" y="2533404"/>
                    <a:pt x="14605031" y="2464825"/>
                  </a:cubicBezTo>
                  <a:lnTo>
                    <a:pt x="14605031" y="124460"/>
                  </a:lnTo>
                  <a:cubicBezTo>
                    <a:pt x="14605031" y="55880"/>
                    <a:pt x="14549151" y="0"/>
                    <a:pt x="14480570" y="0"/>
                  </a:cubicBezTo>
                  <a:close/>
                </a:path>
              </a:pathLst>
            </a:custGeom>
            <a:solidFill>
              <a:srgbClr val="FFFFFF">
                <a:alpha val="66667"/>
              </a:srgbClr>
            </a:solidFill>
          </p:spPr>
        </p:sp>
      </p:grpSp>
      <p:sp>
        <p:nvSpPr>
          <p:cNvPr name="Freeform 14" id="14"/>
          <p:cNvSpPr/>
          <p:nvPr/>
        </p:nvSpPr>
        <p:spPr>
          <a:xfrm flipH="false" flipV="false" rot="0">
            <a:off x="2100755" y="3526054"/>
            <a:ext cx="14259484" cy="1288152"/>
          </a:xfrm>
          <a:custGeom>
            <a:avLst/>
            <a:gdLst/>
            <a:ahLst/>
            <a:cxnLst/>
            <a:rect r="r" b="b" t="t" l="l"/>
            <a:pathLst>
              <a:path h="1288152" w="14259484">
                <a:moveTo>
                  <a:pt x="0" y="0"/>
                </a:moveTo>
                <a:lnTo>
                  <a:pt x="14259484" y="0"/>
                </a:lnTo>
                <a:lnTo>
                  <a:pt x="14259484" y="1288151"/>
                </a:lnTo>
                <a:lnTo>
                  <a:pt x="0" y="1288151"/>
                </a:lnTo>
                <a:lnTo>
                  <a:pt x="0" y="0"/>
                </a:lnTo>
                <a:close/>
              </a:path>
            </a:pathLst>
          </a:custGeom>
          <a:blipFill>
            <a:blip r:embed="rId13"/>
            <a:stretch>
              <a:fillRect l="0" t="0" r="-110871" b="0"/>
            </a:stretch>
          </a:blipFill>
        </p:spPr>
      </p:sp>
      <p:sp>
        <p:nvSpPr>
          <p:cNvPr name="TextBox 15" id="15"/>
          <p:cNvSpPr txBox="true"/>
          <p:nvPr/>
        </p:nvSpPr>
        <p:spPr>
          <a:xfrm rot="0">
            <a:off x="3372566" y="1238101"/>
            <a:ext cx="10868306" cy="2078551"/>
          </a:xfrm>
          <a:prstGeom prst="rect">
            <a:avLst/>
          </a:prstGeom>
        </p:spPr>
        <p:txBody>
          <a:bodyPr anchor="t" rtlCol="false" tIns="0" lIns="0" bIns="0" rIns="0">
            <a:spAutoFit/>
          </a:bodyPr>
          <a:lstStyle/>
          <a:p>
            <a:pPr algn="ctr" marL="0" indent="0" lvl="0">
              <a:lnSpc>
                <a:spcPts val="8183"/>
              </a:lnSpc>
            </a:pPr>
            <a:r>
              <a:rPr lang="en-US" sz="6819">
                <a:solidFill>
                  <a:srgbClr val="FFFFFF"/>
                </a:solidFill>
                <a:latin typeface="Lekton Bold"/>
              </a:rPr>
              <a:t>JUMLAH TOTAL BOBOT (WEIGHT)</a:t>
            </a:r>
          </a:p>
        </p:txBody>
      </p:sp>
      <p:sp>
        <p:nvSpPr>
          <p:cNvPr name="TextBox 16" id="16"/>
          <p:cNvSpPr txBox="true"/>
          <p:nvPr/>
        </p:nvSpPr>
        <p:spPr>
          <a:xfrm rot="0">
            <a:off x="1886022" y="5672864"/>
            <a:ext cx="14086490" cy="1063625"/>
          </a:xfrm>
          <a:prstGeom prst="rect">
            <a:avLst/>
          </a:prstGeom>
        </p:spPr>
        <p:txBody>
          <a:bodyPr anchor="t" rtlCol="false" tIns="0" lIns="0" bIns="0" rIns="0">
            <a:spAutoFit/>
          </a:bodyPr>
          <a:lstStyle/>
          <a:p>
            <a:pPr algn="ctr">
              <a:lnSpc>
                <a:spcPts val="8800"/>
              </a:lnSpc>
              <a:spcBef>
                <a:spcPct val="0"/>
              </a:spcBef>
            </a:pPr>
            <a:r>
              <a:rPr lang="en-US" sz="5500">
                <a:solidFill>
                  <a:srgbClr val="FFFFFF"/>
                </a:solidFill>
                <a:latin typeface="Lekton Bold"/>
              </a:rPr>
              <a:t>TOTAL BOBOTNYA 3843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8573862" y="-631691"/>
            <a:ext cx="3250753" cy="3478432"/>
          </a:xfrm>
          <a:custGeom>
            <a:avLst/>
            <a:gdLst/>
            <a:ahLst/>
            <a:cxnLst/>
            <a:rect r="r" b="b" t="t" l="l"/>
            <a:pathLst>
              <a:path h="3478432" w="3250753">
                <a:moveTo>
                  <a:pt x="0" y="0"/>
                </a:moveTo>
                <a:lnTo>
                  <a:pt x="3250753" y="0"/>
                </a:lnTo>
                <a:lnTo>
                  <a:pt x="3250753" y="3478432"/>
                </a:lnTo>
                <a:lnTo>
                  <a:pt x="0" y="3478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10616" y="408040"/>
            <a:ext cx="13631142" cy="12763706"/>
          </a:xfrm>
          <a:custGeom>
            <a:avLst/>
            <a:gdLst/>
            <a:ahLst/>
            <a:cxnLst/>
            <a:rect r="r" b="b" t="t" l="l"/>
            <a:pathLst>
              <a:path h="12763706" w="13631142">
                <a:moveTo>
                  <a:pt x="0" y="0"/>
                </a:moveTo>
                <a:lnTo>
                  <a:pt x="13631142" y="0"/>
                </a:lnTo>
                <a:lnTo>
                  <a:pt x="13631142" y="12763705"/>
                </a:lnTo>
                <a:lnTo>
                  <a:pt x="0" y="127637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790831">
            <a:off x="13924888" y="-407690"/>
            <a:ext cx="5227299" cy="7012230"/>
          </a:xfrm>
          <a:custGeom>
            <a:avLst/>
            <a:gdLst/>
            <a:ahLst/>
            <a:cxnLst/>
            <a:rect r="r" b="b" t="t" l="l"/>
            <a:pathLst>
              <a:path h="7012230" w="5227299">
                <a:moveTo>
                  <a:pt x="0" y="0"/>
                </a:moveTo>
                <a:lnTo>
                  <a:pt x="5227299" y="0"/>
                </a:lnTo>
                <a:lnTo>
                  <a:pt x="5227299" y="7012231"/>
                </a:lnTo>
                <a:lnTo>
                  <a:pt x="0" y="701223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2088662" y="2846741"/>
            <a:ext cx="14110675" cy="4593517"/>
            <a:chOff x="0" y="0"/>
            <a:chExt cx="24853533" cy="8090692"/>
          </a:xfrm>
        </p:grpSpPr>
        <p:sp>
          <p:nvSpPr>
            <p:cNvPr name="Freeform 7" id="7"/>
            <p:cNvSpPr/>
            <p:nvPr/>
          </p:nvSpPr>
          <p:spPr>
            <a:xfrm flipH="false" flipV="false" rot="0">
              <a:off x="31750" y="31750"/>
              <a:ext cx="24790033" cy="8027192"/>
            </a:xfrm>
            <a:custGeom>
              <a:avLst/>
              <a:gdLst/>
              <a:ahLst/>
              <a:cxnLst/>
              <a:rect r="r" b="b" t="t" l="l"/>
              <a:pathLst>
                <a:path h="8027192" w="24790033">
                  <a:moveTo>
                    <a:pt x="24697324" y="8027192"/>
                  </a:moveTo>
                  <a:lnTo>
                    <a:pt x="92710" y="8027192"/>
                  </a:lnTo>
                  <a:cubicBezTo>
                    <a:pt x="41910" y="8027192"/>
                    <a:pt x="0" y="7985282"/>
                    <a:pt x="0" y="7934482"/>
                  </a:cubicBezTo>
                  <a:lnTo>
                    <a:pt x="0" y="92710"/>
                  </a:lnTo>
                  <a:cubicBezTo>
                    <a:pt x="0" y="41910"/>
                    <a:pt x="41910" y="0"/>
                    <a:pt x="92710" y="0"/>
                  </a:cubicBezTo>
                  <a:lnTo>
                    <a:pt x="24696052" y="0"/>
                  </a:lnTo>
                  <a:cubicBezTo>
                    <a:pt x="24746852" y="0"/>
                    <a:pt x="24788763" y="41910"/>
                    <a:pt x="24788763" y="92710"/>
                  </a:cubicBezTo>
                  <a:lnTo>
                    <a:pt x="24788763" y="7933212"/>
                  </a:lnTo>
                  <a:cubicBezTo>
                    <a:pt x="24790033" y="7985282"/>
                    <a:pt x="24748124" y="8027192"/>
                    <a:pt x="24697324" y="8027192"/>
                  </a:cubicBezTo>
                  <a:close/>
                </a:path>
              </a:pathLst>
            </a:custGeom>
            <a:solidFill>
              <a:srgbClr val="5F159F">
                <a:alpha val="66667"/>
              </a:srgbClr>
            </a:solidFill>
          </p:spPr>
        </p:sp>
        <p:sp>
          <p:nvSpPr>
            <p:cNvPr name="Freeform 8" id="8"/>
            <p:cNvSpPr/>
            <p:nvPr/>
          </p:nvSpPr>
          <p:spPr>
            <a:xfrm flipH="false" flipV="false" rot="0">
              <a:off x="0" y="0"/>
              <a:ext cx="24853533" cy="8090692"/>
            </a:xfrm>
            <a:custGeom>
              <a:avLst/>
              <a:gdLst/>
              <a:ahLst/>
              <a:cxnLst/>
              <a:rect r="r" b="b" t="t" l="l"/>
              <a:pathLst>
                <a:path h="8090692" w="24853533">
                  <a:moveTo>
                    <a:pt x="24729074" y="59690"/>
                  </a:moveTo>
                  <a:cubicBezTo>
                    <a:pt x="24764633" y="59690"/>
                    <a:pt x="24793843" y="88900"/>
                    <a:pt x="24793843" y="124460"/>
                  </a:cubicBezTo>
                  <a:lnTo>
                    <a:pt x="24793843" y="7966232"/>
                  </a:lnTo>
                  <a:cubicBezTo>
                    <a:pt x="24793843" y="8001792"/>
                    <a:pt x="24764633" y="8031002"/>
                    <a:pt x="24729074" y="8031002"/>
                  </a:cubicBezTo>
                  <a:lnTo>
                    <a:pt x="124460" y="8031002"/>
                  </a:lnTo>
                  <a:cubicBezTo>
                    <a:pt x="88900" y="8031002"/>
                    <a:pt x="59690" y="8001792"/>
                    <a:pt x="59690" y="7966232"/>
                  </a:cubicBezTo>
                  <a:lnTo>
                    <a:pt x="59690" y="124460"/>
                  </a:lnTo>
                  <a:cubicBezTo>
                    <a:pt x="59690" y="88900"/>
                    <a:pt x="88900" y="59690"/>
                    <a:pt x="124460" y="59690"/>
                  </a:cubicBezTo>
                  <a:lnTo>
                    <a:pt x="24729074" y="59690"/>
                  </a:lnTo>
                  <a:moveTo>
                    <a:pt x="24729074" y="0"/>
                  </a:moveTo>
                  <a:lnTo>
                    <a:pt x="124460" y="0"/>
                  </a:lnTo>
                  <a:cubicBezTo>
                    <a:pt x="55880" y="0"/>
                    <a:pt x="0" y="55880"/>
                    <a:pt x="0" y="124460"/>
                  </a:cubicBezTo>
                  <a:lnTo>
                    <a:pt x="0" y="7966232"/>
                  </a:lnTo>
                  <a:cubicBezTo>
                    <a:pt x="0" y="8034812"/>
                    <a:pt x="55880" y="8090692"/>
                    <a:pt x="124460" y="8090692"/>
                  </a:cubicBezTo>
                  <a:lnTo>
                    <a:pt x="24729074" y="8090692"/>
                  </a:lnTo>
                  <a:cubicBezTo>
                    <a:pt x="24797652" y="8090692"/>
                    <a:pt x="24853533" y="8034812"/>
                    <a:pt x="24853533" y="7966232"/>
                  </a:cubicBezTo>
                  <a:lnTo>
                    <a:pt x="24853533" y="124460"/>
                  </a:lnTo>
                  <a:cubicBezTo>
                    <a:pt x="24853533" y="55880"/>
                    <a:pt x="24797652" y="0"/>
                    <a:pt x="24729074" y="0"/>
                  </a:cubicBezTo>
                  <a:close/>
                </a:path>
              </a:pathLst>
            </a:custGeom>
            <a:solidFill>
              <a:srgbClr val="FFFFFF">
                <a:alpha val="66667"/>
              </a:srgbClr>
            </a:solidFill>
          </p:spPr>
        </p:sp>
      </p:grpSp>
      <p:sp>
        <p:nvSpPr>
          <p:cNvPr name="TextBox 9" id="9"/>
          <p:cNvSpPr txBox="true"/>
          <p:nvPr/>
        </p:nvSpPr>
        <p:spPr>
          <a:xfrm rot="0">
            <a:off x="2923915" y="3263000"/>
            <a:ext cx="12440171" cy="3560975"/>
          </a:xfrm>
          <a:prstGeom prst="rect">
            <a:avLst/>
          </a:prstGeom>
        </p:spPr>
        <p:txBody>
          <a:bodyPr anchor="t" rtlCol="false" tIns="0" lIns="0" bIns="0" rIns="0">
            <a:spAutoFit/>
          </a:bodyPr>
          <a:lstStyle/>
          <a:p>
            <a:pPr algn="ctr">
              <a:lnSpc>
                <a:spcPts val="14250"/>
              </a:lnSpc>
            </a:pPr>
            <a:r>
              <a:rPr lang="en-US" sz="10179">
                <a:solidFill>
                  <a:srgbClr val="FFFFFF"/>
                </a:solidFill>
                <a:latin typeface="Space Mono Bold"/>
              </a:rPr>
              <a:t>TERIMA KASIH</a:t>
            </a:r>
          </a:p>
          <a:p>
            <a:pPr algn="ctr">
              <a:lnSpc>
                <a:spcPts val="14250"/>
              </a:lnSpc>
              <a:spcBef>
                <a:spcPct val="0"/>
              </a:spcBef>
            </a:pPr>
            <a:r>
              <a:rPr lang="en-US" sz="10179">
                <a:solidFill>
                  <a:srgbClr val="FFFFFF"/>
                </a:solidFill>
                <a:latin typeface="Space Mono Bold"/>
              </a:rPr>
              <a:t>SUDAH BER</a:t>
            </a:r>
            <a:r>
              <a:rPr lang="en-US" sz="10179">
                <a:solidFill>
                  <a:srgbClr val="FFFFFF"/>
                </a:solidFill>
                <a:latin typeface="Space Mono Bold"/>
              </a:rPr>
              <a:t>main!</a:t>
            </a:r>
          </a:p>
        </p:txBody>
      </p:sp>
      <p:sp>
        <p:nvSpPr>
          <p:cNvPr name="Freeform 10" id="10"/>
          <p:cNvSpPr/>
          <p:nvPr/>
        </p:nvSpPr>
        <p:spPr>
          <a:xfrm flipH="false" flipV="false" rot="0">
            <a:off x="11824615" y="7648545"/>
            <a:ext cx="4057186" cy="4079438"/>
          </a:xfrm>
          <a:custGeom>
            <a:avLst/>
            <a:gdLst/>
            <a:ahLst/>
            <a:cxnLst/>
            <a:rect r="r" b="b" t="t" l="l"/>
            <a:pathLst>
              <a:path h="4079438" w="4057186">
                <a:moveTo>
                  <a:pt x="0" y="0"/>
                </a:moveTo>
                <a:lnTo>
                  <a:pt x="4057186" y="0"/>
                </a:lnTo>
                <a:lnTo>
                  <a:pt x="4057186" y="4079438"/>
                </a:lnTo>
                <a:lnTo>
                  <a:pt x="0" y="40794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4846369" y="6978560"/>
            <a:ext cx="1035432" cy="1339971"/>
          </a:xfrm>
          <a:custGeom>
            <a:avLst/>
            <a:gdLst/>
            <a:ahLst/>
            <a:cxnLst/>
            <a:rect r="r" b="b" t="t" l="l"/>
            <a:pathLst>
              <a:path h="1339971" w="1035432">
                <a:moveTo>
                  <a:pt x="0" y="0"/>
                </a:moveTo>
                <a:lnTo>
                  <a:pt x="1035432" y="0"/>
                </a:lnTo>
                <a:lnTo>
                  <a:pt x="1035432" y="1339971"/>
                </a:lnTo>
                <a:lnTo>
                  <a:pt x="0" y="13399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436038" y="524785"/>
            <a:ext cx="10767945" cy="11455260"/>
          </a:xfrm>
          <a:custGeom>
            <a:avLst/>
            <a:gdLst/>
            <a:ahLst/>
            <a:cxnLst/>
            <a:rect r="r" b="b" t="t" l="l"/>
            <a:pathLst>
              <a:path h="11455260" w="10767945">
                <a:moveTo>
                  <a:pt x="0" y="0"/>
                </a:moveTo>
                <a:lnTo>
                  <a:pt x="10767945" y="0"/>
                </a:lnTo>
                <a:lnTo>
                  <a:pt x="10767945" y="11455261"/>
                </a:lnTo>
                <a:lnTo>
                  <a:pt x="0" y="114552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9015" y="4587162"/>
            <a:ext cx="5668748" cy="5699838"/>
          </a:xfrm>
          <a:custGeom>
            <a:avLst/>
            <a:gdLst/>
            <a:ahLst/>
            <a:cxnLst/>
            <a:rect r="r" b="b" t="t" l="l"/>
            <a:pathLst>
              <a:path h="5699838" w="5668748">
                <a:moveTo>
                  <a:pt x="0" y="0"/>
                </a:moveTo>
                <a:lnTo>
                  <a:pt x="5668748" y="0"/>
                </a:lnTo>
                <a:lnTo>
                  <a:pt x="5668748" y="5699838"/>
                </a:lnTo>
                <a:lnTo>
                  <a:pt x="0" y="56998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759472" y="5143500"/>
            <a:ext cx="11499828" cy="3952128"/>
            <a:chOff x="0" y="0"/>
            <a:chExt cx="11923151" cy="4097611"/>
          </a:xfrm>
        </p:grpSpPr>
        <p:sp>
          <p:nvSpPr>
            <p:cNvPr name="Freeform 6" id="6"/>
            <p:cNvSpPr/>
            <p:nvPr/>
          </p:nvSpPr>
          <p:spPr>
            <a:xfrm flipH="false" flipV="false" rot="0">
              <a:off x="31750" y="31750"/>
              <a:ext cx="11859651" cy="4034111"/>
            </a:xfrm>
            <a:custGeom>
              <a:avLst/>
              <a:gdLst/>
              <a:ahLst/>
              <a:cxnLst/>
              <a:rect r="r" b="b" t="t" l="l"/>
              <a:pathLst>
                <a:path h="4034111" w="11859651">
                  <a:moveTo>
                    <a:pt x="11766941" y="4034111"/>
                  </a:moveTo>
                  <a:lnTo>
                    <a:pt x="92710" y="4034111"/>
                  </a:lnTo>
                  <a:cubicBezTo>
                    <a:pt x="41910" y="4034111"/>
                    <a:pt x="0" y="3992201"/>
                    <a:pt x="0" y="3941401"/>
                  </a:cubicBezTo>
                  <a:lnTo>
                    <a:pt x="0" y="92710"/>
                  </a:lnTo>
                  <a:cubicBezTo>
                    <a:pt x="0" y="41910"/>
                    <a:pt x="41910" y="0"/>
                    <a:pt x="92710" y="0"/>
                  </a:cubicBezTo>
                  <a:lnTo>
                    <a:pt x="11765670" y="0"/>
                  </a:lnTo>
                  <a:cubicBezTo>
                    <a:pt x="11816470" y="0"/>
                    <a:pt x="11858381" y="41910"/>
                    <a:pt x="11858381" y="92710"/>
                  </a:cubicBezTo>
                  <a:lnTo>
                    <a:pt x="11858381" y="3940131"/>
                  </a:lnTo>
                  <a:cubicBezTo>
                    <a:pt x="11859651" y="3992201"/>
                    <a:pt x="11817741" y="4034111"/>
                    <a:pt x="11766941" y="4034111"/>
                  </a:cubicBezTo>
                  <a:close/>
                </a:path>
              </a:pathLst>
            </a:custGeom>
            <a:solidFill>
              <a:srgbClr val="5F159F">
                <a:alpha val="66667"/>
              </a:srgbClr>
            </a:solidFill>
          </p:spPr>
        </p:sp>
        <p:sp>
          <p:nvSpPr>
            <p:cNvPr name="Freeform 7" id="7"/>
            <p:cNvSpPr/>
            <p:nvPr/>
          </p:nvSpPr>
          <p:spPr>
            <a:xfrm flipH="false" flipV="false" rot="0">
              <a:off x="0" y="0"/>
              <a:ext cx="11923151" cy="4097611"/>
            </a:xfrm>
            <a:custGeom>
              <a:avLst/>
              <a:gdLst/>
              <a:ahLst/>
              <a:cxnLst/>
              <a:rect r="r" b="b" t="t" l="l"/>
              <a:pathLst>
                <a:path h="4097611" w="11923151">
                  <a:moveTo>
                    <a:pt x="11798691" y="59690"/>
                  </a:moveTo>
                  <a:cubicBezTo>
                    <a:pt x="11834251" y="59690"/>
                    <a:pt x="11863460" y="88900"/>
                    <a:pt x="11863460" y="124460"/>
                  </a:cubicBezTo>
                  <a:lnTo>
                    <a:pt x="11863460" y="3973151"/>
                  </a:lnTo>
                  <a:cubicBezTo>
                    <a:pt x="11863460" y="4008711"/>
                    <a:pt x="11834251" y="4037921"/>
                    <a:pt x="11798691" y="4037921"/>
                  </a:cubicBezTo>
                  <a:lnTo>
                    <a:pt x="124460" y="4037921"/>
                  </a:lnTo>
                  <a:cubicBezTo>
                    <a:pt x="88900" y="4037921"/>
                    <a:pt x="59690" y="4008711"/>
                    <a:pt x="59690" y="3973151"/>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3973151"/>
                  </a:lnTo>
                  <a:cubicBezTo>
                    <a:pt x="0" y="4041731"/>
                    <a:pt x="55880" y="4097611"/>
                    <a:pt x="124460" y="4097611"/>
                  </a:cubicBezTo>
                  <a:lnTo>
                    <a:pt x="11798691" y="4097611"/>
                  </a:lnTo>
                  <a:cubicBezTo>
                    <a:pt x="11867270" y="4097611"/>
                    <a:pt x="11923151" y="4041731"/>
                    <a:pt x="11923151" y="3973151"/>
                  </a:cubicBezTo>
                  <a:lnTo>
                    <a:pt x="11923151" y="124460"/>
                  </a:lnTo>
                  <a:cubicBezTo>
                    <a:pt x="11923151" y="55880"/>
                    <a:pt x="11867270" y="0"/>
                    <a:pt x="11798691" y="0"/>
                  </a:cubicBezTo>
                  <a:close/>
                </a:path>
              </a:pathLst>
            </a:custGeom>
            <a:solidFill>
              <a:srgbClr val="FFFFFF">
                <a:alpha val="66667"/>
              </a:srgbClr>
            </a:solidFill>
          </p:spPr>
        </p:sp>
      </p:grpSp>
      <p:sp>
        <p:nvSpPr>
          <p:cNvPr name="TextBox 8" id="8"/>
          <p:cNvSpPr txBox="true"/>
          <p:nvPr/>
        </p:nvSpPr>
        <p:spPr>
          <a:xfrm rot="0">
            <a:off x="7817778" y="5611538"/>
            <a:ext cx="9607433" cy="819150"/>
          </a:xfrm>
          <a:prstGeom prst="rect">
            <a:avLst/>
          </a:prstGeom>
        </p:spPr>
        <p:txBody>
          <a:bodyPr anchor="t" rtlCol="false" tIns="0" lIns="0" bIns="0" rIns="0">
            <a:spAutoFit/>
          </a:bodyPr>
          <a:lstStyle/>
          <a:p>
            <a:pPr marL="0" indent="0" lvl="0">
              <a:lnSpc>
                <a:spcPts val="6399"/>
              </a:lnSpc>
              <a:spcBef>
                <a:spcPct val="0"/>
              </a:spcBef>
            </a:pPr>
            <a:r>
              <a:rPr lang="en-US" sz="5333">
                <a:solidFill>
                  <a:srgbClr val="FFFFFF"/>
                </a:solidFill>
                <a:latin typeface="Lekton Bold"/>
              </a:rPr>
              <a:t>KLASIFIKASI GAMBAR</a:t>
            </a:r>
          </a:p>
        </p:txBody>
      </p:sp>
      <p:grpSp>
        <p:nvGrpSpPr>
          <p:cNvPr name="Group 9" id="9"/>
          <p:cNvGrpSpPr/>
          <p:nvPr/>
        </p:nvGrpSpPr>
        <p:grpSpPr>
          <a:xfrm rot="0">
            <a:off x="5759472" y="1191372"/>
            <a:ext cx="11499828" cy="3033538"/>
            <a:chOff x="0" y="0"/>
            <a:chExt cx="11923151" cy="3145207"/>
          </a:xfrm>
        </p:grpSpPr>
        <p:sp>
          <p:nvSpPr>
            <p:cNvPr name="Freeform 10" id="10"/>
            <p:cNvSpPr/>
            <p:nvPr/>
          </p:nvSpPr>
          <p:spPr>
            <a:xfrm flipH="false" flipV="false" rot="0">
              <a:off x="31750" y="31750"/>
              <a:ext cx="11859651" cy="3081706"/>
            </a:xfrm>
            <a:custGeom>
              <a:avLst/>
              <a:gdLst/>
              <a:ahLst/>
              <a:cxnLst/>
              <a:rect r="r" b="b" t="t" l="l"/>
              <a:pathLst>
                <a:path h="3081706" w="11859651">
                  <a:moveTo>
                    <a:pt x="11766941" y="3081706"/>
                  </a:moveTo>
                  <a:lnTo>
                    <a:pt x="92710" y="3081706"/>
                  </a:lnTo>
                  <a:cubicBezTo>
                    <a:pt x="41910" y="3081706"/>
                    <a:pt x="0" y="3039796"/>
                    <a:pt x="0" y="2988996"/>
                  </a:cubicBezTo>
                  <a:lnTo>
                    <a:pt x="0" y="92710"/>
                  </a:lnTo>
                  <a:cubicBezTo>
                    <a:pt x="0" y="41910"/>
                    <a:pt x="41910" y="0"/>
                    <a:pt x="92710" y="0"/>
                  </a:cubicBezTo>
                  <a:lnTo>
                    <a:pt x="11765670" y="0"/>
                  </a:lnTo>
                  <a:cubicBezTo>
                    <a:pt x="11816470" y="0"/>
                    <a:pt x="11858381" y="41910"/>
                    <a:pt x="11858381" y="92710"/>
                  </a:cubicBezTo>
                  <a:lnTo>
                    <a:pt x="11858381" y="2987727"/>
                  </a:lnTo>
                  <a:cubicBezTo>
                    <a:pt x="11859651" y="3039796"/>
                    <a:pt x="11817741" y="3081706"/>
                    <a:pt x="11766941" y="3081706"/>
                  </a:cubicBezTo>
                  <a:close/>
                </a:path>
              </a:pathLst>
            </a:custGeom>
            <a:solidFill>
              <a:srgbClr val="2155CD">
                <a:alpha val="66667"/>
              </a:srgbClr>
            </a:solidFill>
          </p:spPr>
        </p:sp>
        <p:sp>
          <p:nvSpPr>
            <p:cNvPr name="Freeform 11" id="11"/>
            <p:cNvSpPr/>
            <p:nvPr/>
          </p:nvSpPr>
          <p:spPr>
            <a:xfrm flipH="false" flipV="false" rot="0">
              <a:off x="0" y="0"/>
              <a:ext cx="11923151" cy="3145207"/>
            </a:xfrm>
            <a:custGeom>
              <a:avLst/>
              <a:gdLst/>
              <a:ahLst/>
              <a:cxnLst/>
              <a:rect r="r" b="b" t="t" l="l"/>
              <a:pathLst>
                <a:path h="3145207" w="11923151">
                  <a:moveTo>
                    <a:pt x="11798691" y="59690"/>
                  </a:moveTo>
                  <a:cubicBezTo>
                    <a:pt x="11834251" y="59690"/>
                    <a:pt x="11863460" y="88900"/>
                    <a:pt x="11863460" y="124460"/>
                  </a:cubicBezTo>
                  <a:lnTo>
                    <a:pt x="11863460" y="3020747"/>
                  </a:lnTo>
                  <a:cubicBezTo>
                    <a:pt x="11863460" y="3056307"/>
                    <a:pt x="11834251" y="3085517"/>
                    <a:pt x="11798691" y="3085517"/>
                  </a:cubicBezTo>
                  <a:lnTo>
                    <a:pt x="124460" y="3085517"/>
                  </a:lnTo>
                  <a:cubicBezTo>
                    <a:pt x="88900" y="3085517"/>
                    <a:pt x="59690" y="3056307"/>
                    <a:pt x="59690" y="3020747"/>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3020747"/>
                  </a:lnTo>
                  <a:cubicBezTo>
                    <a:pt x="0" y="3089327"/>
                    <a:pt x="55880" y="3145207"/>
                    <a:pt x="124460" y="3145207"/>
                  </a:cubicBezTo>
                  <a:lnTo>
                    <a:pt x="11798691" y="3145207"/>
                  </a:lnTo>
                  <a:cubicBezTo>
                    <a:pt x="11867270" y="3145207"/>
                    <a:pt x="11923151" y="3089327"/>
                    <a:pt x="11923151" y="3020747"/>
                  </a:cubicBezTo>
                  <a:lnTo>
                    <a:pt x="11923151" y="124460"/>
                  </a:lnTo>
                  <a:cubicBezTo>
                    <a:pt x="11923151" y="55880"/>
                    <a:pt x="11867270" y="0"/>
                    <a:pt x="11798691" y="0"/>
                  </a:cubicBezTo>
                  <a:close/>
                </a:path>
              </a:pathLst>
            </a:custGeom>
            <a:solidFill>
              <a:srgbClr val="FFFFFF">
                <a:alpha val="66667"/>
              </a:srgbClr>
            </a:solidFill>
          </p:spPr>
        </p:sp>
      </p:grpSp>
      <p:sp>
        <p:nvSpPr>
          <p:cNvPr name="TextBox 12" id="12"/>
          <p:cNvSpPr txBox="true"/>
          <p:nvPr/>
        </p:nvSpPr>
        <p:spPr>
          <a:xfrm rot="0">
            <a:off x="6791063" y="2062029"/>
            <a:ext cx="9436646" cy="1063625"/>
          </a:xfrm>
          <a:prstGeom prst="rect">
            <a:avLst/>
          </a:prstGeom>
        </p:spPr>
        <p:txBody>
          <a:bodyPr anchor="t" rtlCol="false" tIns="0" lIns="0" bIns="0" rIns="0">
            <a:spAutoFit/>
          </a:bodyPr>
          <a:lstStyle/>
          <a:p>
            <a:pPr algn="ctr" marL="0" indent="0" lvl="0">
              <a:lnSpc>
                <a:spcPts val="8800"/>
              </a:lnSpc>
              <a:spcBef>
                <a:spcPct val="0"/>
              </a:spcBef>
            </a:pPr>
            <a:r>
              <a:rPr lang="en-US" sz="5500">
                <a:solidFill>
                  <a:srgbClr val="FFFFFF"/>
                </a:solidFill>
                <a:latin typeface="Lekton Bold"/>
              </a:rPr>
              <a:t>JENIS KASUS</a:t>
            </a:r>
          </a:p>
        </p:txBody>
      </p:sp>
      <p:sp>
        <p:nvSpPr>
          <p:cNvPr name="Freeform 13" id="13"/>
          <p:cNvSpPr/>
          <p:nvPr/>
        </p:nvSpPr>
        <p:spPr>
          <a:xfrm flipH="false" flipV="false" rot="4883823">
            <a:off x="14508607" y="-882797"/>
            <a:ext cx="4020835" cy="3245911"/>
          </a:xfrm>
          <a:custGeom>
            <a:avLst/>
            <a:gdLst/>
            <a:ahLst/>
            <a:cxnLst/>
            <a:rect r="r" b="b" t="t" l="l"/>
            <a:pathLst>
              <a:path h="3245911" w="4020835">
                <a:moveTo>
                  <a:pt x="0" y="0"/>
                </a:moveTo>
                <a:lnTo>
                  <a:pt x="4020835" y="0"/>
                </a:lnTo>
                <a:lnTo>
                  <a:pt x="4020835" y="3245911"/>
                </a:lnTo>
                <a:lnTo>
                  <a:pt x="0" y="3245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6073660" y="6712915"/>
            <a:ext cx="10999730" cy="724166"/>
          </a:xfrm>
          <a:prstGeom prst="rect">
            <a:avLst/>
          </a:prstGeom>
        </p:spPr>
        <p:txBody>
          <a:bodyPr anchor="t" rtlCol="false" tIns="0" lIns="0" bIns="0" rIns="0">
            <a:spAutoFit/>
          </a:bodyPr>
          <a:lstStyle/>
          <a:p>
            <a:pPr algn="ctr">
              <a:lnSpc>
                <a:spcPts val="6025"/>
              </a:lnSpc>
              <a:spcBef>
                <a:spcPct val="0"/>
              </a:spcBef>
            </a:pPr>
            <a:r>
              <a:rPr lang="en-US" sz="3766">
                <a:solidFill>
                  <a:srgbClr val="FFFFFF"/>
                </a:solidFill>
                <a:latin typeface="Lekton Bold"/>
              </a:rPr>
              <a:t>MEMBEDAKAN ANTARA PENYAKIT PADA TANAMAN KACANG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436038" y="524785"/>
            <a:ext cx="10767945" cy="11455260"/>
          </a:xfrm>
          <a:custGeom>
            <a:avLst/>
            <a:gdLst/>
            <a:ahLst/>
            <a:cxnLst/>
            <a:rect r="r" b="b" t="t" l="l"/>
            <a:pathLst>
              <a:path h="11455260" w="10767945">
                <a:moveTo>
                  <a:pt x="0" y="0"/>
                </a:moveTo>
                <a:lnTo>
                  <a:pt x="10767945" y="0"/>
                </a:lnTo>
                <a:lnTo>
                  <a:pt x="10767945" y="11455261"/>
                </a:lnTo>
                <a:lnTo>
                  <a:pt x="0" y="114552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9015" y="4587162"/>
            <a:ext cx="5668748" cy="5699838"/>
          </a:xfrm>
          <a:custGeom>
            <a:avLst/>
            <a:gdLst/>
            <a:ahLst/>
            <a:cxnLst/>
            <a:rect r="r" b="b" t="t" l="l"/>
            <a:pathLst>
              <a:path h="5699838" w="5668748">
                <a:moveTo>
                  <a:pt x="0" y="0"/>
                </a:moveTo>
                <a:lnTo>
                  <a:pt x="5668748" y="0"/>
                </a:lnTo>
                <a:lnTo>
                  <a:pt x="5668748" y="5699838"/>
                </a:lnTo>
                <a:lnTo>
                  <a:pt x="0" y="56998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573561" y="5143500"/>
            <a:ext cx="11499828" cy="4114800"/>
            <a:chOff x="0" y="0"/>
            <a:chExt cx="11923151" cy="4266271"/>
          </a:xfrm>
        </p:grpSpPr>
        <p:sp>
          <p:nvSpPr>
            <p:cNvPr name="Freeform 6" id="6"/>
            <p:cNvSpPr/>
            <p:nvPr/>
          </p:nvSpPr>
          <p:spPr>
            <a:xfrm flipH="false" flipV="false" rot="0">
              <a:off x="31750" y="31750"/>
              <a:ext cx="11859651" cy="4202771"/>
            </a:xfrm>
            <a:custGeom>
              <a:avLst/>
              <a:gdLst/>
              <a:ahLst/>
              <a:cxnLst/>
              <a:rect r="r" b="b" t="t" l="l"/>
              <a:pathLst>
                <a:path h="4202771" w="11859651">
                  <a:moveTo>
                    <a:pt x="11766941" y="4202771"/>
                  </a:moveTo>
                  <a:lnTo>
                    <a:pt x="92710" y="4202771"/>
                  </a:lnTo>
                  <a:cubicBezTo>
                    <a:pt x="41910" y="4202771"/>
                    <a:pt x="0" y="4160861"/>
                    <a:pt x="0" y="4110061"/>
                  </a:cubicBezTo>
                  <a:lnTo>
                    <a:pt x="0" y="92710"/>
                  </a:lnTo>
                  <a:cubicBezTo>
                    <a:pt x="0" y="41910"/>
                    <a:pt x="41910" y="0"/>
                    <a:pt x="92710" y="0"/>
                  </a:cubicBezTo>
                  <a:lnTo>
                    <a:pt x="11765670" y="0"/>
                  </a:lnTo>
                  <a:cubicBezTo>
                    <a:pt x="11816470" y="0"/>
                    <a:pt x="11858381" y="41910"/>
                    <a:pt x="11858381" y="92710"/>
                  </a:cubicBezTo>
                  <a:lnTo>
                    <a:pt x="11858381" y="4108791"/>
                  </a:lnTo>
                  <a:cubicBezTo>
                    <a:pt x="11859651" y="4160861"/>
                    <a:pt x="11817741" y="4202771"/>
                    <a:pt x="11766941" y="4202771"/>
                  </a:cubicBezTo>
                  <a:close/>
                </a:path>
              </a:pathLst>
            </a:custGeom>
            <a:solidFill>
              <a:srgbClr val="5F159F">
                <a:alpha val="66667"/>
              </a:srgbClr>
            </a:solidFill>
          </p:spPr>
        </p:sp>
        <p:sp>
          <p:nvSpPr>
            <p:cNvPr name="Freeform 7" id="7"/>
            <p:cNvSpPr/>
            <p:nvPr/>
          </p:nvSpPr>
          <p:spPr>
            <a:xfrm flipH="false" flipV="false" rot="0">
              <a:off x="0" y="0"/>
              <a:ext cx="11923151" cy="4266271"/>
            </a:xfrm>
            <a:custGeom>
              <a:avLst/>
              <a:gdLst/>
              <a:ahLst/>
              <a:cxnLst/>
              <a:rect r="r" b="b" t="t" l="l"/>
              <a:pathLst>
                <a:path h="4266271" w="11923151">
                  <a:moveTo>
                    <a:pt x="11798691" y="59690"/>
                  </a:moveTo>
                  <a:cubicBezTo>
                    <a:pt x="11834251" y="59690"/>
                    <a:pt x="11863460" y="88900"/>
                    <a:pt x="11863460" y="124460"/>
                  </a:cubicBezTo>
                  <a:lnTo>
                    <a:pt x="11863460" y="4141811"/>
                  </a:lnTo>
                  <a:cubicBezTo>
                    <a:pt x="11863460" y="4177371"/>
                    <a:pt x="11834251" y="4206581"/>
                    <a:pt x="11798691" y="4206581"/>
                  </a:cubicBezTo>
                  <a:lnTo>
                    <a:pt x="124460" y="4206581"/>
                  </a:lnTo>
                  <a:cubicBezTo>
                    <a:pt x="88900" y="4206581"/>
                    <a:pt x="59690" y="4177371"/>
                    <a:pt x="59690" y="4141811"/>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4141811"/>
                  </a:lnTo>
                  <a:cubicBezTo>
                    <a:pt x="0" y="4210391"/>
                    <a:pt x="55880" y="4266271"/>
                    <a:pt x="124460" y="4266271"/>
                  </a:cubicBezTo>
                  <a:lnTo>
                    <a:pt x="11798691" y="4266271"/>
                  </a:lnTo>
                  <a:cubicBezTo>
                    <a:pt x="11867270" y="4266271"/>
                    <a:pt x="11923151" y="4210391"/>
                    <a:pt x="11923151" y="4141811"/>
                  </a:cubicBezTo>
                  <a:lnTo>
                    <a:pt x="11923151" y="124460"/>
                  </a:lnTo>
                  <a:cubicBezTo>
                    <a:pt x="11923151" y="55880"/>
                    <a:pt x="11867270" y="0"/>
                    <a:pt x="11798691" y="0"/>
                  </a:cubicBezTo>
                  <a:close/>
                </a:path>
              </a:pathLst>
            </a:custGeom>
            <a:solidFill>
              <a:srgbClr val="FFFFFF">
                <a:alpha val="66667"/>
              </a:srgbClr>
            </a:solidFill>
          </p:spPr>
        </p:sp>
      </p:grpSp>
      <p:sp>
        <p:nvSpPr>
          <p:cNvPr name="TextBox 8" id="8"/>
          <p:cNvSpPr txBox="true"/>
          <p:nvPr/>
        </p:nvSpPr>
        <p:spPr>
          <a:xfrm rot="0">
            <a:off x="6621023" y="8160185"/>
            <a:ext cx="9606686" cy="760162"/>
          </a:xfrm>
          <a:prstGeom prst="rect">
            <a:avLst/>
          </a:prstGeom>
        </p:spPr>
        <p:txBody>
          <a:bodyPr anchor="t" rtlCol="false" tIns="0" lIns="0" bIns="0" rIns="0">
            <a:spAutoFit/>
          </a:bodyPr>
          <a:lstStyle/>
          <a:p>
            <a:pPr algn="ctr" marL="0" indent="0" lvl="0">
              <a:lnSpc>
                <a:spcPts val="2960"/>
              </a:lnSpc>
              <a:spcBef>
                <a:spcPct val="0"/>
              </a:spcBef>
            </a:pPr>
            <a:r>
              <a:rPr lang="en-US" sz="2467">
                <a:solidFill>
                  <a:srgbClr val="FFFFFF"/>
                </a:solidFill>
                <a:latin typeface="Lekton Bold"/>
              </a:rPr>
              <a:t>H</a:t>
            </a:r>
            <a:r>
              <a:rPr lang="en-US" sz="2467" u="sng">
                <a:solidFill>
                  <a:srgbClr val="FFFFFF"/>
                </a:solidFill>
                <a:latin typeface="Lekton Bold"/>
                <a:hlinkClick r:id="rId7" tooltip="https://github.com/AI-Lab-Makerere/ibean/"/>
              </a:rPr>
              <a:t>TTPS://WWW.KAGGLE.COM/DATASETS/MURATKOKLUDATASET/PISTACHIO-DATASET/DATA</a:t>
            </a:r>
          </a:p>
        </p:txBody>
      </p:sp>
      <p:grpSp>
        <p:nvGrpSpPr>
          <p:cNvPr name="Group 9" id="9"/>
          <p:cNvGrpSpPr/>
          <p:nvPr/>
        </p:nvGrpSpPr>
        <p:grpSpPr>
          <a:xfrm rot="0">
            <a:off x="5573561" y="1191372"/>
            <a:ext cx="11499828" cy="3033538"/>
            <a:chOff x="0" y="0"/>
            <a:chExt cx="11923151" cy="3145207"/>
          </a:xfrm>
        </p:grpSpPr>
        <p:sp>
          <p:nvSpPr>
            <p:cNvPr name="Freeform 10" id="10"/>
            <p:cNvSpPr/>
            <p:nvPr/>
          </p:nvSpPr>
          <p:spPr>
            <a:xfrm flipH="false" flipV="false" rot="0">
              <a:off x="31750" y="31750"/>
              <a:ext cx="11859651" cy="3081706"/>
            </a:xfrm>
            <a:custGeom>
              <a:avLst/>
              <a:gdLst/>
              <a:ahLst/>
              <a:cxnLst/>
              <a:rect r="r" b="b" t="t" l="l"/>
              <a:pathLst>
                <a:path h="3081706" w="11859651">
                  <a:moveTo>
                    <a:pt x="11766941" y="3081706"/>
                  </a:moveTo>
                  <a:lnTo>
                    <a:pt x="92710" y="3081706"/>
                  </a:lnTo>
                  <a:cubicBezTo>
                    <a:pt x="41910" y="3081706"/>
                    <a:pt x="0" y="3039796"/>
                    <a:pt x="0" y="2988996"/>
                  </a:cubicBezTo>
                  <a:lnTo>
                    <a:pt x="0" y="92710"/>
                  </a:lnTo>
                  <a:cubicBezTo>
                    <a:pt x="0" y="41910"/>
                    <a:pt x="41910" y="0"/>
                    <a:pt x="92710" y="0"/>
                  </a:cubicBezTo>
                  <a:lnTo>
                    <a:pt x="11765670" y="0"/>
                  </a:lnTo>
                  <a:cubicBezTo>
                    <a:pt x="11816470" y="0"/>
                    <a:pt x="11858381" y="41910"/>
                    <a:pt x="11858381" y="92710"/>
                  </a:cubicBezTo>
                  <a:lnTo>
                    <a:pt x="11858381" y="2987727"/>
                  </a:lnTo>
                  <a:cubicBezTo>
                    <a:pt x="11859651" y="3039796"/>
                    <a:pt x="11817741" y="3081706"/>
                    <a:pt x="11766941" y="3081706"/>
                  </a:cubicBezTo>
                  <a:close/>
                </a:path>
              </a:pathLst>
            </a:custGeom>
            <a:solidFill>
              <a:srgbClr val="2155CD">
                <a:alpha val="66667"/>
              </a:srgbClr>
            </a:solidFill>
          </p:spPr>
        </p:sp>
        <p:sp>
          <p:nvSpPr>
            <p:cNvPr name="Freeform 11" id="11"/>
            <p:cNvSpPr/>
            <p:nvPr/>
          </p:nvSpPr>
          <p:spPr>
            <a:xfrm flipH="false" flipV="false" rot="0">
              <a:off x="0" y="0"/>
              <a:ext cx="11923151" cy="3145207"/>
            </a:xfrm>
            <a:custGeom>
              <a:avLst/>
              <a:gdLst/>
              <a:ahLst/>
              <a:cxnLst/>
              <a:rect r="r" b="b" t="t" l="l"/>
              <a:pathLst>
                <a:path h="3145207" w="11923151">
                  <a:moveTo>
                    <a:pt x="11798691" y="59690"/>
                  </a:moveTo>
                  <a:cubicBezTo>
                    <a:pt x="11834251" y="59690"/>
                    <a:pt x="11863460" y="88900"/>
                    <a:pt x="11863460" y="124460"/>
                  </a:cubicBezTo>
                  <a:lnTo>
                    <a:pt x="11863460" y="3020747"/>
                  </a:lnTo>
                  <a:cubicBezTo>
                    <a:pt x="11863460" y="3056307"/>
                    <a:pt x="11834251" y="3085517"/>
                    <a:pt x="11798691" y="3085517"/>
                  </a:cubicBezTo>
                  <a:lnTo>
                    <a:pt x="124460" y="3085517"/>
                  </a:lnTo>
                  <a:cubicBezTo>
                    <a:pt x="88900" y="3085517"/>
                    <a:pt x="59690" y="3056307"/>
                    <a:pt x="59690" y="3020747"/>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3020747"/>
                  </a:lnTo>
                  <a:cubicBezTo>
                    <a:pt x="0" y="3089327"/>
                    <a:pt x="55880" y="3145207"/>
                    <a:pt x="124460" y="3145207"/>
                  </a:cubicBezTo>
                  <a:lnTo>
                    <a:pt x="11798691" y="3145207"/>
                  </a:lnTo>
                  <a:cubicBezTo>
                    <a:pt x="11867270" y="3145207"/>
                    <a:pt x="11923151" y="3089327"/>
                    <a:pt x="11923151" y="3020747"/>
                  </a:cubicBezTo>
                  <a:lnTo>
                    <a:pt x="11923151" y="124460"/>
                  </a:lnTo>
                  <a:cubicBezTo>
                    <a:pt x="11923151" y="55880"/>
                    <a:pt x="11867270" y="0"/>
                    <a:pt x="11798691" y="0"/>
                  </a:cubicBezTo>
                  <a:close/>
                </a:path>
              </a:pathLst>
            </a:custGeom>
            <a:solidFill>
              <a:srgbClr val="FFFFFF">
                <a:alpha val="66667"/>
              </a:srgbClr>
            </a:solidFill>
          </p:spPr>
        </p:sp>
      </p:grpSp>
      <p:sp>
        <p:nvSpPr>
          <p:cNvPr name="TextBox 12" id="12"/>
          <p:cNvSpPr txBox="true"/>
          <p:nvPr/>
        </p:nvSpPr>
        <p:spPr>
          <a:xfrm rot="0">
            <a:off x="6791063" y="2062029"/>
            <a:ext cx="9436646" cy="1063625"/>
          </a:xfrm>
          <a:prstGeom prst="rect">
            <a:avLst/>
          </a:prstGeom>
        </p:spPr>
        <p:txBody>
          <a:bodyPr anchor="t" rtlCol="false" tIns="0" lIns="0" bIns="0" rIns="0">
            <a:spAutoFit/>
          </a:bodyPr>
          <a:lstStyle/>
          <a:p>
            <a:pPr algn="ctr" marL="0" indent="0" lvl="0">
              <a:lnSpc>
                <a:spcPts val="8800"/>
              </a:lnSpc>
              <a:spcBef>
                <a:spcPct val="0"/>
              </a:spcBef>
            </a:pPr>
            <a:r>
              <a:rPr lang="en-US" sz="5500">
                <a:solidFill>
                  <a:srgbClr val="FFFFFF"/>
                </a:solidFill>
                <a:latin typeface="Lekton Bold"/>
              </a:rPr>
              <a:t>DATASET YANG DIGUNAKAN</a:t>
            </a:r>
          </a:p>
        </p:txBody>
      </p:sp>
      <p:sp>
        <p:nvSpPr>
          <p:cNvPr name="Freeform 13" id="13"/>
          <p:cNvSpPr/>
          <p:nvPr/>
        </p:nvSpPr>
        <p:spPr>
          <a:xfrm flipH="false" flipV="false" rot="4883823">
            <a:off x="14508607" y="-882797"/>
            <a:ext cx="4020835" cy="3245911"/>
          </a:xfrm>
          <a:custGeom>
            <a:avLst/>
            <a:gdLst/>
            <a:ahLst/>
            <a:cxnLst/>
            <a:rect r="r" b="b" t="t" l="l"/>
            <a:pathLst>
              <a:path h="3245911" w="4020835">
                <a:moveTo>
                  <a:pt x="0" y="0"/>
                </a:moveTo>
                <a:lnTo>
                  <a:pt x="4020835" y="0"/>
                </a:lnTo>
                <a:lnTo>
                  <a:pt x="4020835" y="3245911"/>
                </a:lnTo>
                <a:lnTo>
                  <a:pt x="0" y="32459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5573561" y="5328116"/>
            <a:ext cx="11499828" cy="2588564"/>
          </a:xfrm>
          <a:prstGeom prst="rect">
            <a:avLst/>
          </a:prstGeom>
        </p:spPr>
        <p:txBody>
          <a:bodyPr anchor="t" rtlCol="false" tIns="0" lIns="0" bIns="0" rIns="0">
            <a:spAutoFit/>
          </a:bodyPr>
          <a:lstStyle/>
          <a:p>
            <a:pPr algn="ctr">
              <a:lnSpc>
                <a:spcPts val="3414"/>
              </a:lnSpc>
              <a:spcBef>
                <a:spcPct val="0"/>
              </a:spcBef>
            </a:pPr>
            <a:r>
              <a:rPr lang="en-US" sz="2134">
                <a:solidFill>
                  <a:srgbClr val="FFFFFF"/>
                </a:solidFill>
                <a:latin typeface="Lekton Bold"/>
              </a:rPr>
              <a:t>ATA INI BERUPA GAMBAR DAUN YANG MEWAKILI 3 KELAS: KELAS SEHAT, DAN DUA KELAS PENYAKIT, YAITU ANGULAR LEAF SPOT DAN BEAN RUST. MODEL HARUS DAPAT MEMBEDAKAN KETIGA KELAS INI DENGAN AKURASI TINGGI. TUJUAN AKHIRNYA ADALAH MEMBANGUN MODEL YANG TANGGUH DAN DAPAT DIIMPLEMENTASIKAN PADA PERANGKAT SELULER UNTUK DIGUNAKAN DI LAPANGAN OLEH PETANI.</a:t>
            </a:r>
          </a:p>
          <a:p>
            <a:pPr algn="ctr">
              <a:lnSpc>
                <a:spcPts val="341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8000118" y="2202592"/>
            <a:ext cx="8585017" cy="6206181"/>
            <a:chOff x="0" y="0"/>
            <a:chExt cx="15121034" cy="10931123"/>
          </a:xfrm>
        </p:grpSpPr>
        <p:sp>
          <p:nvSpPr>
            <p:cNvPr name="Freeform 4" id="4"/>
            <p:cNvSpPr/>
            <p:nvPr/>
          </p:nvSpPr>
          <p:spPr>
            <a:xfrm flipH="false" flipV="false" rot="0">
              <a:off x="31750" y="31750"/>
              <a:ext cx="15057534" cy="10867623"/>
            </a:xfrm>
            <a:custGeom>
              <a:avLst/>
              <a:gdLst/>
              <a:ahLst/>
              <a:cxnLst/>
              <a:rect r="r" b="b" t="t" l="l"/>
              <a:pathLst>
                <a:path h="10867623" w="15057534">
                  <a:moveTo>
                    <a:pt x="14964825" y="10867623"/>
                  </a:moveTo>
                  <a:lnTo>
                    <a:pt x="92710" y="10867623"/>
                  </a:lnTo>
                  <a:cubicBezTo>
                    <a:pt x="41910" y="10867623"/>
                    <a:pt x="0" y="10825713"/>
                    <a:pt x="0" y="10774913"/>
                  </a:cubicBezTo>
                  <a:lnTo>
                    <a:pt x="0" y="92710"/>
                  </a:lnTo>
                  <a:cubicBezTo>
                    <a:pt x="0" y="41910"/>
                    <a:pt x="41910" y="0"/>
                    <a:pt x="92710" y="0"/>
                  </a:cubicBezTo>
                  <a:lnTo>
                    <a:pt x="14963553" y="0"/>
                  </a:lnTo>
                  <a:cubicBezTo>
                    <a:pt x="15014353" y="0"/>
                    <a:pt x="15056264" y="41910"/>
                    <a:pt x="15056264" y="92710"/>
                  </a:cubicBezTo>
                  <a:lnTo>
                    <a:pt x="15056264" y="10773643"/>
                  </a:lnTo>
                  <a:cubicBezTo>
                    <a:pt x="15057534" y="10825713"/>
                    <a:pt x="15015625" y="10867623"/>
                    <a:pt x="14964825" y="10867623"/>
                  </a:cubicBezTo>
                  <a:close/>
                </a:path>
              </a:pathLst>
            </a:custGeom>
            <a:solidFill>
              <a:srgbClr val="5F159F">
                <a:alpha val="66667"/>
              </a:srgbClr>
            </a:solidFill>
          </p:spPr>
        </p:sp>
        <p:sp>
          <p:nvSpPr>
            <p:cNvPr name="Freeform 5" id="5"/>
            <p:cNvSpPr/>
            <p:nvPr/>
          </p:nvSpPr>
          <p:spPr>
            <a:xfrm flipH="false" flipV="false" rot="0">
              <a:off x="0" y="0"/>
              <a:ext cx="15121034" cy="10931123"/>
            </a:xfrm>
            <a:custGeom>
              <a:avLst/>
              <a:gdLst/>
              <a:ahLst/>
              <a:cxnLst/>
              <a:rect r="r" b="b" t="t" l="l"/>
              <a:pathLst>
                <a:path h="10931123" w="15121034">
                  <a:moveTo>
                    <a:pt x="14996575" y="59690"/>
                  </a:moveTo>
                  <a:cubicBezTo>
                    <a:pt x="15032134" y="59690"/>
                    <a:pt x="15061344" y="88900"/>
                    <a:pt x="15061344" y="124460"/>
                  </a:cubicBezTo>
                  <a:lnTo>
                    <a:pt x="15061344" y="10806663"/>
                  </a:lnTo>
                  <a:cubicBezTo>
                    <a:pt x="15061344" y="10842223"/>
                    <a:pt x="15032134" y="10871433"/>
                    <a:pt x="14996575" y="10871433"/>
                  </a:cubicBezTo>
                  <a:lnTo>
                    <a:pt x="124460" y="10871433"/>
                  </a:lnTo>
                  <a:cubicBezTo>
                    <a:pt x="88900" y="10871433"/>
                    <a:pt x="59690" y="10842223"/>
                    <a:pt x="59690" y="10806663"/>
                  </a:cubicBezTo>
                  <a:lnTo>
                    <a:pt x="59690" y="124460"/>
                  </a:lnTo>
                  <a:cubicBezTo>
                    <a:pt x="59690" y="88900"/>
                    <a:pt x="88900" y="59690"/>
                    <a:pt x="124460" y="59690"/>
                  </a:cubicBezTo>
                  <a:lnTo>
                    <a:pt x="14996575" y="59690"/>
                  </a:lnTo>
                  <a:moveTo>
                    <a:pt x="14996575" y="0"/>
                  </a:moveTo>
                  <a:lnTo>
                    <a:pt x="124460" y="0"/>
                  </a:lnTo>
                  <a:cubicBezTo>
                    <a:pt x="55880" y="0"/>
                    <a:pt x="0" y="55880"/>
                    <a:pt x="0" y="124460"/>
                  </a:cubicBezTo>
                  <a:lnTo>
                    <a:pt x="0" y="10806663"/>
                  </a:lnTo>
                  <a:cubicBezTo>
                    <a:pt x="0" y="10875243"/>
                    <a:pt x="55880" y="10931123"/>
                    <a:pt x="124460" y="10931123"/>
                  </a:cubicBezTo>
                  <a:lnTo>
                    <a:pt x="14996575" y="10931123"/>
                  </a:lnTo>
                  <a:cubicBezTo>
                    <a:pt x="15065153" y="10931123"/>
                    <a:pt x="15121034" y="10875243"/>
                    <a:pt x="15121034" y="10806663"/>
                  </a:cubicBezTo>
                  <a:lnTo>
                    <a:pt x="15121034" y="124460"/>
                  </a:lnTo>
                  <a:cubicBezTo>
                    <a:pt x="15121034" y="55880"/>
                    <a:pt x="15065153" y="0"/>
                    <a:pt x="14996575" y="0"/>
                  </a:cubicBezTo>
                  <a:close/>
                </a:path>
              </a:pathLst>
            </a:custGeom>
            <a:solidFill>
              <a:srgbClr val="FFFFFF">
                <a:alpha val="66667"/>
              </a:srgbClr>
            </a:solidFill>
          </p:spPr>
        </p:sp>
      </p:grpSp>
      <p:grpSp>
        <p:nvGrpSpPr>
          <p:cNvPr name="Group 6" id="6"/>
          <p:cNvGrpSpPr/>
          <p:nvPr/>
        </p:nvGrpSpPr>
        <p:grpSpPr>
          <a:xfrm rot="0">
            <a:off x="1028700" y="5143500"/>
            <a:ext cx="6555491" cy="4114800"/>
            <a:chOff x="0" y="0"/>
            <a:chExt cx="11546373" cy="7247514"/>
          </a:xfrm>
        </p:grpSpPr>
        <p:sp>
          <p:nvSpPr>
            <p:cNvPr name="Freeform 7" id="7"/>
            <p:cNvSpPr/>
            <p:nvPr/>
          </p:nvSpPr>
          <p:spPr>
            <a:xfrm flipH="false" flipV="false" rot="0">
              <a:off x="31750" y="31750"/>
              <a:ext cx="11482873" cy="7184014"/>
            </a:xfrm>
            <a:custGeom>
              <a:avLst/>
              <a:gdLst/>
              <a:ahLst/>
              <a:cxnLst/>
              <a:rect r="r" b="b" t="t" l="l"/>
              <a:pathLst>
                <a:path h="7184014" w="11482873">
                  <a:moveTo>
                    <a:pt x="11390163" y="7184014"/>
                  </a:moveTo>
                  <a:lnTo>
                    <a:pt x="92710" y="7184014"/>
                  </a:lnTo>
                  <a:cubicBezTo>
                    <a:pt x="41910" y="7184014"/>
                    <a:pt x="0" y="7142104"/>
                    <a:pt x="0" y="7091304"/>
                  </a:cubicBezTo>
                  <a:lnTo>
                    <a:pt x="0" y="92710"/>
                  </a:lnTo>
                  <a:cubicBezTo>
                    <a:pt x="0" y="41910"/>
                    <a:pt x="41910" y="0"/>
                    <a:pt x="92710" y="0"/>
                  </a:cubicBezTo>
                  <a:lnTo>
                    <a:pt x="11388893" y="0"/>
                  </a:lnTo>
                  <a:cubicBezTo>
                    <a:pt x="11439693" y="0"/>
                    <a:pt x="11481603" y="41910"/>
                    <a:pt x="11481603" y="92710"/>
                  </a:cubicBezTo>
                  <a:lnTo>
                    <a:pt x="11481603" y="7090034"/>
                  </a:lnTo>
                  <a:cubicBezTo>
                    <a:pt x="11482873" y="7142104"/>
                    <a:pt x="11440963" y="7184014"/>
                    <a:pt x="11390163" y="7184014"/>
                  </a:cubicBezTo>
                  <a:close/>
                </a:path>
              </a:pathLst>
            </a:custGeom>
            <a:solidFill>
              <a:srgbClr val="2155CD">
                <a:alpha val="66667"/>
              </a:srgbClr>
            </a:solidFill>
          </p:spPr>
        </p:sp>
        <p:sp>
          <p:nvSpPr>
            <p:cNvPr name="Freeform 8" id="8"/>
            <p:cNvSpPr/>
            <p:nvPr/>
          </p:nvSpPr>
          <p:spPr>
            <a:xfrm flipH="false" flipV="false" rot="0">
              <a:off x="0" y="0"/>
              <a:ext cx="11546374" cy="7247514"/>
            </a:xfrm>
            <a:custGeom>
              <a:avLst/>
              <a:gdLst/>
              <a:ahLst/>
              <a:cxnLst/>
              <a:rect r="r" b="b" t="t" l="l"/>
              <a:pathLst>
                <a:path h="7247514" w="11546374">
                  <a:moveTo>
                    <a:pt x="11421913" y="59690"/>
                  </a:moveTo>
                  <a:cubicBezTo>
                    <a:pt x="11457473" y="59690"/>
                    <a:pt x="11486683" y="88900"/>
                    <a:pt x="11486683" y="124460"/>
                  </a:cubicBezTo>
                  <a:lnTo>
                    <a:pt x="11486683" y="7123054"/>
                  </a:lnTo>
                  <a:cubicBezTo>
                    <a:pt x="11486683" y="7158614"/>
                    <a:pt x="11457473" y="7187824"/>
                    <a:pt x="11421913" y="7187824"/>
                  </a:cubicBezTo>
                  <a:lnTo>
                    <a:pt x="124460" y="7187824"/>
                  </a:lnTo>
                  <a:cubicBezTo>
                    <a:pt x="88900" y="7187824"/>
                    <a:pt x="59690" y="7158614"/>
                    <a:pt x="59690" y="7123054"/>
                  </a:cubicBezTo>
                  <a:lnTo>
                    <a:pt x="59690" y="124460"/>
                  </a:lnTo>
                  <a:cubicBezTo>
                    <a:pt x="59690" y="88900"/>
                    <a:pt x="88900" y="59690"/>
                    <a:pt x="124460" y="59690"/>
                  </a:cubicBezTo>
                  <a:lnTo>
                    <a:pt x="11421913" y="59690"/>
                  </a:lnTo>
                  <a:moveTo>
                    <a:pt x="11421913" y="0"/>
                  </a:moveTo>
                  <a:lnTo>
                    <a:pt x="124460" y="0"/>
                  </a:lnTo>
                  <a:cubicBezTo>
                    <a:pt x="55880" y="0"/>
                    <a:pt x="0" y="55880"/>
                    <a:pt x="0" y="124460"/>
                  </a:cubicBezTo>
                  <a:lnTo>
                    <a:pt x="0" y="7123054"/>
                  </a:lnTo>
                  <a:cubicBezTo>
                    <a:pt x="0" y="7191634"/>
                    <a:pt x="55880" y="7247514"/>
                    <a:pt x="124460" y="7247514"/>
                  </a:cubicBezTo>
                  <a:lnTo>
                    <a:pt x="11421913" y="7247514"/>
                  </a:lnTo>
                  <a:cubicBezTo>
                    <a:pt x="11490493" y="7247514"/>
                    <a:pt x="11546374" y="7191634"/>
                    <a:pt x="11546374" y="7123054"/>
                  </a:cubicBezTo>
                  <a:lnTo>
                    <a:pt x="11546374" y="124460"/>
                  </a:lnTo>
                  <a:cubicBezTo>
                    <a:pt x="11546374" y="55880"/>
                    <a:pt x="11490493" y="0"/>
                    <a:pt x="11421913" y="0"/>
                  </a:cubicBezTo>
                  <a:close/>
                </a:path>
              </a:pathLst>
            </a:custGeom>
            <a:solidFill>
              <a:srgbClr val="FFFFFF">
                <a:alpha val="66667"/>
              </a:srgbClr>
            </a:solidFill>
          </p:spPr>
        </p:sp>
      </p:grpSp>
      <p:sp>
        <p:nvSpPr>
          <p:cNvPr name="Freeform 9" id="9"/>
          <p:cNvSpPr/>
          <p:nvPr/>
        </p:nvSpPr>
        <p:spPr>
          <a:xfrm flipH="false" flipV="false" rot="1303866">
            <a:off x="-1265130" y="-297165"/>
            <a:ext cx="8195653" cy="5498538"/>
          </a:xfrm>
          <a:custGeom>
            <a:avLst/>
            <a:gdLst/>
            <a:ahLst/>
            <a:cxnLst/>
            <a:rect r="r" b="b" t="t" l="l"/>
            <a:pathLst>
              <a:path h="5498538" w="8195653">
                <a:moveTo>
                  <a:pt x="0" y="0"/>
                </a:moveTo>
                <a:lnTo>
                  <a:pt x="8195654" y="0"/>
                </a:lnTo>
                <a:lnTo>
                  <a:pt x="8195654" y="5498539"/>
                </a:lnTo>
                <a:lnTo>
                  <a:pt x="0" y="5498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4696901" y="6909283"/>
            <a:ext cx="5670655" cy="4010700"/>
          </a:xfrm>
          <a:custGeom>
            <a:avLst/>
            <a:gdLst/>
            <a:ahLst/>
            <a:cxnLst/>
            <a:rect r="r" b="b" t="t" l="l"/>
            <a:pathLst>
              <a:path h="4010700" w="5670655">
                <a:moveTo>
                  <a:pt x="0" y="0"/>
                </a:moveTo>
                <a:lnTo>
                  <a:pt x="5670655" y="0"/>
                </a:lnTo>
                <a:lnTo>
                  <a:pt x="5670655" y="4010700"/>
                </a:lnTo>
                <a:lnTo>
                  <a:pt x="0" y="4010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882396" y="-509905"/>
            <a:ext cx="3412107" cy="3430821"/>
          </a:xfrm>
          <a:custGeom>
            <a:avLst/>
            <a:gdLst/>
            <a:ahLst/>
            <a:cxnLst/>
            <a:rect r="r" b="b" t="t" l="l"/>
            <a:pathLst>
              <a:path h="3430821" w="3412107">
                <a:moveTo>
                  <a:pt x="0" y="0"/>
                </a:moveTo>
                <a:lnTo>
                  <a:pt x="3412107" y="0"/>
                </a:lnTo>
                <a:lnTo>
                  <a:pt x="3412107" y="3430820"/>
                </a:lnTo>
                <a:lnTo>
                  <a:pt x="0" y="34308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true" flipV="false" rot="0">
            <a:off x="6550283" y="645045"/>
            <a:ext cx="1780898" cy="1437671"/>
          </a:xfrm>
          <a:custGeom>
            <a:avLst/>
            <a:gdLst/>
            <a:ahLst/>
            <a:cxnLst/>
            <a:rect r="r" b="b" t="t" l="l"/>
            <a:pathLst>
              <a:path h="1437671" w="1780898">
                <a:moveTo>
                  <a:pt x="1780898" y="0"/>
                </a:moveTo>
                <a:lnTo>
                  <a:pt x="0" y="0"/>
                </a:lnTo>
                <a:lnTo>
                  <a:pt x="0" y="1437670"/>
                </a:lnTo>
                <a:lnTo>
                  <a:pt x="1780898" y="1437670"/>
                </a:lnTo>
                <a:lnTo>
                  <a:pt x="178089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8176931" y="2452105"/>
            <a:ext cx="8231392" cy="5652140"/>
          </a:xfrm>
          <a:custGeom>
            <a:avLst/>
            <a:gdLst/>
            <a:ahLst/>
            <a:cxnLst/>
            <a:rect r="r" b="b" t="t" l="l"/>
            <a:pathLst>
              <a:path h="5652140" w="8231392">
                <a:moveTo>
                  <a:pt x="0" y="0"/>
                </a:moveTo>
                <a:lnTo>
                  <a:pt x="8231392" y="0"/>
                </a:lnTo>
                <a:lnTo>
                  <a:pt x="8231392" y="5652140"/>
                </a:lnTo>
                <a:lnTo>
                  <a:pt x="0" y="5652140"/>
                </a:lnTo>
                <a:lnTo>
                  <a:pt x="0" y="0"/>
                </a:lnTo>
                <a:close/>
              </a:path>
            </a:pathLst>
          </a:custGeom>
          <a:blipFill>
            <a:blip r:embed="rId11"/>
            <a:stretch>
              <a:fillRect l="0" t="0" r="0" b="0"/>
            </a:stretch>
          </a:blipFill>
        </p:spPr>
      </p:sp>
      <p:sp>
        <p:nvSpPr>
          <p:cNvPr name="TextBox 14" id="14"/>
          <p:cNvSpPr txBox="true"/>
          <p:nvPr/>
        </p:nvSpPr>
        <p:spPr>
          <a:xfrm rot="0">
            <a:off x="1861767" y="5181857"/>
            <a:ext cx="4889357" cy="3922023"/>
          </a:xfrm>
          <a:prstGeom prst="rect">
            <a:avLst/>
          </a:prstGeom>
        </p:spPr>
        <p:txBody>
          <a:bodyPr anchor="t" rtlCol="false" tIns="0" lIns="0" bIns="0" rIns="0">
            <a:spAutoFit/>
          </a:bodyPr>
          <a:lstStyle/>
          <a:p>
            <a:pPr algn="ctr">
              <a:lnSpc>
                <a:spcPts val="4456"/>
              </a:lnSpc>
            </a:pPr>
            <a:r>
              <a:rPr lang="en-US" sz="2785">
                <a:solidFill>
                  <a:srgbClr val="FFFFFF"/>
                </a:solidFill>
                <a:latin typeface="Lekton Bold"/>
              </a:rPr>
              <a:t>Jumlah fitur dalam hal ini adalah 1280, yang sesuai dengan output shape dari KerasLayer. Output ini kemudian dihubungkan ke layer Dropout, yang tidak mengubah jumlah fitur. </a:t>
            </a:r>
          </a:p>
        </p:txBody>
      </p:sp>
      <p:sp>
        <p:nvSpPr>
          <p:cNvPr name="TextBox 15" id="15"/>
          <p:cNvSpPr txBox="true"/>
          <p:nvPr/>
        </p:nvSpPr>
        <p:spPr>
          <a:xfrm rot="0">
            <a:off x="820737" y="4076700"/>
            <a:ext cx="6971418" cy="1066800"/>
          </a:xfrm>
          <a:prstGeom prst="rect">
            <a:avLst/>
          </a:prstGeom>
        </p:spPr>
        <p:txBody>
          <a:bodyPr anchor="t" rtlCol="false" tIns="0" lIns="0" bIns="0" rIns="0">
            <a:spAutoFit/>
          </a:bodyPr>
          <a:lstStyle/>
          <a:p>
            <a:pPr algn="ctr" marL="0" indent="0" lvl="0">
              <a:lnSpc>
                <a:spcPts val="8249"/>
              </a:lnSpc>
              <a:spcBef>
                <a:spcPct val="0"/>
              </a:spcBef>
            </a:pPr>
            <a:r>
              <a:rPr lang="en-US" sz="7499">
                <a:solidFill>
                  <a:srgbClr val="FFFFFF"/>
                </a:solidFill>
                <a:latin typeface="Lekton Bold"/>
              </a:rPr>
              <a:t>JUMLAH FITUR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0150938" y="3015081"/>
            <a:ext cx="10767945" cy="11455260"/>
          </a:xfrm>
          <a:custGeom>
            <a:avLst/>
            <a:gdLst/>
            <a:ahLst/>
            <a:cxnLst/>
            <a:rect r="r" b="b" t="t" l="l"/>
            <a:pathLst>
              <a:path h="11455260" w="10767945">
                <a:moveTo>
                  <a:pt x="0" y="0"/>
                </a:moveTo>
                <a:lnTo>
                  <a:pt x="10767945" y="0"/>
                </a:lnTo>
                <a:lnTo>
                  <a:pt x="10767945" y="11455260"/>
                </a:lnTo>
                <a:lnTo>
                  <a:pt x="0" y="114552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2268104"/>
            <a:ext cx="9686603" cy="6990196"/>
            <a:chOff x="0" y="0"/>
            <a:chExt cx="10043178" cy="7247514"/>
          </a:xfrm>
        </p:grpSpPr>
        <p:sp>
          <p:nvSpPr>
            <p:cNvPr name="Freeform 5" id="5"/>
            <p:cNvSpPr/>
            <p:nvPr/>
          </p:nvSpPr>
          <p:spPr>
            <a:xfrm flipH="false" flipV="false" rot="0">
              <a:off x="31750" y="31750"/>
              <a:ext cx="9979678" cy="7184014"/>
            </a:xfrm>
            <a:custGeom>
              <a:avLst/>
              <a:gdLst/>
              <a:ahLst/>
              <a:cxnLst/>
              <a:rect r="r" b="b" t="t" l="l"/>
              <a:pathLst>
                <a:path h="7184014" w="9979678">
                  <a:moveTo>
                    <a:pt x="9886969" y="7184014"/>
                  </a:moveTo>
                  <a:lnTo>
                    <a:pt x="92710" y="7184014"/>
                  </a:lnTo>
                  <a:cubicBezTo>
                    <a:pt x="41910" y="7184014"/>
                    <a:pt x="0" y="7142104"/>
                    <a:pt x="0" y="7091304"/>
                  </a:cubicBezTo>
                  <a:lnTo>
                    <a:pt x="0" y="92710"/>
                  </a:lnTo>
                  <a:cubicBezTo>
                    <a:pt x="0" y="41910"/>
                    <a:pt x="41910" y="0"/>
                    <a:pt x="92710" y="0"/>
                  </a:cubicBezTo>
                  <a:lnTo>
                    <a:pt x="9885698" y="0"/>
                  </a:lnTo>
                  <a:cubicBezTo>
                    <a:pt x="9936498" y="0"/>
                    <a:pt x="9978409" y="41910"/>
                    <a:pt x="9978409" y="92710"/>
                  </a:cubicBezTo>
                  <a:lnTo>
                    <a:pt x="9978409" y="7090034"/>
                  </a:lnTo>
                  <a:cubicBezTo>
                    <a:pt x="9979678" y="7142104"/>
                    <a:pt x="9937769" y="7184014"/>
                    <a:pt x="9886969" y="7184014"/>
                  </a:cubicBezTo>
                  <a:close/>
                </a:path>
              </a:pathLst>
            </a:custGeom>
            <a:solidFill>
              <a:srgbClr val="5F159F">
                <a:alpha val="66667"/>
              </a:srgbClr>
            </a:solidFill>
          </p:spPr>
        </p:sp>
        <p:sp>
          <p:nvSpPr>
            <p:cNvPr name="Freeform 6" id="6"/>
            <p:cNvSpPr/>
            <p:nvPr/>
          </p:nvSpPr>
          <p:spPr>
            <a:xfrm flipH="false" flipV="false" rot="0">
              <a:off x="0" y="0"/>
              <a:ext cx="10043178" cy="7247514"/>
            </a:xfrm>
            <a:custGeom>
              <a:avLst/>
              <a:gdLst/>
              <a:ahLst/>
              <a:cxnLst/>
              <a:rect r="r" b="b" t="t" l="l"/>
              <a:pathLst>
                <a:path h="7247514" w="10043178">
                  <a:moveTo>
                    <a:pt x="9918719" y="59690"/>
                  </a:moveTo>
                  <a:cubicBezTo>
                    <a:pt x="9954278" y="59690"/>
                    <a:pt x="9983488" y="88900"/>
                    <a:pt x="9983488" y="124460"/>
                  </a:cubicBezTo>
                  <a:lnTo>
                    <a:pt x="9983488" y="7123054"/>
                  </a:lnTo>
                  <a:cubicBezTo>
                    <a:pt x="9983488" y="7158614"/>
                    <a:pt x="9954278" y="7187824"/>
                    <a:pt x="9918719" y="7187824"/>
                  </a:cubicBezTo>
                  <a:lnTo>
                    <a:pt x="124460" y="7187824"/>
                  </a:lnTo>
                  <a:cubicBezTo>
                    <a:pt x="88900" y="7187824"/>
                    <a:pt x="59690" y="7158614"/>
                    <a:pt x="59690" y="7123054"/>
                  </a:cubicBezTo>
                  <a:lnTo>
                    <a:pt x="59690" y="124460"/>
                  </a:lnTo>
                  <a:cubicBezTo>
                    <a:pt x="59690" y="88900"/>
                    <a:pt x="88900" y="59690"/>
                    <a:pt x="124460" y="59690"/>
                  </a:cubicBezTo>
                  <a:lnTo>
                    <a:pt x="9918719" y="59690"/>
                  </a:lnTo>
                  <a:moveTo>
                    <a:pt x="9918719" y="0"/>
                  </a:moveTo>
                  <a:lnTo>
                    <a:pt x="124460" y="0"/>
                  </a:lnTo>
                  <a:cubicBezTo>
                    <a:pt x="55880" y="0"/>
                    <a:pt x="0" y="55880"/>
                    <a:pt x="0" y="124460"/>
                  </a:cubicBezTo>
                  <a:lnTo>
                    <a:pt x="0" y="7123054"/>
                  </a:lnTo>
                  <a:cubicBezTo>
                    <a:pt x="0" y="7191634"/>
                    <a:pt x="55880" y="7247514"/>
                    <a:pt x="124460" y="7247514"/>
                  </a:cubicBezTo>
                  <a:lnTo>
                    <a:pt x="9918719" y="7247514"/>
                  </a:lnTo>
                  <a:cubicBezTo>
                    <a:pt x="9987298" y="7247514"/>
                    <a:pt x="10043178" y="7191634"/>
                    <a:pt x="10043178" y="7123054"/>
                  </a:cubicBezTo>
                  <a:lnTo>
                    <a:pt x="10043178" y="124460"/>
                  </a:lnTo>
                  <a:cubicBezTo>
                    <a:pt x="10043178" y="55880"/>
                    <a:pt x="9987298" y="0"/>
                    <a:pt x="9918719" y="0"/>
                  </a:cubicBezTo>
                  <a:close/>
                </a:path>
              </a:pathLst>
            </a:custGeom>
            <a:solidFill>
              <a:srgbClr val="FFFFFF">
                <a:alpha val="66667"/>
              </a:srgbClr>
            </a:solidFill>
          </p:spPr>
        </p:sp>
      </p:grpSp>
      <p:grpSp>
        <p:nvGrpSpPr>
          <p:cNvPr name="Group 7" id="7"/>
          <p:cNvGrpSpPr/>
          <p:nvPr/>
        </p:nvGrpSpPr>
        <p:grpSpPr>
          <a:xfrm rot="0">
            <a:off x="10150938" y="1028700"/>
            <a:ext cx="7108362" cy="3287474"/>
            <a:chOff x="0" y="0"/>
            <a:chExt cx="7370029" cy="3408490"/>
          </a:xfrm>
        </p:grpSpPr>
        <p:sp>
          <p:nvSpPr>
            <p:cNvPr name="Freeform 8" id="8"/>
            <p:cNvSpPr/>
            <p:nvPr/>
          </p:nvSpPr>
          <p:spPr>
            <a:xfrm flipH="false" flipV="false" rot="0">
              <a:off x="31750" y="31750"/>
              <a:ext cx="7306529" cy="3344990"/>
            </a:xfrm>
            <a:custGeom>
              <a:avLst/>
              <a:gdLst/>
              <a:ahLst/>
              <a:cxnLst/>
              <a:rect r="r" b="b" t="t" l="l"/>
              <a:pathLst>
                <a:path h="3344990" w="7306529">
                  <a:moveTo>
                    <a:pt x="7213819" y="3344990"/>
                  </a:moveTo>
                  <a:lnTo>
                    <a:pt x="92710" y="3344990"/>
                  </a:lnTo>
                  <a:cubicBezTo>
                    <a:pt x="41910" y="3344990"/>
                    <a:pt x="0" y="3303080"/>
                    <a:pt x="0" y="3252280"/>
                  </a:cubicBezTo>
                  <a:lnTo>
                    <a:pt x="0" y="92710"/>
                  </a:lnTo>
                  <a:cubicBezTo>
                    <a:pt x="0" y="41910"/>
                    <a:pt x="41910" y="0"/>
                    <a:pt x="92710" y="0"/>
                  </a:cubicBezTo>
                  <a:lnTo>
                    <a:pt x="7212549" y="0"/>
                  </a:lnTo>
                  <a:cubicBezTo>
                    <a:pt x="7263349" y="0"/>
                    <a:pt x="7305260" y="41910"/>
                    <a:pt x="7305260" y="92710"/>
                  </a:cubicBezTo>
                  <a:lnTo>
                    <a:pt x="7305260" y="3251010"/>
                  </a:lnTo>
                  <a:cubicBezTo>
                    <a:pt x="7306529" y="3303080"/>
                    <a:pt x="7264619" y="3344990"/>
                    <a:pt x="7213819" y="3344990"/>
                  </a:cubicBezTo>
                  <a:close/>
                </a:path>
              </a:pathLst>
            </a:custGeom>
            <a:solidFill>
              <a:srgbClr val="2155CD">
                <a:alpha val="66667"/>
              </a:srgbClr>
            </a:solidFill>
          </p:spPr>
        </p:sp>
        <p:sp>
          <p:nvSpPr>
            <p:cNvPr name="Freeform 9" id="9"/>
            <p:cNvSpPr/>
            <p:nvPr/>
          </p:nvSpPr>
          <p:spPr>
            <a:xfrm flipH="false" flipV="false" rot="0">
              <a:off x="0" y="0"/>
              <a:ext cx="7370029" cy="3408490"/>
            </a:xfrm>
            <a:custGeom>
              <a:avLst/>
              <a:gdLst/>
              <a:ahLst/>
              <a:cxnLst/>
              <a:rect r="r" b="b" t="t" l="l"/>
              <a:pathLst>
                <a:path h="3408490" w="7370029">
                  <a:moveTo>
                    <a:pt x="7245569" y="59690"/>
                  </a:moveTo>
                  <a:cubicBezTo>
                    <a:pt x="7281129" y="59690"/>
                    <a:pt x="7310339" y="88900"/>
                    <a:pt x="7310339" y="124460"/>
                  </a:cubicBezTo>
                  <a:lnTo>
                    <a:pt x="7310339" y="3284031"/>
                  </a:lnTo>
                  <a:cubicBezTo>
                    <a:pt x="7310339" y="3319590"/>
                    <a:pt x="7281129" y="3348800"/>
                    <a:pt x="7245569" y="3348800"/>
                  </a:cubicBezTo>
                  <a:lnTo>
                    <a:pt x="124460" y="3348800"/>
                  </a:lnTo>
                  <a:cubicBezTo>
                    <a:pt x="88900" y="3348800"/>
                    <a:pt x="59690" y="3319590"/>
                    <a:pt x="59690" y="3284031"/>
                  </a:cubicBezTo>
                  <a:lnTo>
                    <a:pt x="59690" y="124460"/>
                  </a:lnTo>
                  <a:cubicBezTo>
                    <a:pt x="59690" y="88900"/>
                    <a:pt x="88900" y="59690"/>
                    <a:pt x="124460" y="59690"/>
                  </a:cubicBezTo>
                  <a:lnTo>
                    <a:pt x="7245569" y="59690"/>
                  </a:lnTo>
                  <a:moveTo>
                    <a:pt x="7245569" y="0"/>
                  </a:moveTo>
                  <a:lnTo>
                    <a:pt x="124460" y="0"/>
                  </a:lnTo>
                  <a:cubicBezTo>
                    <a:pt x="55880" y="0"/>
                    <a:pt x="0" y="55880"/>
                    <a:pt x="0" y="124460"/>
                  </a:cubicBezTo>
                  <a:lnTo>
                    <a:pt x="0" y="3284031"/>
                  </a:lnTo>
                  <a:cubicBezTo>
                    <a:pt x="0" y="3352610"/>
                    <a:pt x="55880" y="3408490"/>
                    <a:pt x="124460" y="3408490"/>
                  </a:cubicBezTo>
                  <a:lnTo>
                    <a:pt x="7245569" y="3408490"/>
                  </a:lnTo>
                  <a:cubicBezTo>
                    <a:pt x="7314149" y="3408490"/>
                    <a:pt x="7370029" y="3352610"/>
                    <a:pt x="7370029" y="3284031"/>
                  </a:cubicBezTo>
                  <a:lnTo>
                    <a:pt x="7370029" y="124460"/>
                  </a:lnTo>
                  <a:cubicBezTo>
                    <a:pt x="7370029" y="55880"/>
                    <a:pt x="7314149" y="0"/>
                    <a:pt x="7245569" y="0"/>
                  </a:cubicBezTo>
                  <a:close/>
                </a:path>
              </a:pathLst>
            </a:custGeom>
            <a:solidFill>
              <a:srgbClr val="FFFFFF">
                <a:alpha val="66667"/>
              </a:srgbClr>
            </a:solidFill>
          </p:spPr>
        </p:sp>
      </p:grpSp>
      <p:sp>
        <p:nvSpPr>
          <p:cNvPr name="TextBox 10" id="10"/>
          <p:cNvSpPr txBox="true"/>
          <p:nvPr/>
        </p:nvSpPr>
        <p:spPr>
          <a:xfrm rot="0">
            <a:off x="10272119" y="1165969"/>
            <a:ext cx="6422816" cy="2801869"/>
          </a:xfrm>
          <a:prstGeom prst="rect">
            <a:avLst/>
          </a:prstGeom>
        </p:spPr>
        <p:txBody>
          <a:bodyPr anchor="t" rtlCol="false" tIns="0" lIns="0" bIns="0" rIns="0">
            <a:spAutoFit/>
          </a:bodyPr>
          <a:lstStyle/>
          <a:p>
            <a:pPr algn="ctr" marL="0" indent="0" lvl="0">
              <a:lnSpc>
                <a:spcPts val="11004"/>
              </a:lnSpc>
            </a:pPr>
            <a:r>
              <a:rPr lang="en-US" sz="9170">
                <a:solidFill>
                  <a:srgbClr val="FFFFFF"/>
                </a:solidFill>
                <a:latin typeface="Lekton Bold"/>
              </a:rPr>
              <a:t>JUMLAH LABEL</a:t>
            </a:r>
          </a:p>
        </p:txBody>
      </p:sp>
      <p:sp>
        <p:nvSpPr>
          <p:cNvPr name="Freeform 11" id="11"/>
          <p:cNvSpPr/>
          <p:nvPr/>
        </p:nvSpPr>
        <p:spPr>
          <a:xfrm flipH="false" flipV="false" rot="0">
            <a:off x="-2539047" y="6721864"/>
            <a:ext cx="5836590" cy="6245379"/>
          </a:xfrm>
          <a:custGeom>
            <a:avLst/>
            <a:gdLst/>
            <a:ahLst/>
            <a:cxnLst/>
            <a:rect r="r" b="b" t="t" l="l"/>
            <a:pathLst>
              <a:path h="6245379" w="5836590">
                <a:moveTo>
                  <a:pt x="0" y="0"/>
                </a:moveTo>
                <a:lnTo>
                  <a:pt x="5836590" y="0"/>
                </a:lnTo>
                <a:lnTo>
                  <a:pt x="5836590" y="6245379"/>
                </a:lnTo>
                <a:lnTo>
                  <a:pt x="0" y="6245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396070" y="-250301"/>
            <a:ext cx="4313316" cy="3482022"/>
          </a:xfrm>
          <a:custGeom>
            <a:avLst/>
            <a:gdLst/>
            <a:ahLst/>
            <a:cxnLst/>
            <a:rect r="r" b="b" t="t" l="l"/>
            <a:pathLst>
              <a:path h="3482022" w="4313316">
                <a:moveTo>
                  <a:pt x="0" y="0"/>
                </a:moveTo>
                <a:lnTo>
                  <a:pt x="4313316" y="0"/>
                </a:lnTo>
                <a:lnTo>
                  <a:pt x="4313316" y="3482022"/>
                </a:lnTo>
                <a:lnTo>
                  <a:pt x="0" y="34820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012175" y="-530392"/>
            <a:ext cx="3412107" cy="3430821"/>
          </a:xfrm>
          <a:custGeom>
            <a:avLst/>
            <a:gdLst/>
            <a:ahLst/>
            <a:cxnLst/>
            <a:rect r="r" b="b" t="t" l="l"/>
            <a:pathLst>
              <a:path h="3430821" w="3412107">
                <a:moveTo>
                  <a:pt x="0" y="0"/>
                </a:moveTo>
                <a:lnTo>
                  <a:pt x="3412107" y="0"/>
                </a:lnTo>
                <a:lnTo>
                  <a:pt x="3412107" y="3430821"/>
                </a:lnTo>
                <a:lnTo>
                  <a:pt x="0" y="34308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351520" y="4154249"/>
            <a:ext cx="9040962" cy="3268334"/>
          </a:xfrm>
          <a:prstGeom prst="rect">
            <a:avLst/>
          </a:prstGeom>
        </p:spPr>
        <p:txBody>
          <a:bodyPr anchor="t" rtlCol="false" tIns="0" lIns="0" bIns="0" rIns="0">
            <a:spAutoFit/>
          </a:bodyPr>
          <a:lstStyle/>
          <a:p>
            <a:pPr algn="ctr">
              <a:lnSpc>
                <a:spcPts val="6560"/>
              </a:lnSpc>
              <a:spcBef>
                <a:spcPct val="0"/>
              </a:spcBef>
            </a:pPr>
            <a:r>
              <a:rPr lang="en-US" sz="4100">
                <a:solidFill>
                  <a:srgbClr val="FFFFFF"/>
                </a:solidFill>
                <a:latin typeface="Lekton Bold"/>
              </a:rPr>
              <a:t>DATA INI BERUPA GAMBAR DAUN YANG MEWAKILI 3 KELAS: KELAS SEHAT, DAN DUA KELAS PENYAKIT, YAITU ANGULAR LEAF SPOT DAN BEAN RUST.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5292378" y="7145392"/>
            <a:ext cx="4375389" cy="4506487"/>
          </a:xfrm>
          <a:custGeom>
            <a:avLst/>
            <a:gdLst/>
            <a:ahLst/>
            <a:cxnLst/>
            <a:rect r="r" b="b" t="t" l="l"/>
            <a:pathLst>
              <a:path h="4506487" w="4375389">
                <a:moveTo>
                  <a:pt x="0" y="0"/>
                </a:moveTo>
                <a:lnTo>
                  <a:pt x="4375389" y="0"/>
                </a:lnTo>
                <a:lnTo>
                  <a:pt x="4375389" y="4506487"/>
                </a:lnTo>
                <a:lnTo>
                  <a:pt x="0" y="45064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92378" y="-2119669"/>
            <a:ext cx="4898407" cy="5241486"/>
          </a:xfrm>
          <a:custGeom>
            <a:avLst/>
            <a:gdLst/>
            <a:ahLst/>
            <a:cxnLst/>
            <a:rect r="r" b="b" t="t" l="l"/>
            <a:pathLst>
              <a:path h="5241486" w="4898407">
                <a:moveTo>
                  <a:pt x="0" y="0"/>
                </a:moveTo>
                <a:lnTo>
                  <a:pt x="4898408" y="0"/>
                </a:lnTo>
                <a:lnTo>
                  <a:pt x="4898408" y="5241487"/>
                </a:lnTo>
                <a:lnTo>
                  <a:pt x="0" y="52414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8291521" y="1028700"/>
            <a:ext cx="9686603" cy="8229600"/>
            <a:chOff x="0" y="0"/>
            <a:chExt cx="10043178" cy="8532541"/>
          </a:xfrm>
        </p:grpSpPr>
        <p:sp>
          <p:nvSpPr>
            <p:cNvPr name="Freeform 6" id="6"/>
            <p:cNvSpPr/>
            <p:nvPr/>
          </p:nvSpPr>
          <p:spPr>
            <a:xfrm flipH="false" flipV="false" rot="0">
              <a:off x="31750" y="31750"/>
              <a:ext cx="9979678" cy="8469041"/>
            </a:xfrm>
            <a:custGeom>
              <a:avLst/>
              <a:gdLst/>
              <a:ahLst/>
              <a:cxnLst/>
              <a:rect r="r" b="b" t="t" l="l"/>
              <a:pathLst>
                <a:path h="8469041" w="9979678">
                  <a:moveTo>
                    <a:pt x="9886969" y="8469041"/>
                  </a:moveTo>
                  <a:lnTo>
                    <a:pt x="92710" y="8469041"/>
                  </a:lnTo>
                  <a:cubicBezTo>
                    <a:pt x="41910" y="8469041"/>
                    <a:pt x="0" y="8427131"/>
                    <a:pt x="0" y="8376331"/>
                  </a:cubicBezTo>
                  <a:lnTo>
                    <a:pt x="0" y="92710"/>
                  </a:lnTo>
                  <a:cubicBezTo>
                    <a:pt x="0" y="41910"/>
                    <a:pt x="41910" y="0"/>
                    <a:pt x="92710" y="0"/>
                  </a:cubicBezTo>
                  <a:lnTo>
                    <a:pt x="9885698" y="0"/>
                  </a:lnTo>
                  <a:cubicBezTo>
                    <a:pt x="9936498" y="0"/>
                    <a:pt x="9978409" y="41910"/>
                    <a:pt x="9978409" y="92710"/>
                  </a:cubicBezTo>
                  <a:lnTo>
                    <a:pt x="9978409" y="8375062"/>
                  </a:lnTo>
                  <a:cubicBezTo>
                    <a:pt x="9979678" y="8427131"/>
                    <a:pt x="9937769" y="8469041"/>
                    <a:pt x="9886969" y="8469041"/>
                  </a:cubicBezTo>
                  <a:close/>
                </a:path>
              </a:pathLst>
            </a:custGeom>
            <a:solidFill>
              <a:srgbClr val="5F159F">
                <a:alpha val="66667"/>
              </a:srgbClr>
            </a:solidFill>
          </p:spPr>
        </p:sp>
        <p:sp>
          <p:nvSpPr>
            <p:cNvPr name="Freeform 7" id="7"/>
            <p:cNvSpPr/>
            <p:nvPr/>
          </p:nvSpPr>
          <p:spPr>
            <a:xfrm flipH="false" flipV="false" rot="0">
              <a:off x="0" y="0"/>
              <a:ext cx="10043178" cy="8532542"/>
            </a:xfrm>
            <a:custGeom>
              <a:avLst/>
              <a:gdLst/>
              <a:ahLst/>
              <a:cxnLst/>
              <a:rect r="r" b="b" t="t" l="l"/>
              <a:pathLst>
                <a:path h="8532542" w="10043178">
                  <a:moveTo>
                    <a:pt x="9918719" y="59690"/>
                  </a:moveTo>
                  <a:cubicBezTo>
                    <a:pt x="9954278" y="59690"/>
                    <a:pt x="9983488" y="88900"/>
                    <a:pt x="9983488" y="124460"/>
                  </a:cubicBezTo>
                  <a:lnTo>
                    <a:pt x="9983488" y="8408081"/>
                  </a:lnTo>
                  <a:cubicBezTo>
                    <a:pt x="9983488" y="8443642"/>
                    <a:pt x="9954278" y="8472852"/>
                    <a:pt x="9918719" y="8472852"/>
                  </a:cubicBezTo>
                  <a:lnTo>
                    <a:pt x="124460" y="8472852"/>
                  </a:lnTo>
                  <a:cubicBezTo>
                    <a:pt x="88900" y="8472852"/>
                    <a:pt x="59690" y="8443642"/>
                    <a:pt x="59690" y="8408081"/>
                  </a:cubicBezTo>
                  <a:lnTo>
                    <a:pt x="59690" y="124460"/>
                  </a:lnTo>
                  <a:cubicBezTo>
                    <a:pt x="59690" y="88900"/>
                    <a:pt x="88900" y="59690"/>
                    <a:pt x="124460" y="59690"/>
                  </a:cubicBezTo>
                  <a:lnTo>
                    <a:pt x="9918719" y="59690"/>
                  </a:lnTo>
                  <a:moveTo>
                    <a:pt x="9918719" y="0"/>
                  </a:moveTo>
                  <a:lnTo>
                    <a:pt x="124460" y="0"/>
                  </a:lnTo>
                  <a:cubicBezTo>
                    <a:pt x="55880" y="0"/>
                    <a:pt x="0" y="55880"/>
                    <a:pt x="0" y="124460"/>
                  </a:cubicBezTo>
                  <a:lnTo>
                    <a:pt x="0" y="8408081"/>
                  </a:lnTo>
                  <a:cubicBezTo>
                    <a:pt x="0" y="8476662"/>
                    <a:pt x="55880" y="8532542"/>
                    <a:pt x="124460" y="8532542"/>
                  </a:cubicBezTo>
                  <a:lnTo>
                    <a:pt x="9918719" y="8532542"/>
                  </a:lnTo>
                  <a:cubicBezTo>
                    <a:pt x="9987298" y="8532542"/>
                    <a:pt x="10043178" y="8476662"/>
                    <a:pt x="10043178" y="8408081"/>
                  </a:cubicBezTo>
                  <a:lnTo>
                    <a:pt x="10043178" y="124460"/>
                  </a:lnTo>
                  <a:cubicBezTo>
                    <a:pt x="10043178" y="55880"/>
                    <a:pt x="9987298" y="0"/>
                    <a:pt x="9918719" y="0"/>
                  </a:cubicBezTo>
                  <a:close/>
                </a:path>
              </a:pathLst>
            </a:custGeom>
            <a:solidFill>
              <a:srgbClr val="FFFFFF">
                <a:alpha val="66667"/>
              </a:srgbClr>
            </a:solidFill>
          </p:spPr>
        </p:sp>
      </p:grpSp>
      <p:sp>
        <p:nvSpPr>
          <p:cNvPr name="Freeform 8" id="8"/>
          <p:cNvSpPr/>
          <p:nvPr/>
        </p:nvSpPr>
        <p:spPr>
          <a:xfrm flipH="false" flipV="false" rot="0">
            <a:off x="-866231" y="-2119669"/>
            <a:ext cx="9619706" cy="8867620"/>
          </a:xfrm>
          <a:custGeom>
            <a:avLst/>
            <a:gdLst/>
            <a:ahLst/>
            <a:cxnLst/>
            <a:rect r="r" b="b" t="t" l="l"/>
            <a:pathLst>
              <a:path h="8867620" w="9619706">
                <a:moveTo>
                  <a:pt x="0" y="0"/>
                </a:moveTo>
                <a:lnTo>
                  <a:pt x="9619706" y="0"/>
                </a:lnTo>
                <a:lnTo>
                  <a:pt x="9619706" y="8867620"/>
                </a:lnTo>
                <a:lnTo>
                  <a:pt x="0" y="88676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028700" y="5501655"/>
            <a:ext cx="7108362" cy="3287474"/>
            <a:chOff x="0" y="0"/>
            <a:chExt cx="7370029" cy="3408490"/>
          </a:xfrm>
        </p:grpSpPr>
        <p:sp>
          <p:nvSpPr>
            <p:cNvPr name="Freeform 10" id="10"/>
            <p:cNvSpPr/>
            <p:nvPr/>
          </p:nvSpPr>
          <p:spPr>
            <a:xfrm flipH="false" flipV="false" rot="0">
              <a:off x="31750" y="31750"/>
              <a:ext cx="7306529" cy="3344990"/>
            </a:xfrm>
            <a:custGeom>
              <a:avLst/>
              <a:gdLst/>
              <a:ahLst/>
              <a:cxnLst/>
              <a:rect r="r" b="b" t="t" l="l"/>
              <a:pathLst>
                <a:path h="3344990" w="7306529">
                  <a:moveTo>
                    <a:pt x="7213819" y="3344990"/>
                  </a:moveTo>
                  <a:lnTo>
                    <a:pt x="92710" y="3344990"/>
                  </a:lnTo>
                  <a:cubicBezTo>
                    <a:pt x="41910" y="3344990"/>
                    <a:pt x="0" y="3303080"/>
                    <a:pt x="0" y="3252280"/>
                  </a:cubicBezTo>
                  <a:lnTo>
                    <a:pt x="0" y="92710"/>
                  </a:lnTo>
                  <a:cubicBezTo>
                    <a:pt x="0" y="41910"/>
                    <a:pt x="41910" y="0"/>
                    <a:pt x="92710" y="0"/>
                  </a:cubicBezTo>
                  <a:lnTo>
                    <a:pt x="7212549" y="0"/>
                  </a:lnTo>
                  <a:cubicBezTo>
                    <a:pt x="7263349" y="0"/>
                    <a:pt x="7305260" y="41910"/>
                    <a:pt x="7305260" y="92710"/>
                  </a:cubicBezTo>
                  <a:lnTo>
                    <a:pt x="7305260" y="3251010"/>
                  </a:lnTo>
                  <a:cubicBezTo>
                    <a:pt x="7306529" y="3303080"/>
                    <a:pt x="7264619" y="3344990"/>
                    <a:pt x="7213819" y="3344990"/>
                  </a:cubicBezTo>
                  <a:close/>
                </a:path>
              </a:pathLst>
            </a:custGeom>
            <a:solidFill>
              <a:srgbClr val="2155CD">
                <a:alpha val="66667"/>
              </a:srgbClr>
            </a:solidFill>
          </p:spPr>
        </p:sp>
        <p:sp>
          <p:nvSpPr>
            <p:cNvPr name="Freeform 11" id="11"/>
            <p:cNvSpPr/>
            <p:nvPr/>
          </p:nvSpPr>
          <p:spPr>
            <a:xfrm flipH="false" flipV="false" rot="0">
              <a:off x="0" y="0"/>
              <a:ext cx="7370029" cy="3408490"/>
            </a:xfrm>
            <a:custGeom>
              <a:avLst/>
              <a:gdLst/>
              <a:ahLst/>
              <a:cxnLst/>
              <a:rect r="r" b="b" t="t" l="l"/>
              <a:pathLst>
                <a:path h="3408490" w="7370029">
                  <a:moveTo>
                    <a:pt x="7245569" y="59690"/>
                  </a:moveTo>
                  <a:cubicBezTo>
                    <a:pt x="7281129" y="59690"/>
                    <a:pt x="7310339" y="88900"/>
                    <a:pt x="7310339" y="124460"/>
                  </a:cubicBezTo>
                  <a:lnTo>
                    <a:pt x="7310339" y="3284031"/>
                  </a:lnTo>
                  <a:cubicBezTo>
                    <a:pt x="7310339" y="3319590"/>
                    <a:pt x="7281129" y="3348800"/>
                    <a:pt x="7245569" y="3348800"/>
                  </a:cubicBezTo>
                  <a:lnTo>
                    <a:pt x="124460" y="3348800"/>
                  </a:lnTo>
                  <a:cubicBezTo>
                    <a:pt x="88900" y="3348800"/>
                    <a:pt x="59690" y="3319590"/>
                    <a:pt x="59690" y="3284031"/>
                  </a:cubicBezTo>
                  <a:lnTo>
                    <a:pt x="59690" y="124460"/>
                  </a:lnTo>
                  <a:cubicBezTo>
                    <a:pt x="59690" y="88900"/>
                    <a:pt x="88900" y="59690"/>
                    <a:pt x="124460" y="59690"/>
                  </a:cubicBezTo>
                  <a:lnTo>
                    <a:pt x="7245569" y="59690"/>
                  </a:lnTo>
                  <a:moveTo>
                    <a:pt x="7245569" y="0"/>
                  </a:moveTo>
                  <a:lnTo>
                    <a:pt x="124460" y="0"/>
                  </a:lnTo>
                  <a:cubicBezTo>
                    <a:pt x="55880" y="0"/>
                    <a:pt x="0" y="55880"/>
                    <a:pt x="0" y="124460"/>
                  </a:cubicBezTo>
                  <a:lnTo>
                    <a:pt x="0" y="3284031"/>
                  </a:lnTo>
                  <a:cubicBezTo>
                    <a:pt x="0" y="3352610"/>
                    <a:pt x="55880" y="3408490"/>
                    <a:pt x="124460" y="3408490"/>
                  </a:cubicBezTo>
                  <a:lnTo>
                    <a:pt x="7245569" y="3408490"/>
                  </a:lnTo>
                  <a:cubicBezTo>
                    <a:pt x="7314149" y="3408490"/>
                    <a:pt x="7370029" y="3352610"/>
                    <a:pt x="7370029" y="3284031"/>
                  </a:cubicBezTo>
                  <a:lnTo>
                    <a:pt x="7370029" y="124460"/>
                  </a:lnTo>
                  <a:cubicBezTo>
                    <a:pt x="7370029" y="55880"/>
                    <a:pt x="7314149" y="0"/>
                    <a:pt x="7245569" y="0"/>
                  </a:cubicBezTo>
                  <a:close/>
                </a:path>
              </a:pathLst>
            </a:custGeom>
            <a:solidFill>
              <a:srgbClr val="FFFFFF">
                <a:alpha val="66667"/>
              </a:srgbClr>
            </a:solidFill>
          </p:spPr>
        </p:sp>
      </p:grpSp>
      <p:sp>
        <p:nvSpPr>
          <p:cNvPr name="TextBox 12" id="12"/>
          <p:cNvSpPr txBox="true"/>
          <p:nvPr/>
        </p:nvSpPr>
        <p:spPr>
          <a:xfrm rot="0">
            <a:off x="1593065" y="5883330"/>
            <a:ext cx="5979632" cy="2505075"/>
          </a:xfrm>
          <a:prstGeom prst="rect">
            <a:avLst/>
          </a:prstGeom>
        </p:spPr>
        <p:txBody>
          <a:bodyPr anchor="t" rtlCol="false" tIns="0" lIns="0" bIns="0" rIns="0">
            <a:spAutoFit/>
          </a:bodyPr>
          <a:lstStyle/>
          <a:p>
            <a:pPr algn="ctr" marL="0" indent="0" lvl="0">
              <a:lnSpc>
                <a:spcPts val="6525"/>
              </a:lnSpc>
            </a:pPr>
            <a:r>
              <a:rPr lang="en-US" sz="5437">
                <a:solidFill>
                  <a:srgbClr val="FFFFFF"/>
                </a:solidFill>
                <a:latin typeface="Lekton Bold"/>
              </a:rPr>
              <a:t>JENIS JARINGAN SARAF TIRUAN YANG DIGUNAKAN</a:t>
            </a:r>
          </a:p>
        </p:txBody>
      </p:sp>
      <p:sp>
        <p:nvSpPr>
          <p:cNvPr name="Freeform 13" id="13"/>
          <p:cNvSpPr/>
          <p:nvPr/>
        </p:nvSpPr>
        <p:spPr>
          <a:xfrm flipH="false" flipV="false" rot="1424419">
            <a:off x="407738" y="8403193"/>
            <a:ext cx="2370653" cy="1107741"/>
          </a:xfrm>
          <a:custGeom>
            <a:avLst/>
            <a:gdLst/>
            <a:ahLst/>
            <a:cxnLst/>
            <a:rect r="r" b="b" t="t" l="l"/>
            <a:pathLst>
              <a:path h="1107741" w="2370653">
                <a:moveTo>
                  <a:pt x="0" y="0"/>
                </a:moveTo>
                <a:lnTo>
                  <a:pt x="2370653" y="0"/>
                </a:lnTo>
                <a:lnTo>
                  <a:pt x="2370653" y="1107741"/>
                </a:lnTo>
                <a:lnTo>
                  <a:pt x="0" y="11077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7721061" y="1212292"/>
            <a:ext cx="10827524" cy="1610993"/>
          </a:xfrm>
          <a:prstGeom prst="rect">
            <a:avLst/>
          </a:prstGeom>
        </p:spPr>
        <p:txBody>
          <a:bodyPr anchor="t" rtlCol="false" tIns="0" lIns="0" bIns="0" rIns="0">
            <a:spAutoFit/>
          </a:bodyPr>
          <a:lstStyle/>
          <a:p>
            <a:pPr algn="ctr">
              <a:lnSpc>
                <a:spcPts val="6560"/>
              </a:lnSpc>
              <a:spcBef>
                <a:spcPct val="0"/>
              </a:spcBef>
            </a:pPr>
            <a:r>
              <a:rPr lang="en-US" sz="4100">
                <a:solidFill>
                  <a:srgbClr val="FFFFFF"/>
                </a:solidFill>
                <a:latin typeface="Lekton Bold"/>
              </a:rPr>
              <a:t>JARINGAN SARAF TIRUAN KONVOLUSIONAL </a:t>
            </a:r>
          </a:p>
          <a:p>
            <a:pPr algn="ctr">
              <a:lnSpc>
                <a:spcPts val="6560"/>
              </a:lnSpc>
              <a:spcBef>
                <a:spcPct val="0"/>
              </a:spcBef>
            </a:pPr>
            <a:r>
              <a:rPr lang="en-US" sz="4100">
                <a:solidFill>
                  <a:srgbClr val="FFFFFF"/>
                </a:solidFill>
                <a:latin typeface="Lekton Bold"/>
              </a:rPr>
              <a:t>(CNN)</a:t>
            </a:r>
          </a:p>
        </p:txBody>
      </p:sp>
      <p:sp>
        <p:nvSpPr>
          <p:cNvPr name="TextBox 15" id="15"/>
          <p:cNvSpPr txBox="true"/>
          <p:nvPr/>
        </p:nvSpPr>
        <p:spPr>
          <a:xfrm rot="0">
            <a:off x="8291521" y="2841539"/>
            <a:ext cx="9450061" cy="8511385"/>
          </a:xfrm>
          <a:prstGeom prst="rect">
            <a:avLst/>
          </a:prstGeom>
        </p:spPr>
        <p:txBody>
          <a:bodyPr anchor="t" rtlCol="false" tIns="0" lIns="0" bIns="0" rIns="0">
            <a:spAutoFit/>
          </a:bodyPr>
          <a:lstStyle/>
          <a:p>
            <a:pPr algn="ctr">
              <a:lnSpc>
                <a:spcPts val="5224"/>
              </a:lnSpc>
              <a:spcBef>
                <a:spcPct val="0"/>
              </a:spcBef>
            </a:pPr>
            <a:r>
              <a:rPr lang="en-US" sz="3265">
                <a:solidFill>
                  <a:srgbClr val="FFFFFF"/>
                </a:solidFill>
                <a:latin typeface="Lekton Bold"/>
              </a:rPr>
              <a:t>MENGGUNAKAN MOBILENETV2 SEBAGAI EKSTRAKTOR FITUR, YANG BIASANYA DIGUNAKAN DALAM TUGAS TRANSFER LEARNING ATAU FINE-TUNING PADA TUGAS KLASIFIKASI GAMBAR. MOBILENETV2 ADALAH JENIS CONVOLUTIONAL NEURAL NETWORK (CNN) YANG DIRANCANG KHUSUS UNTUK KINERJA YANG TINGGI DAN EFISIENSI KOMPUTASI PADA PERANGKAT BERDAYA TERBATAS.</a:t>
            </a:r>
          </a:p>
          <a:p>
            <a:pPr algn="ctr">
              <a:lnSpc>
                <a:spcPts val="5224"/>
              </a:lnSpc>
              <a:spcBef>
                <a:spcPct val="0"/>
              </a:spcBef>
            </a:pPr>
          </a:p>
          <a:p>
            <a:pPr algn="ctr">
              <a:lnSpc>
                <a:spcPts val="5224"/>
              </a:lnSpc>
              <a:spcBef>
                <a:spcPct val="0"/>
              </a:spcBef>
            </a:pPr>
          </a:p>
          <a:p>
            <a:pPr algn="ctr">
              <a:lnSpc>
                <a:spcPts val="5224"/>
              </a:lnSpc>
              <a:spcBef>
                <a:spcPct val="0"/>
              </a:spcBef>
            </a:pPr>
          </a:p>
          <a:p>
            <a:pPr algn="ctr">
              <a:lnSpc>
                <a:spcPts val="5224"/>
              </a:lnSpc>
              <a:spcBef>
                <a:spcPct val="0"/>
              </a:spcBef>
            </a:pPr>
          </a:p>
          <a:p>
            <a:pPr algn="ctr">
              <a:lnSpc>
                <a:spcPts val="522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607397">
            <a:off x="5822540" y="-239044"/>
            <a:ext cx="3452920" cy="2442156"/>
          </a:xfrm>
          <a:custGeom>
            <a:avLst/>
            <a:gdLst/>
            <a:ahLst/>
            <a:cxnLst/>
            <a:rect r="r" b="b" t="t" l="l"/>
            <a:pathLst>
              <a:path h="2442156" w="3452920">
                <a:moveTo>
                  <a:pt x="0" y="0"/>
                </a:moveTo>
                <a:lnTo>
                  <a:pt x="3452920" y="0"/>
                </a:lnTo>
                <a:lnTo>
                  <a:pt x="3452920" y="2442156"/>
                </a:lnTo>
                <a:lnTo>
                  <a:pt x="0" y="24421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074783" y="2561130"/>
            <a:ext cx="9886906" cy="10183143"/>
          </a:xfrm>
          <a:custGeom>
            <a:avLst/>
            <a:gdLst/>
            <a:ahLst/>
            <a:cxnLst/>
            <a:rect r="r" b="b" t="t" l="l"/>
            <a:pathLst>
              <a:path h="10183143" w="9886906">
                <a:moveTo>
                  <a:pt x="0" y="0"/>
                </a:moveTo>
                <a:lnTo>
                  <a:pt x="9886906" y="0"/>
                </a:lnTo>
                <a:lnTo>
                  <a:pt x="9886906" y="10183142"/>
                </a:lnTo>
                <a:lnTo>
                  <a:pt x="0" y="101831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3394086" y="4980828"/>
            <a:ext cx="11499828" cy="4114800"/>
            <a:chOff x="0" y="0"/>
            <a:chExt cx="11923151" cy="4266271"/>
          </a:xfrm>
        </p:grpSpPr>
        <p:sp>
          <p:nvSpPr>
            <p:cNvPr name="Freeform 6" id="6"/>
            <p:cNvSpPr/>
            <p:nvPr/>
          </p:nvSpPr>
          <p:spPr>
            <a:xfrm flipH="false" flipV="false" rot="0">
              <a:off x="31750" y="31750"/>
              <a:ext cx="11859651" cy="4202771"/>
            </a:xfrm>
            <a:custGeom>
              <a:avLst/>
              <a:gdLst/>
              <a:ahLst/>
              <a:cxnLst/>
              <a:rect r="r" b="b" t="t" l="l"/>
              <a:pathLst>
                <a:path h="4202771" w="11859651">
                  <a:moveTo>
                    <a:pt x="11766941" y="4202771"/>
                  </a:moveTo>
                  <a:lnTo>
                    <a:pt x="92710" y="4202771"/>
                  </a:lnTo>
                  <a:cubicBezTo>
                    <a:pt x="41910" y="4202771"/>
                    <a:pt x="0" y="4160861"/>
                    <a:pt x="0" y="4110061"/>
                  </a:cubicBezTo>
                  <a:lnTo>
                    <a:pt x="0" y="92710"/>
                  </a:lnTo>
                  <a:cubicBezTo>
                    <a:pt x="0" y="41910"/>
                    <a:pt x="41910" y="0"/>
                    <a:pt x="92710" y="0"/>
                  </a:cubicBezTo>
                  <a:lnTo>
                    <a:pt x="11765670" y="0"/>
                  </a:lnTo>
                  <a:cubicBezTo>
                    <a:pt x="11816470" y="0"/>
                    <a:pt x="11858381" y="41910"/>
                    <a:pt x="11858381" y="92710"/>
                  </a:cubicBezTo>
                  <a:lnTo>
                    <a:pt x="11858381" y="4108791"/>
                  </a:lnTo>
                  <a:cubicBezTo>
                    <a:pt x="11859651" y="4160861"/>
                    <a:pt x="11817741" y="4202771"/>
                    <a:pt x="11766941" y="4202771"/>
                  </a:cubicBezTo>
                  <a:close/>
                </a:path>
              </a:pathLst>
            </a:custGeom>
            <a:solidFill>
              <a:srgbClr val="5F159F">
                <a:alpha val="66667"/>
              </a:srgbClr>
            </a:solidFill>
          </p:spPr>
        </p:sp>
        <p:sp>
          <p:nvSpPr>
            <p:cNvPr name="Freeform 7" id="7"/>
            <p:cNvSpPr/>
            <p:nvPr/>
          </p:nvSpPr>
          <p:spPr>
            <a:xfrm flipH="false" flipV="false" rot="0">
              <a:off x="0" y="0"/>
              <a:ext cx="11923151" cy="4266271"/>
            </a:xfrm>
            <a:custGeom>
              <a:avLst/>
              <a:gdLst/>
              <a:ahLst/>
              <a:cxnLst/>
              <a:rect r="r" b="b" t="t" l="l"/>
              <a:pathLst>
                <a:path h="4266271" w="11923151">
                  <a:moveTo>
                    <a:pt x="11798691" y="59690"/>
                  </a:moveTo>
                  <a:cubicBezTo>
                    <a:pt x="11834251" y="59690"/>
                    <a:pt x="11863460" y="88900"/>
                    <a:pt x="11863460" y="124460"/>
                  </a:cubicBezTo>
                  <a:lnTo>
                    <a:pt x="11863460" y="4141811"/>
                  </a:lnTo>
                  <a:cubicBezTo>
                    <a:pt x="11863460" y="4177371"/>
                    <a:pt x="11834251" y="4206581"/>
                    <a:pt x="11798691" y="4206581"/>
                  </a:cubicBezTo>
                  <a:lnTo>
                    <a:pt x="124460" y="4206581"/>
                  </a:lnTo>
                  <a:cubicBezTo>
                    <a:pt x="88900" y="4206581"/>
                    <a:pt x="59690" y="4177371"/>
                    <a:pt x="59690" y="4141811"/>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4141811"/>
                  </a:lnTo>
                  <a:cubicBezTo>
                    <a:pt x="0" y="4210391"/>
                    <a:pt x="55880" y="4266271"/>
                    <a:pt x="124460" y="4266271"/>
                  </a:cubicBezTo>
                  <a:lnTo>
                    <a:pt x="11798691" y="4266271"/>
                  </a:lnTo>
                  <a:cubicBezTo>
                    <a:pt x="11867270" y="4266271"/>
                    <a:pt x="11923151" y="4210391"/>
                    <a:pt x="11923151" y="4141811"/>
                  </a:cubicBezTo>
                  <a:lnTo>
                    <a:pt x="11923151" y="124460"/>
                  </a:lnTo>
                  <a:cubicBezTo>
                    <a:pt x="11923151" y="55880"/>
                    <a:pt x="11867270" y="0"/>
                    <a:pt x="11798691" y="0"/>
                  </a:cubicBezTo>
                  <a:close/>
                </a:path>
              </a:pathLst>
            </a:custGeom>
            <a:solidFill>
              <a:srgbClr val="FFFFFF">
                <a:alpha val="66667"/>
              </a:srgbClr>
            </a:solidFill>
          </p:spPr>
        </p:sp>
      </p:grpSp>
      <p:grpSp>
        <p:nvGrpSpPr>
          <p:cNvPr name="Group 8" id="8"/>
          <p:cNvGrpSpPr/>
          <p:nvPr/>
        </p:nvGrpSpPr>
        <p:grpSpPr>
          <a:xfrm rot="0">
            <a:off x="3394086" y="1191372"/>
            <a:ext cx="11499828" cy="3033538"/>
            <a:chOff x="0" y="0"/>
            <a:chExt cx="11923151" cy="3145207"/>
          </a:xfrm>
        </p:grpSpPr>
        <p:sp>
          <p:nvSpPr>
            <p:cNvPr name="Freeform 9" id="9"/>
            <p:cNvSpPr/>
            <p:nvPr/>
          </p:nvSpPr>
          <p:spPr>
            <a:xfrm flipH="false" flipV="false" rot="0">
              <a:off x="31750" y="31750"/>
              <a:ext cx="11859651" cy="3081706"/>
            </a:xfrm>
            <a:custGeom>
              <a:avLst/>
              <a:gdLst/>
              <a:ahLst/>
              <a:cxnLst/>
              <a:rect r="r" b="b" t="t" l="l"/>
              <a:pathLst>
                <a:path h="3081706" w="11859651">
                  <a:moveTo>
                    <a:pt x="11766941" y="3081706"/>
                  </a:moveTo>
                  <a:lnTo>
                    <a:pt x="92710" y="3081706"/>
                  </a:lnTo>
                  <a:cubicBezTo>
                    <a:pt x="41910" y="3081706"/>
                    <a:pt x="0" y="3039796"/>
                    <a:pt x="0" y="2988996"/>
                  </a:cubicBezTo>
                  <a:lnTo>
                    <a:pt x="0" y="92710"/>
                  </a:lnTo>
                  <a:cubicBezTo>
                    <a:pt x="0" y="41910"/>
                    <a:pt x="41910" y="0"/>
                    <a:pt x="92710" y="0"/>
                  </a:cubicBezTo>
                  <a:lnTo>
                    <a:pt x="11765670" y="0"/>
                  </a:lnTo>
                  <a:cubicBezTo>
                    <a:pt x="11816470" y="0"/>
                    <a:pt x="11858381" y="41910"/>
                    <a:pt x="11858381" y="92710"/>
                  </a:cubicBezTo>
                  <a:lnTo>
                    <a:pt x="11858381" y="2987727"/>
                  </a:lnTo>
                  <a:cubicBezTo>
                    <a:pt x="11859651" y="3039796"/>
                    <a:pt x="11817741" y="3081706"/>
                    <a:pt x="11766941" y="3081706"/>
                  </a:cubicBezTo>
                  <a:close/>
                </a:path>
              </a:pathLst>
            </a:custGeom>
            <a:solidFill>
              <a:srgbClr val="2155CD">
                <a:alpha val="66667"/>
              </a:srgbClr>
            </a:solidFill>
          </p:spPr>
        </p:sp>
        <p:sp>
          <p:nvSpPr>
            <p:cNvPr name="Freeform 10" id="10"/>
            <p:cNvSpPr/>
            <p:nvPr/>
          </p:nvSpPr>
          <p:spPr>
            <a:xfrm flipH="false" flipV="false" rot="0">
              <a:off x="0" y="0"/>
              <a:ext cx="11923151" cy="3145207"/>
            </a:xfrm>
            <a:custGeom>
              <a:avLst/>
              <a:gdLst/>
              <a:ahLst/>
              <a:cxnLst/>
              <a:rect r="r" b="b" t="t" l="l"/>
              <a:pathLst>
                <a:path h="3145207" w="11923151">
                  <a:moveTo>
                    <a:pt x="11798691" y="59690"/>
                  </a:moveTo>
                  <a:cubicBezTo>
                    <a:pt x="11834251" y="59690"/>
                    <a:pt x="11863460" y="88900"/>
                    <a:pt x="11863460" y="124460"/>
                  </a:cubicBezTo>
                  <a:lnTo>
                    <a:pt x="11863460" y="3020747"/>
                  </a:lnTo>
                  <a:cubicBezTo>
                    <a:pt x="11863460" y="3056307"/>
                    <a:pt x="11834251" y="3085517"/>
                    <a:pt x="11798691" y="3085517"/>
                  </a:cubicBezTo>
                  <a:lnTo>
                    <a:pt x="124460" y="3085517"/>
                  </a:lnTo>
                  <a:cubicBezTo>
                    <a:pt x="88900" y="3085517"/>
                    <a:pt x="59690" y="3056307"/>
                    <a:pt x="59690" y="3020747"/>
                  </a:cubicBezTo>
                  <a:lnTo>
                    <a:pt x="59690" y="124460"/>
                  </a:lnTo>
                  <a:cubicBezTo>
                    <a:pt x="59690" y="88900"/>
                    <a:pt x="88900" y="59690"/>
                    <a:pt x="124460" y="59690"/>
                  </a:cubicBezTo>
                  <a:lnTo>
                    <a:pt x="11798691" y="59690"/>
                  </a:lnTo>
                  <a:moveTo>
                    <a:pt x="11798691" y="0"/>
                  </a:moveTo>
                  <a:lnTo>
                    <a:pt x="124460" y="0"/>
                  </a:lnTo>
                  <a:cubicBezTo>
                    <a:pt x="55880" y="0"/>
                    <a:pt x="0" y="55880"/>
                    <a:pt x="0" y="124460"/>
                  </a:cubicBezTo>
                  <a:lnTo>
                    <a:pt x="0" y="3020747"/>
                  </a:lnTo>
                  <a:cubicBezTo>
                    <a:pt x="0" y="3089327"/>
                    <a:pt x="55880" y="3145207"/>
                    <a:pt x="124460" y="3145207"/>
                  </a:cubicBezTo>
                  <a:lnTo>
                    <a:pt x="11798691" y="3145207"/>
                  </a:lnTo>
                  <a:cubicBezTo>
                    <a:pt x="11867270" y="3145207"/>
                    <a:pt x="11923151" y="3089327"/>
                    <a:pt x="11923151" y="3020747"/>
                  </a:cubicBezTo>
                  <a:lnTo>
                    <a:pt x="11923151" y="124460"/>
                  </a:lnTo>
                  <a:cubicBezTo>
                    <a:pt x="11923151" y="55880"/>
                    <a:pt x="11867270" y="0"/>
                    <a:pt x="11798691" y="0"/>
                  </a:cubicBezTo>
                  <a:close/>
                </a:path>
              </a:pathLst>
            </a:custGeom>
            <a:solidFill>
              <a:srgbClr val="FFFFFF">
                <a:alpha val="66667"/>
              </a:srgbClr>
            </a:solidFill>
          </p:spPr>
        </p:sp>
      </p:grpSp>
      <p:sp>
        <p:nvSpPr>
          <p:cNvPr name="TextBox 11" id="11"/>
          <p:cNvSpPr txBox="true"/>
          <p:nvPr/>
        </p:nvSpPr>
        <p:spPr>
          <a:xfrm rot="0">
            <a:off x="4425677" y="2062029"/>
            <a:ext cx="9436646" cy="1063625"/>
          </a:xfrm>
          <a:prstGeom prst="rect">
            <a:avLst/>
          </a:prstGeom>
        </p:spPr>
        <p:txBody>
          <a:bodyPr anchor="t" rtlCol="false" tIns="0" lIns="0" bIns="0" rIns="0">
            <a:spAutoFit/>
          </a:bodyPr>
          <a:lstStyle/>
          <a:p>
            <a:pPr algn="ctr" marL="0" indent="0" lvl="0">
              <a:lnSpc>
                <a:spcPts val="8800"/>
              </a:lnSpc>
              <a:spcBef>
                <a:spcPct val="0"/>
              </a:spcBef>
            </a:pPr>
            <a:r>
              <a:rPr lang="en-US" sz="5500">
                <a:solidFill>
                  <a:srgbClr val="FFFFFF"/>
                </a:solidFill>
                <a:latin typeface="Lekton Bold"/>
              </a:rPr>
              <a:t>JENIS OPTIMASI</a:t>
            </a:r>
          </a:p>
        </p:txBody>
      </p:sp>
      <p:sp>
        <p:nvSpPr>
          <p:cNvPr name="Freeform 12" id="12"/>
          <p:cNvSpPr/>
          <p:nvPr/>
        </p:nvSpPr>
        <p:spPr>
          <a:xfrm flipH="false" flipV="false" rot="0">
            <a:off x="12755752" y="-1973937"/>
            <a:ext cx="5231290" cy="4822298"/>
          </a:xfrm>
          <a:custGeom>
            <a:avLst/>
            <a:gdLst/>
            <a:ahLst/>
            <a:cxnLst/>
            <a:rect r="r" b="b" t="t" l="l"/>
            <a:pathLst>
              <a:path h="4822298" w="5231290">
                <a:moveTo>
                  <a:pt x="0" y="0"/>
                </a:moveTo>
                <a:lnTo>
                  <a:pt x="5231289" y="0"/>
                </a:lnTo>
                <a:lnTo>
                  <a:pt x="5231289" y="4822298"/>
                </a:lnTo>
                <a:lnTo>
                  <a:pt x="0" y="48222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3862323" y="6733013"/>
            <a:ext cx="3390186" cy="2705985"/>
          </a:xfrm>
          <a:custGeom>
            <a:avLst/>
            <a:gdLst/>
            <a:ahLst/>
            <a:cxnLst/>
            <a:rect r="r" b="b" t="t" l="l"/>
            <a:pathLst>
              <a:path h="2705985" w="3390186">
                <a:moveTo>
                  <a:pt x="0" y="0"/>
                </a:moveTo>
                <a:lnTo>
                  <a:pt x="3390186" y="0"/>
                </a:lnTo>
                <a:lnTo>
                  <a:pt x="3390186" y="2705985"/>
                </a:lnTo>
                <a:lnTo>
                  <a:pt x="0" y="27059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724511" y="143068"/>
            <a:ext cx="2331700" cy="2344488"/>
          </a:xfrm>
          <a:custGeom>
            <a:avLst/>
            <a:gdLst/>
            <a:ahLst/>
            <a:cxnLst/>
            <a:rect r="r" b="b" t="t" l="l"/>
            <a:pathLst>
              <a:path h="2344488" w="2331700">
                <a:moveTo>
                  <a:pt x="0" y="0"/>
                </a:moveTo>
                <a:lnTo>
                  <a:pt x="2331700" y="0"/>
                </a:lnTo>
                <a:lnTo>
                  <a:pt x="2331700" y="2344489"/>
                </a:lnTo>
                <a:lnTo>
                  <a:pt x="0" y="2344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6821402" y="2457204"/>
            <a:ext cx="4556036" cy="4581024"/>
          </a:xfrm>
          <a:custGeom>
            <a:avLst/>
            <a:gdLst/>
            <a:ahLst/>
            <a:cxnLst/>
            <a:rect r="r" b="b" t="t" l="l"/>
            <a:pathLst>
              <a:path h="4581024" w="4556036">
                <a:moveTo>
                  <a:pt x="0" y="0"/>
                </a:moveTo>
                <a:lnTo>
                  <a:pt x="4556036" y="0"/>
                </a:lnTo>
                <a:lnTo>
                  <a:pt x="4556036" y="4581024"/>
                </a:lnTo>
                <a:lnTo>
                  <a:pt x="0" y="45810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3509161" y="3991823"/>
            <a:ext cx="11269679" cy="1597727"/>
          </a:xfrm>
          <a:custGeom>
            <a:avLst/>
            <a:gdLst/>
            <a:ahLst/>
            <a:cxnLst/>
            <a:rect r="r" b="b" t="t" l="l"/>
            <a:pathLst>
              <a:path h="1597727" w="11269679">
                <a:moveTo>
                  <a:pt x="0" y="0"/>
                </a:moveTo>
                <a:lnTo>
                  <a:pt x="11269678" y="0"/>
                </a:lnTo>
                <a:lnTo>
                  <a:pt x="11269678" y="1597727"/>
                </a:lnTo>
                <a:lnTo>
                  <a:pt x="0" y="1597727"/>
                </a:lnTo>
                <a:lnTo>
                  <a:pt x="0" y="0"/>
                </a:lnTo>
                <a:close/>
              </a:path>
            </a:pathLst>
          </a:custGeom>
          <a:blipFill>
            <a:blip r:embed="rId13"/>
            <a:stretch>
              <a:fillRect l="0" t="0" r="0" b="0"/>
            </a:stretch>
          </a:blipFill>
        </p:spPr>
      </p:sp>
      <p:sp>
        <p:nvSpPr>
          <p:cNvPr name="TextBox 17" id="17"/>
          <p:cNvSpPr txBox="true"/>
          <p:nvPr/>
        </p:nvSpPr>
        <p:spPr>
          <a:xfrm rot="0">
            <a:off x="3655663" y="5606890"/>
            <a:ext cx="10976674" cy="3488738"/>
          </a:xfrm>
          <a:prstGeom prst="rect">
            <a:avLst/>
          </a:prstGeom>
        </p:spPr>
        <p:txBody>
          <a:bodyPr anchor="t" rtlCol="false" tIns="0" lIns="0" bIns="0" rIns="0">
            <a:spAutoFit/>
          </a:bodyPr>
          <a:lstStyle/>
          <a:p>
            <a:pPr algn="ctr">
              <a:lnSpc>
                <a:spcPts val="3518"/>
              </a:lnSpc>
              <a:spcBef>
                <a:spcPct val="0"/>
              </a:spcBef>
            </a:pPr>
          </a:p>
          <a:p>
            <a:pPr algn="ctr">
              <a:lnSpc>
                <a:spcPts val="3518"/>
              </a:lnSpc>
              <a:spcBef>
                <a:spcPct val="0"/>
              </a:spcBef>
            </a:pPr>
            <a:r>
              <a:rPr lang="en-US" sz="2199">
                <a:solidFill>
                  <a:srgbClr val="FFFFFF"/>
                </a:solidFill>
                <a:latin typeface="Lekton Bold"/>
              </a:rPr>
              <a:t>DENGAN MEMANFAATKAN INFORMASI DARI MOMEN PERTAMA (MEAN) DAN MOMEN KEDUA (MEAN KUADRAT) GRADIEN PARAMETER SELAMA ITERASI PELATIHAN, ADAM SECARA ADAPTIF MENYESUAIKAN LAJU PEMBELAJARAN, MEMBUATNYA MENJADI PILIHAN YANG EFISIEN DAN CEPAT BERADAPTASI TERHADAP DINAMIKA KOMPLEKS DALAM DATA PELATIHAN. KEUNGGULAN INI MENJADIKAN ADAM SEBAGAI PILIHAN POPULER UNTUK OPTIMISASI MODEL JARINGAN SARAF TIRUAN, SERING KALI MENGHASILKAN KONVERGENSI YANG LEBIH CEPAT DAN EFISIEN.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5048268" y="5940926"/>
            <a:ext cx="4422065" cy="4446317"/>
          </a:xfrm>
          <a:custGeom>
            <a:avLst/>
            <a:gdLst/>
            <a:ahLst/>
            <a:cxnLst/>
            <a:rect r="r" b="b" t="t" l="l"/>
            <a:pathLst>
              <a:path h="4446317" w="4422065">
                <a:moveTo>
                  <a:pt x="0" y="0"/>
                </a:moveTo>
                <a:lnTo>
                  <a:pt x="4422064" y="0"/>
                </a:lnTo>
                <a:lnTo>
                  <a:pt x="4422064" y="4446317"/>
                </a:lnTo>
                <a:lnTo>
                  <a:pt x="0" y="44463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13459" y="6208192"/>
            <a:ext cx="6426607" cy="6426607"/>
          </a:xfrm>
          <a:custGeom>
            <a:avLst/>
            <a:gdLst/>
            <a:ahLst/>
            <a:cxnLst/>
            <a:rect r="r" b="b" t="t" l="l"/>
            <a:pathLst>
              <a:path h="6426607" w="6426607">
                <a:moveTo>
                  <a:pt x="0" y="0"/>
                </a:moveTo>
                <a:lnTo>
                  <a:pt x="6426607" y="0"/>
                </a:lnTo>
                <a:lnTo>
                  <a:pt x="6426607" y="6426607"/>
                </a:lnTo>
                <a:lnTo>
                  <a:pt x="0" y="64266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100755" y="3967837"/>
            <a:ext cx="14086490" cy="5239537"/>
            <a:chOff x="0" y="0"/>
            <a:chExt cx="14605031" cy="5432411"/>
          </a:xfrm>
        </p:grpSpPr>
        <p:sp>
          <p:nvSpPr>
            <p:cNvPr name="Freeform 6" id="6"/>
            <p:cNvSpPr/>
            <p:nvPr/>
          </p:nvSpPr>
          <p:spPr>
            <a:xfrm flipH="false" flipV="false" rot="0">
              <a:off x="31750" y="31750"/>
              <a:ext cx="14541531" cy="5368911"/>
            </a:xfrm>
            <a:custGeom>
              <a:avLst/>
              <a:gdLst/>
              <a:ahLst/>
              <a:cxnLst/>
              <a:rect r="r" b="b" t="t" l="l"/>
              <a:pathLst>
                <a:path h="5368911" w="14541531">
                  <a:moveTo>
                    <a:pt x="14448820" y="5368911"/>
                  </a:moveTo>
                  <a:lnTo>
                    <a:pt x="92710" y="5368911"/>
                  </a:lnTo>
                  <a:cubicBezTo>
                    <a:pt x="41910" y="5368911"/>
                    <a:pt x="0" y="5327001"/>
                    <a:pt x="0" y="5276201"/>
                  </a:cubicBezTo>
                  <a:lnTo>
                    <a:pt x="0" y="92710"/>
                  </a:lnTo>
                  <a:cubicBezTo>
                    <a:pt x="0" y="41910"/>
                    <a:pt x="41910" y="0"/>
                    <a:pt x="92710" y="0"/>
                  </a:cubicBezTo>
                  <a:lnTo>
                    <a:pt x="14447551" y="0"/>
                  </a:lnTo>
                  <a:cubicBezTo>
                    <a:pt x="14498351" y="0"/>
                    <a:pt x="14540261" y="41910"/>
                    <a:pt x="14540261" y="92710"/>
                  </a:cubicBezTo>
                  <a:lnTo>
                    <a:pt x="14540261" y="5274931"/>
                  </a:lnTo>
                  <a:cubicBezTo>
                    <a:pt x="14541531" y="5327001"/>
                    <a:pt x="14499620" y="5368911"/>
                    <a:pt x="14448820" y="5368911"/>
                  </a:cubicBezTo>
                  <a:close/>
                </a:path>
              </a:pathLst>
            </a:custGeom>
            <a:solidFill>
              <a:srgbClr val="5F159F">
                <a:alpha val="66667"/>
              </a:srgbClr>
            </a:solidFill>
          </p:spPr>
        </p:sp>
        <p:sp>
          <p:nvSpPr>
            <p:cNvPr name="Freeform 7" id="7"/>
            <p:cNvSpPr/>
            <p:nvPr/>
          </p:nvSpPr>
          <p:spPr>
            <a:xfrm flipH="false" flipV="false" rot="0">
              <a:off x="0" y="0"/>
              <a:ext cx="14605031" cy="5432411"/>
            </a:xfrm>
            <a:custGeom>
              <a:avLst/>
              <a:gdLst/>
              <a:ahLst/>
              <a:cxnLst/>
              <a:rect r="r" b="b" t="t" l="l"/>
              <a:pathLst>
                <a:path h="5432411" w="14605031">
                  <a:moveTo>
                    <a:pt x="14480570" y="59690"/>
                  </a:moveTo>
                  <a:cubicBezTo>
                    <a:pt x="14516131" y="59690"/>
                    <a:pt x="14545342" y="88900"/>
                    <a:pt x="14545342" y="124460"/>
                  </a:cubicBezTo>
                  <a:lnTo>
                    <a:pt x="14545342" y="5307951"/>
                  </a:lnTo>
                  <a:cubicBezTo>
                    <a:pt x="14545342" y="5343511"/>
                    <a:pt x="14516131" y="5372721"/>
                    <a:pt x="14480570" y="5372721"/>
                  </a:cubicBezTo>
                  <a:lnTo>
                    <a:pt x="124460" y="5372721"/>
                  </a:lnTo>
                  <a:cubicBezTo>
                    <a:pt x="88900" y="5372721"/>
                    <a:pt x="59690" y="5343511"/>
                    <a:pt x="59690" y="5307951"/>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5307951"/>
                  </a:lnTo>
                  <a:cubicBezTo>
                    <a:pt x="0" y="5376531"/>
                    <a:pt x="55880" y="5432411"/>
                    <a:pt x="124460" y="5432411"/>
                  </a:cubicBezTo>
                  <a:lnTo>
                    <a:pt x="14480570" y="5432411"/>
                  </a:lnTo>
                  <a:cubicBezTo>
                    <a:pt x="14549151" y="5432411"/>
                    <a:pt x="14605031" y="5376531"/>
                    <a:pt x="14605031" y="5307951"/>
                  </a:cubicBezTo>
                  <a:lnTo>
                    <a:pt x="14605031" y="124460"/>
                  </a:lnTo>
                  <a:cubicBezTo>
                    <a:pt x="14605031" y="55880"/>
                    <a:pt x="14549151" y="0"/>
                    <a:pt x="14480570" y="0"/>
                  </a:cubicBezTo>
                  <a:close/>
                </a:path>
              </a:pathLst>
            </a:custGeom>
            <a:solidFill>
              <a:srgbClr val="FFFFFF">
                <a:alpha val="66667"/>
              </a:srgbClr>
            </a:solidFill>
          </p:spPr>
        </p:sp>
      </p:grpSp>
      <p:sp>
        <p:nvSpPr>
          <p:cNvPr name="Freeform 8" id="8"/>
          <p:cNvSpPr/>
          <p:nvPr/>
        </p:nvSpPr>
        <p:spPr>
          <a:xfrm flipH="true" flipV="false" rot="-3354534">
            <a:off x="4793182" y="-94760"/>
            <a:ext cx="1271367" cy="1026340"/>
          </a:xfrm>
          <a:custGeom>
            <a:avLst/>
            <a:gdLst/>
            <a:ahLst/>
            <a:cxnLst/>
            <a:rect r="r" b="b" t="t" l="l"/>
            <a:pathLst>
              <a:path h="1026340" w="1271367">
                <a:moveTo>
                  <a:pt x="1271367" y="0"/>
                </a:moveTo>
                <a:lnTo>
                  <a:pt x="0" y="0"/>
                </a:lnTo>
                <a:lnTo>
                  <a:pt x="0" y="1026340"/>
                </a:lnTo>
                <a:lnTo>
                  <a:pt x="1271367" y="1026340"/>
                </a:lnTo>
                <a:lnTo>
                  <a:pt x="1271367"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100755" y="1028700"/>
            <a:ext cx="14086490" cy="2497354"/>
            <a:chOff x="0" y="0"/>
            <a:chExt cx="14605031" cy="2589284"/>
          </a:xfrm>
        </p:grpSpPr>
        <p:sp>
          <p:nvSpPr>
            <p:cNvPr name="Freeform 10" id="10"/>
            <p:cNvSpPr/>
            <p:nvPr/>
          </p:nvSpPr>
          <p:spPr>
            <a:xfrm flipH="false" flipV="false" rot="0">
              <a:off x="31750" y="31750"/>
              <a:ext cx="14541531" cy="2525784"/>
            </a:xfrm>
            <a:custGeom>
              <a:avLst/>
              <a:gdLst/>
              <a:ahLst/>
              <a:cxnLst/>
              <a:rect r="r" b="b" t="t" l="l"/>
              <a:pathLst>
                <a:path h="2525784" w="14541531">
                  <a:moveTo>
                    <a:pt x="14448820" y="2525784"/>
                  </a:moveTo>
                  <a:lnTo>
                    <a:pt x="92710" y="2525784"/>
                  </a:lnTo>
                  <a:cubicBezTo>
                    <a:pt x="41910" y="2525784"/>
                    <a:pt x="0" y="2483874"/>
                    <a:pt x="0" y="2433074"/>
                  </a:cubicBezTo>
                  <a:lnTo>
                    <a:pt x="0" y="92710"/>
                  </a:lnTo>
                  <a:cubicBezTo>
                    <a:pt x="0" y="41910"/>
                    <a:pt x="41910" y="0"/>
                    <a:pt x="92710" y="0"/>
                  </a:cubicBezTo>
                  <a:lnTo>
                    <a:pt x="14447551" y="0"/>
                  </a:lnTo>
                  <a:cubicBezTo>
                    <a:pt x="14498351" y="0"/>
                    <a:pt x="14540261" y="41910"/>
                    <a:pt x="14540261" y="92710"/>
                  </a:cubicBezTo>
                  <a:lnTo>
                    <a:pt x="14540261" y="2431804"/>
                  </a:lnTo>
                  <a:cubicBezTo>
                    <a:pt x="14541531" y="2483874"/>
                    <a:pt x="14499620" y="2525784"/>
                    <a:pt x="14448820" y="2525784"/>
                  </a:cubicBezTo>
                  <a:close/>
                </a:path>
              </a:pathLst>
            </a:custGeom>
            <a:solidFill>
              <a:srgbClr val="2155CD">
                <a:alpha val="66667"/>
              </a:srgbClr>
            </a:solidFill>
          </p:spPr>
        </p:sp>
        <p:sp>
          <p:nvSpPr>
            <p:cNvPr name="Freeform 11" id="11"/>
            <p:cNvSpPr/>
            <p:nvPr/>
          </p:nvSpPr>
          <p:spPr>
            <a:xfrm flipH="false" flipV="false" rot="0">
              <a:off x="0" y="0"/>
              <a:ext cx="14605031" cy="2589285"/>
            </a:xfrm>
            <a:custGeom>
              <a:avLst/>
              <a:gdLst/>
              <a:ahLst/>
              <a:cxnLst/>
              <a:rect r="r" b="b" t="t" l="l"/>
              <a:pathLst>
                <a:path h="2589285" w="14605031">
                  <a:moveTo>
                    <a:pt x="14480570" y="59690"/>
                  </a:moveTo>
                  <a:cubicBezTo>
                    <a:pt x="14516131" y="59690"/>
                    <a:pt x="14545342" y="88900"/>
                    <a:pt x="14545342" y="124460"/>
                  </a:cubicBezTo>
                  <a:lnTo>
                    <a:pt x="14545342" y="2464825"/>
                  </a:lnTo>
                  <a:cubicBezTo>
                    <a:pt x="14545342" y="2500385"/>
                    <a:pt x="14516131" y="2529594"/>
                    <a:pt x="14480570" y="2529594"/>
                  </a:cubicBezTo>
                  <a:lnTo>
                    <a:pt x="124460" y="2529594"/>
                  </a:lnTo>
                  <a:cubicBezTo>
                    <a:pt x="88900" y="2529594"/>
                    <a:pt x="59690" y="2500385"/>
                    <a:pt x="59690" y="2464825"/>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2464825"/>
                  </a:lnTo>
                  <a:cubicBezTo>
                    <a:pt x="0" y="2533404"/>
                    <a:pt x="55880" y="2589285"/>
                    <a:pt x="124460" y="2589285"/>
                  </a:cubicBezTo>
                  <a:lnTo>
                    <a:pt x="14480570" y="2589285"/>
                  </a:lnTo>
                  <a:cubicBezTo>
                    <a:pt x="14549151" y="2589285"/>
                    <a:pt x="14605031" y="2533404"/>
                    <a:pt x="14605031" y="2464825"/>
                  </a:cubicBezTo>
                  <a:lnTo>
                    <a:pt x="14605031" y="124460"/>
                  </a:lnTo>
                  <a:cubicBezTo>
                    <a:pt x="14605031" y="55880"/>
                    <a:pt x="14549151" y="0"/>
                    <a:pt x="14480570" y="0"/>
                  </a:cubicBezTo>
                  <a:close/>
                </a:path>
              </a:pathLst>
            </a:custGeom>
            <a:solidFill>
              <a:srgbClr val="FFFFFF">
                <a:alpha val="66667"/>
              </a:srgbClr>
            </a:solidFill>
          </p:spPr>
        </p:sp>
      </p:grpSp>
      <p:sp>
        <p:nvSpPr>
          <p:cNvPr name="TextBox 12" id="12"/>
          <p:cNvSpPr txBox="true"/>
          <p:nvPr/>
        </p:nvSpPr>
        <p:spPr>
          <a:xfrm rot="0">
            <a:off x="3965314" y="1184705"/>
            <a:ext cx="10754547" cy="2185344"/>
          </a:xfrm>
          <a:prstGeom prst="rect">
            <a:avLst/>
          </a:prstGeom>
        </p:spPr>
        <p:txBody>
          <a:bodyPr anchor="t" rtlCol="false" tIns="0" lIns="0" bIns="0" rIns="0">
            <a:spAutoFit/>
          </a:bodyPr>
          <a:lstStyle/>
          <a:p>
            <a:pPr algn="ctr" marL="0" indent="0" lvl="0">
              <a:lnSpc>
                <a:spcPts val="8641"/>
              </a:lnSpc>
            </a:pPr>
            <a:r>
              <a:rPr lang="en-US" sz="7201">
                <a:solidFill>
                  <a:srgbClr val="FFFFFF"/>
                </a:solidFill>
                <a:latin typeface="Lekton Bold"/>
              </a:rPr>
              <a:t>JENIS FUNGSI AKTIVASI YANG DIGUNAKAN</a:t>
            </a:r>
          </a:p>
        </p:txBody>
      </p:sp>
      <p:sp>
        <p:nvSpPr>
          <p:cNvPr name="Freeform 13" id="13"/>
          <p:cNvSpPr/>
          <p:nvPr/>
        </p:nvSpPr>
        <p:spPr>
          <a:xfrm flipH="true" flipV="false" rot="0">
            <a:off x="14510021" y="-3409962"/>
            <a:ext cx="7486942" cy="6819923"/>
          </a:xfrm>
          <a:custGeom>
            <a:avLst/>
            <a:gdLst/>
            <a:ahLst/>
            <a:cxnLst/>
            <a:rect r="r" b="b" t="t" l="l"/>
            <a:pathLst>
              <a:path h="6819923" w="7486942">
                <a:moveTo>
                  <a:pt x="7486941" y="0"/>
                </a:moveTo>
                <a:lnTo>
                  <a:pt x="0" y="0"/>
                </a:lnTo>
                <a:lnTo>
                  <a:pt x="0" y="6819924"/>
                </a:lnTo>
                <a:lnTo>
                  <a:pt x="7486941" y="6819924"/>
                </a:lnTo>
                <a:lnTo>
                  <a:pt x="748694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2700000">
            <a:off x="-429076" y="-512361"/>
            <a:ext cx="3324940" cy="6874876"/>
          </a:xfrm>
          <a:custGeom>
            <a:avLst/>
            <a:gdLst/>
            <a:ahLst/>
            <a:cxnLst/>
            <a:rect r="r" b="b" t="t" l="l"/>
            <a:pathLst>
              <a:path h="6874876" w="3324940">
                <a:moveTo>
                  <a:pt x="0" y="0"/>
                </a:moveTo>
                <a:lnTo>
                  <a:pt x="3324940" y="0"/>
                </a:lnTo>
                <a:lnTo>
                  <a:pt x="3324940" y="6874876"/>
                </a:lnTo>
                <a:lnTo>
                  <a:pt x="0" y="68748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3707748" y="4129218"/>
            <a:ext cx="11269679" cy="1811708"/>
          </a:xfrm>
          <a:custGeom>
            <a:avLst/>
            <a:gdLst/>
            <a:ahLst/>
            <a:cxnLst/>
            <a:rect r="r" b="b" t="t" l="l"/>
            <a:pathLst>
              <a:path h="1811708" w="11269679">
                <a:moveTo>
                  <a:pt x="0" y="0"/>
                </a:moveTo>
                <a:lnTo>
                  <a:pt x="11269679" y="0"/>
                </a:lnTo>
                <a:lnTo>
                  <a:pt x="11269679" y="1811708"/>
                </a:lnTo>
                <a:lnTo>
                  <a:pt x="0" y="1811708"/>
                </a:lnTo>
                <a:lnTo>
                  <a:pt x="0" y="0"/>
                </a:lnTo>
                <a:close/>
              </a:path>
            </a:pathLst>
          </a:custGeom>
          <a:blipFill>
            <a:blip r:embed="rId13"/>
            <a:stretch>
              <a:fillRect l="0" t="0" r="0" b="0"/>
            </a:stretch>
          </a:blipFill>
        </p:spPr>
      </p:sp>
      <p:sp>
        <p:nvSpPr>
          <p:cNvPr name="TextBox 16" id="16"/>
          <p:cNvSpPr txBox="true"/>
          <p:nvPr/>
        </p:nvSpPr>
        <p:spPr>
          <a:xfrm rot="0">
            <a:off x="4839573" y="5990195"/>
            <a:ext cx="8427763" cy="2802577"/>
          </a:xfrm>
          <a:prstGeom prst="rect">
            <a:avLst/>
          </a:prstGeom>
        </p:spPr>
        <p:txBody>
          <a:bodyPr anchor="t" rtlCol="false" tIns="0" lIns="0" bIns="0" rIns="0">
            <a:spAutoFit/>
          </a:bodyPr>
          <a:lstStyle/>
          <a:p>
            <a:pPr algn="ctr">
              <a:lnSpc>
                <a:spcPts val="3764"/>
              </a:lnSpc>
              <a:spcBef>
                <a:spcPct val="0"/>
              </a:spcBef>
            </a:pPr>
            <a:r>
              <a:rPr lang="en-US" sz="2352">
                <a:solidFill>
                  <a:srgbClr val="FFFFFF"/>
                </a:solidFill>
                <a:latin typeface="Lekton Bold"/>
              </a:rPr>
              <a:t>FUNGSI AKTIVASI SOFTMAX DIGUNAKAN PADA TUGAS KLASIFIKASI MULTIKELAS UNTUK MENGHASILKAN DISTRIBUSI PROBABILITAS DARI KELAS-KELAS YANG MUNGKIN. FUNGSI INI MEMASTIKAN BAHWA PROBABILITAS DARI SEMUA KELAS BERTAMBAH MENJADI 1, SEHINGGA OUTPUT DAPAT DIINTERPRETASIKAN SEBAGAI PROBABILITAS RELATIF DARI SETIAP KELAS.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9744202" y="8173879"/>
            <a:ext cx="4103297" cy="4226242"/>
          </a:xfrm>
          <a:custGeom>
            <a:avLst/>
            <a:gdLst/>
            <a:ahLst/>
            <a:cxnLst/>
            <a:rect r="r" b="b" t="t" l="l"/>
            <a:pathLst>
              <a:path h="4226242" w="4103297">
                <a:moveTo>
                  <a:pt x="0" y="0"/>
                </a:moveTo>
                <a:lnTo>
                  <a:pt x="4103297" y="0"/>
                </a:lnTo>
                <a:lnTo>
                  <a:pt x="4103297" y="4226242"/>
                </a:lnTo>
                <a:lnTo>
                  <a:pt x="0" y="42262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435575">
            <a:off x="12800803" y="-554149"/>
            <a:ext cx="10063280" cy="8160405"/>
          </a:xfrm>
          <a:custGeom>
            <a:avLst/>
            <a:gdLst/>
            <a:ahLst/>
            <a:cxnLst/>
            <a:rect r="r" b="b" t="t" l="l"/>
            <a:pathLst>
              <a:path h="8160405" w="10063280">
                <a:moveTo>
                  <a:pt x="0" y="0"/>
                </a:moveTo>
                <a:lnTo>
                  <a:pt x="10063280" y="0"/>
                </a:lnTo>
                <a:lnTo>
                  <a:pt x="10063280" y="8160405"/>
                </a:lnTo>
                <a:lnTo>
                  <a:pt x="0" y="8160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653838" y="2277377"/>
            <a:ext cx="3412107" cy="3430821"/>
          </a:xfrm>
          <a:custGeom>
            <a:avLst/>
            <a:gdLst/>
            <a:ahLst/>
            <a:cxnLst/>
            <a:rect r="r" b="b" t="t" l="l"/>
            <a:pathLst>
              <a:path h="3430821" w="3412107">
                <a:moveTo>
                  <a:pt x="0" y="0"/>
                </a:moveTo>
                <a:lnTo>
                  <a:pt x="3412107" y="0"/>
                </a:lnTo>
                <a:lnTo>
                  <a:pt x="3412107" y="3430821"/>
                </a:lnTo>
                <a:lnTo>
                  <a:pt x="0" y="34308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1923468" y="2848877"/>
            <a:ext cx="7618981" cy="6940199"/>
          </a:xfrm>
          <a:custGeom>
            <a:avLst/>
            <a:gdLst/>
            <a:ahLst/>
            <a:cxnLst/>
            <a:rect r="r" b="b" t="t" l="l"/>
            <a:pathLst>
              <a:path h="6940199" w="7618981">
                <a:moveTo>
                  <a:pt x="7618981" y="0"/>
                </a:moveTo>
                <a:lnTo>
                  <a:pt x="0" y="0"/>
                </a:lnTo>
                <a:lnTo>
                  <a:pt x="0" y="6940199"/>
                </a:lnTo>
                <a:lnTo>
                  <a:pt x="7618981" y="6940199"/>
                </a:lnTo>
                <a:lnTo>
                  <a:pt x="761898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2100755" y="5983090"/>
            <a:ext cx="14086490" cy="4063874"/>
            <a:chOff x="0" y="0"/>
            <a:chExt cx="14605031" cy="4213470"/>
          </a:xfrm>
        </p:grpSpPr>
        <p:sp>
          <p:nvSpPr>
            <p:cNvPr name="Freeform 8" id="8"/>
            <p:cNvSpPr/>
            <p:nvPr/>
          </p:nvSpPr>
          <p:spPr>
            <a:xfrm flipH="false" flipV="false" rot="0">
              <a:off x="31750" y="31750"/>
              <a:ext cx="14541531" cy="4149970"/>
            </a:xfrm>
            <a:custGeom>
              <a:avLst/>
              <a:gdLst/>
              <a:ahLst/>
              <a:cxnLst/>
              <a:rect r="r" b="b" t="t" l="l"/>
              <a:pathLst>
                <a:path h="4149970" w="14541531">
                  <a:moveTo>
                    <a:pt x="14448820" y="4149970"/>
                  </a:moveTo>
                  <a:lnTo>
                    <a:pt x="92710" y="4149970"/>
                  </a:lnTo>
                  <a:cubicBezTo>
                    <a:pt x="41910" y="4149970"/>
                    <a:pt x="0" y="4108060"/>
                    <a:pt x="0" y="4057260"/>
                  </a:cubicBezTo>
                  <a:lnTo>
                    <a:pt x="0" y="92710"/>
                  </a:lnTo>
                  <a:cubicBezTo>
                    <a:pt x="0" y="41910"/>
                    <a:pt x="41910" y="0"/>
                    <a:pt x="92710" y="0"/>
                  </a:cubicBezTo>
                  <a:lnTo>
                    <a:pt x="14447551" y="0"/>
                  </a:lnTo>
                  <a:cubicBezTo>
                    <a:pt x="14498351" y="0"/>
                    <a:pt x="14540261" y="41910"/>
                    <a:pt x="14540261" y="92710"/>
                  </a:cubicBezTo>
                  <a:lnTo>
                    <a:pt x="14540261" y="4055990"/>
                  </a:lnTo>
                  <a:cubicBezTo>
                    <a:pt x="14541531" y="4108060"/>
                    <a:pt x="14499620" y="4149970"/>
                    <a:pt x="14448820" y="4149970"/>
                  </a:cubicBezTo>
                  <a:close/>
                </a:path>
              </a:pathLst>
            </a:custGeom>
            <a:solidFill>
              <a:srgbClr val="5F159F">
                <a:alpha val="66667"/>
              </a:srgbClr>
            </a:solidFill>
          </p:spPr>
        </p:sp>
        <p:sp>
          <p:nvSpPr>
            <p:cNvPr name="Freeform 9" id="9"/>
            <p:cNvSpPr/>
            <p:nvPr/>
          </p:nvSpPr>
          <p:spPr>
            <a:xfrm flipH="false" flipV="false" rot="0">
              <a:off x="0" y="0"/>
              <a:ext cx="14605031" cy="4213470"/>
            </a:xfrm>
            <a:custGeom>
              <a:avLst/>
              <a:gdLst/>
              <a:ahLst/>
              <a:cxnLst/>
              <a:rect r="r" b="b" t="t" l="l"/>
              <a:pathLst>
                <a:path h="4213470" w="14605031">
                  <a:moveTo>
                    <a:pt x="14480570" y="59690"/>
                  </a:moveTo>
                  <a:cubicBezTo>
                    <a:pt x="14516131" y="59690"/>
                    <a:pt x="14545342" y="88900"/>
                    <a:pt x="14545342" y="124460"/>
                  </a:cubicBezTo>
                  <a:lnTo>
                    <a:pt x="14545342" y="4089010"/>
                  </a:lnTo>
                  <a:cubicBezTo>
                    <a:pt x="14545342" y="4124570"/>
                    <a:pt x="14516131" y="4153780"/>
                    <a:pt x="14480570" y="4153780"/>
                  </a:cubicBezTo>
                  <a:lnTo>
                    <a:pt x="124460" y="4153780"/>
                  </a:lnTo>
                  <a:cubicBezTo>
                    <a:pt x="88900" y="4153780"/>
                    <a:pt x="59690" y="4124570"/>
                    <a:pt x="59690" y="4089010"/>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4089010"/>
                  </a:lnTo>
                  <a:cubicBezTo>
                    <a:pt x="0" y="4157590"/>
                    <a:pt x="55880" y="4213470"/>
                    <a:pt x="124460" y="4213470"/>
                  </a:cubicBezTo>
                  <a:lnTo>
                    <a:pt x="14480570" y="4213470"/>
                  </a:lnTo>
                  <a:cubicBezTo>
                    <a:pt x="14549151" y="4213470"/>
                    <a:pt x="14605031" y="4157590"/>
                    <a:pt x="14605031" y="4089010"/>
                  </a:cubicBezTo>
                  <a:lnTo>
                    <a:pt x="14605031" y="124460"/>
                  </a:lnTo>
                  <a:cubicBezTo>
                    <a:pt x="14605031" y="55880"/>
                    <a:pt x="14549151" y="0"/>
                    <a:pt x="14480570" y="0"/>
                  </a:cubicBezTo>
                  <a:close/>
                </a:path>
              </a:pathLst>
            </a:custGeom>
            <a:solidFill>
              <a:srgbClr val="FFFFFF">
                <a:alpha val="66667"/>
              </a:srgbClr>
            </a:solidFill>
          </p:spPr>
        </p:sp>
      </p:grpSp>
      <p:sp>
        <p:nvSpPr>
          <p:cNvPr name="Freeform 10" id="10"/>
          <p:cNvSpPr/>
          <p:nvPr/>
        </p:nvSpPr>
        <p:spPr>
          <a:xfrm flipH="false" flipV="false" rot="0">
            <a:off x="-669167" y="-1112576"/>
            <a:ext cx="4638630" cy="4638630"/>
          </a:xfrm>
          <a:custGeom>
            <a:avLst/>
            <a:gdLst/>
            <a:ahLst/>
            <a:cxnLst/>
            <a:rect r="r" b="b" t="t" l="l"/>
            <a:pathLst>
              <a:path h="4638630" w="4638630">
                <a:moveTo>
                  <a:pt x="0" y="0"/>
                </a:moveTo>
                <a:lnTo>
                  <a:pt x="4638630" y="0"/>
                </a:lnTo>
                <a:lnTo>
                  <a:pt x="4638630" y="4638630"/>
                </a:lnTo>
                <a:lnTo>
                  <a:pt x="0" y="46386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1" id="11"/>
          <p:cNvGrpSpPr/>
          <p:nvPr/>
        </p:nvGrpSpPr>
        <p:grpSpPr>
          <a:xfrm rot="0">
            <a:off x="2100755" y="1028700"/>
            <a:ext cx="14086490" cy="2497354"/>
            <a:chOff x="0" y="0"/>
            <a:chExt cx="14605031" cy="2589284"/>
          </a:xfrm>
        </p:grpSpPr>
        <p:sp>
          <p:nvSpPr>
            <p:cNvPr name="Freeform 12" id="12"/>
            <p:cNvSpPr/>
            <p:nvPr/>
          </p:nvSpPr>
          <p:spPr>
            <a:xfrm flipH="false" flipV="false" rot="0">
              <a:off x="31750" y="31750"/>
              <a:ext cx="14541531" cy="2525784"/>
            </a:xfrm>
            <a:custGeom>
              <a:avLst/>
              <a:gdLst/>
              <a:ahLst/>
              <a:cxnLst/>
              <a:rect r="r" b="b" t="t" l="l"/>
              <a:pathLst>
                <a:path h="2525784" w="14541531">
                  <a:moveTo>
                    <a:pt x="14448820" y="2525784"/>
                  </a:moveTo>
                  <a:lnTo>
                    <a:pt x="92710" y="2525784"/>
                  </a:lnTo>
                  <a:cubicBezTo>
                    <a:pt x="41910" y="2525784"/>
                    <a:pt x="0" y="2483874"/>
                    <a:pt x="0" y="2433074"/>
                  </a:cubicBezTo>
                  <a:lnTo>
                    <a:pt x="0" y="92710"/>
                  </a:lnTo>
                  <a:cubicBezTo>
                    <a:pt x="0" y="41910"/>
                    <a:pt x="41910" y="0"/>
                    <a:pt x="92710" y="0"/>
                  </a:cubicBezTo>
                  <a:lnTo>
                    <a:pt x="14447551" y="0"/>
                  </a:lnTo>
                  <a:cubicBezTo>
                    <a:pt x="14498351" y="0"/>
                    <a:pt x="14540261" y="41910"/>
                    <a:pt x="14540261" y="92710"/>
                  </a:cubicBezTo>
                  <a:lnTo>
                    <a:pt x="14540261" y="2431804"/>
                  </a:lnTo>
                  <a:cubicBezTo>
                    <a:pt x="14541531" y="2483874"/>
                    <a:pt x="14499620" y="2525784"/>
                    <a:pt x="14448820" y="2525784"/>
                  </a:cubicBezTo>
                  <a:close/>
                </a:path>
              </a:pathLst>
            </a:custGeom>
            <a:solidFill>
              <a:srgbClr val="2155CD">
                <a:alpha val="66667"/>
              </a:srgbClr>
            </a:solidFill>
          </p:spPr>
        </p:sp>
        <p:sp>
          <p:nvSpPr>
            <p:cNvPr name="Freeform 13" id="13"/>
            <p:cNvSpPr/>
            <p:nvPr/>
          </p:nvSpPr>
          <p:spPr>
            <a:xfrm flipH="false" flipV="false" rot="0">
              <a:off x="0" y="0"/>
              <a:ext cx="14605031" cy="2589285"/>
            </a:xfrm>
            <a:custGeom>
              <a:avLst/>
              <a:gdLst/>
              <a:ahLst/>
              <a:cxnLst/>
              <a:rect r="r" b="b" t="t" l="l"/>
              <a:pathLst>
                <a:path h="2589285" w="14605031">
                  <a:moveTo>
                    <a:pt x="14480570" y="59690"/>
                  </a:moveTo>
                  <a:cubicBezTo>
                    <a:pt x="14516131" y="59690"/>
                    <a:pt x="14545342" y="88900"/>
                    <a:pt x="14545342" y="124460"/>
                  </a:cubicBezTo>
                  <a:lnTo>
                    <a:pt x="14545342" y="2464825"/>
                  </a:lnTo>
                  <a:cubicBezTo>
                    <a:pt x="14545342" y="2500385"/>
                    <a:pt x="14516131" y="2529594"/>
                    <a:pt x="14480570" y="2529594"/>
                  </a:cubicBezTo>
                  <a:lnTo>
                    <a:pt x="124460" y="2529594"/>
                  </a:lnTo>
                  <a:cubicBezTo>
                    <a:pt x="88900" y="2529594"/>
                    <a:pt x="59690" y="2500385"/>
                    <a:pt x="59690" y="2464825"/>
                  </a:cubicBezTo>
                  <a:lnTo>
                    <a:pt x="59690" y="124460"/>
                  </a:lnTo>
                  <a:cubicBezTo>
                    <a:pt x="59690" y="88900"/>
                    <a:pt x="88900" y="59690"/>
                    <a:pt x="124460" y="59690"/>
                  </a:cubicBezTo>
                  <a:lnTo>
                    <a:pt x="14480570" y="59690"/>
                  </a:lnTo>
                  <a:moveTo>
                    <a:pt x="14480570" y="0"/>
                  </a:moveTo>
                  <a:lnTo>
                    <a:pt x="124460" y="0"/>
                  </a:lnTo>
                  <a:cubicBezTo>
                    <a:pt x="55880" y="0"/>
                    <a:pt x="0" y="55880"/>
                    <a:pt x="0" y="124460"/>
                  </a:cubicBezTo>
                  <a:lnTo>
                    <a:pt x="0" y="2464825"/>
                  </a:lnTo>
                  <a:cubicBezTo>
                    <a:pt x="0" y="2533404"/>
                    <a:pt x="55880" y="2589285"/>
                    <a:pt x="124460" y="2589285"/>
                  </a:cubicBezTo>
                  <a:lnTo>
                    <a:pt x="14480570" y="2589285"/>
                  </a:lnTo>
                  <a:cubicBezTo>
                    <a:pt x="14549151" y="2589285"/>
                    <a:pt x="14605031" y="2533404"/>
                    <a:pt x="14605031" y="2464825"/>
                  </a:cubicBezTo>
                  <a:lnTo>
                    <a:pt x="14605031" y="124460"/>
                  </a:lnTo>
                  <a:cubicBezTo>
                    <a:pt x="14605031" y="55880"/>
                    <a:pt x="14549151" y="0"/>
                    <a:pt x="14480570" y="0"/>
                  </a:cubicBezTo>
                  <a:close/>
                </a:path>
              </a:pathLst>
            </a:custGeom>
            <a:solidFill>
              <a:srgbClr val="FFFFFF">
                <a:alpha val="66667"/>
              </a:srgbClr>
            </a:solidFill>
          </p:spPr>
        </p:sp>
      </p:grpSp>
      <p:sp>
        <p:nvSpPr>
          <p:cNvPr name="Freeform 14" id="14"/>
          <p:cNvSpPr/>
          <p:nvPr/>
        </p:nvSpPr>
        <p:spPr>
          <a:xfrm flipH="false" flipV="false" rot="0">
            <a:off x="3846112" y="2848877"/>
            <a:ext cx="10595776" cy="3134213"/>
          </a:xfrm>
          <a:custGeom>
            <a:avLst/>
            <a:gdLst/>
            <a:ahLst/>
            <a:cxnLst/>
            <a:rect r="r" b="b" t="t" l="l"/>
            <a:pathLst>
              <a:path h="3134213" w="10595776">
                <a:moveTo>
                  <a:pt x="0" y="0"/>
                </a:moveTo>
                <a:lnTo>
                  <a:pt x="10595776" y="0"/>
                </a:lnTo>
                <a:lnTo>
                  <a:pt x="10595776" y="3134213"/>
                </a:lnTo>
                <a:lnTo>
                  <a:pt x="0" y="3134213"/>
                </a:lnTo>
                <a:lnTo>
                  <a:pt x="0" y="0"/>
                </a:lnTo>
                <a:close/>
              </a:path>
            </a:pathLst>
          </a:custGeom>
          <a:blipFill>
            <a:blip r:embed="rId13"/>
            <a:stretch>
              <a:fillRect l="0" t="0" r="0" b="0"/>
            </a:stretch>
          </a:blipFill>
        </p:spPr>
      </p:sp>
      <p:sp>
        <p:nvSpPr>
          <p:cNvPr name="TextBox 15" id="15"/>
          <p:cNvSpPr txBox="true"/>
          <p:nvPr/>
        </p:nvSpPr>
        <p:spPr>
          <a:xfrm rot="0">
            <a:off x="2769059" y="1610627"/>
            <a:ext cx="12749881" cy="1238250"/>
          </a:xfrm>
          <a:prstGeom prst="rect">
            <a:avLst/>
          </a:prstGeom>
        </p:spPr>
        <p:txBody>
          <a:bodyPr anchor="t" rtlCol="false" tIns="0" lIns="0" bIns="0" rIns="0">
            <a:spAutoFit/>
          </a:bodyPr>
          <a:lstStyle/>
          <a:p>
            <a:pPr algn="ctr" marL="0" indent="0" lvl="0">
              <a:lnSpc>
                <a:spcPts val="9600"/>
              </a:lnSpc>
            </a:pPr>
            <a:r>
              <a:rPr lang="en-US" sz="8000">
                <a:solidFill>
                  <a:srgbClr val="FFFFFF"/>
                </a:solidFill>
                <a:latin typeface="Lekton Bold"/>
              </a:rPr>
              <a:t>JUMLAH HIDDEN LAYER</a:t>
            </a:r>
          </a:p>
        </p:txBody>
      </p:sp>
      <p:sp>
        <p:nvSpPr>
          <p:cNvPr name="TextBox 16" id="16"/>
          <p:cNvSpPr txBox="true"/>
          <p:nvPr/>
        </p:nvSpPr>
        <p:spPr>
          <a:xfrm rot="0">
            <a:off x="3657482" y="6076870"/>
            <a:ext cx="10784406" cy="3712206"/>
          </a:xfrm>
          <a:prstGeom prst="rect">
            <a:avLst/>
          </a:prstGeom>
        </p:spPr>
        <p:txBody>
          <a:bodyPr anchor="t" rtlCol="false" tIns="0" lIns="0" bIns="0" rIns="0">
            <a:spAutoFit/>
          </a:bodyPr>
          <a:lstStyle/>
          <a:p>
            <a:pPr algn="ctr">
              <a:lnSpc>
                <a:spcPts val="3680"/>
              </a:lnSpc>
              <a:spcBef>
                <a:spcPct val="0"/>
              </a:spcBef>
            </a:pPr>
            <a:r>
              <a:rPr lang="en-US" sz="2300">
                <a:solidFill>
                  <a:srgbClr val="FFFFFF"/>
                </a:solidFill>
                <a:latin typeface="Lekton Bold"/>
              </a:rPr>
              <a:t>KERAS_LAYER YANG MERUPAKAN BAGIAN DARI TENSORFLOW HUB.</a:t>
            </a:r>
          </a:p>
          <a:p>
            <a:pPr algn="ctr">
              <a:lnSpc>
                <a:spcPts val="3680"/>
              </a:lnSpc>
              <a:spcBef>
                <a:spcPct val="0"/>
              </a:spcBef>
            </a:pPr>
            <a:r>
              <a:rPr lang="en-US" sz="2300">
                <a:solidFill>
                  <a:srgbClr val="FFFFFF"/>
                </a:solidFill>
                <a:latin typeface="Lekton Bold"/>
              </a:rPr>
              <a:t>SATU-SATUNYA HIDDEN LAYER ADALAH KERAS_LAYER YANG MENGGUNAKAN MOBILENETV2 SEBAGAI FEATURE EXTRACTOR. MOBILENETV2 MENGHASILKAN VEKTOR FITUR DENGAN UKURAN 1280, YANG KEMUDIAN DIHUBUNGKAN KE LAYER DROPOUT (DROPOUT RATE 0.3) UNTUK MENCEGAH OVERFITTING. OUTPUT DARI DROPOUT DIHUBUNGKAN KE LAYER DENSE DENGAN 3 UNIT DAN AKTIVASI SOFTMAX UNTUK TUGAS KLASIFIKASI. TOTAL PARAMETER YANG DAPAT DIPELAJARI DALAM HIDDEN LAYER INI ADALAH 2,257,984.</a:t>
            </a:r>
          </a:p>
          <a:p>
            <a:pPr algn="ctr">
              <a:lnSpc>
                <a:spcPts val="36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DAF1MCS0Ayk</dc:identifier>
  <dcterms:modified xsi:type="dcterms:W3CDTF">2011-08-01T06:04:30Z</dcterms:modified>
  <cp:revision>1</cp:revision>
  <dc:title>Ungu Biru Ilustrasi Lucu Game Quiz Luar Angkasa Presentasi</dc:title>
</cp:coreProperties>
</file>