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17" r:id="rId5"/>
    <p:sldId id="318" r:id="rId6"/>
    <p:sldId id="308" r:id="rId7"/>
    <p:sldId id="278" r:id="rId8"/>
    <p:sldId id="309" r:id="rId9"/>
    <p:sldId id="263" r:id="rId10"/>
    <p:sldId id="310" r:id="rId11"/>
    <p:sldId id="311" r:id="rId12"/>
    <p:sldId id="320" r:id="rId13"/>
    <p:sldId id="321" r:id="rId14"/>
    <p:sldId id="312"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405" autoAdjust="0"/>
  </p:normalViewPr>
  <p:slideViewPr>
    <p:cSldViewPr snapToGrid="0">
      <p:cViewPr varScale="1">
        <p:scale>
          <a:sx n="78" d="100"/>
          <a:sy n="78" d="100"/>
        </p:scale>
        <p:origin x="1032" y="7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4/17/2024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6T17:10:44.303"/>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6T17:12:50.968"/>
    </inkml:context>
    <inkml:brush xml:id="br0">
      <inkml:brushProperty name="width" value="0.2" units="cm"/>
      <inkml:brushProperty name="height" value="0.2" units="cm"/>
      <inkml:brushProperty name="color" value="#FFFFFF"/>
    </inkml:brush>
  </inkml:definitions>
  <inkml:trace contextRef="#ctx0" brushRef="#br0">74 172 24575,'773'0'0,"-638"14"0,206-13 0,-213-2 0,-264 1 0,-740-24 0,786 20 0,544 31 0,-110-4 0,118-17 0,-344-6 0,-473 14 0,-75 1 0,418-16 0,19-3 0,25-3 0,531-53 0,-408 49 0,284-21 0,-414 28 0,-25 4 0,0 0 0,0 0 0,0-1 0,0 1 0,0 0 0,0 0 0,0 0 0,0 0 0,0 0 0,0-1 0,0 1 0,0 0 0,0 0 0,0 0 0,0 0 0,0-1 0,0 1 0,-1 0 0,1 0 0,0 0 0,0 0 0,0 0 0,0 0 0,0-1 0,0 1 0,0 0 0,0 0 0,-1 0 0,1 0 0,0 0 0,0 0 0,0 0 0,0 0 0,0 0 0,-1 0 0,1 0 0,0-1 0,0 1 0,0 0 0,0 0 0,0 0 0,-1 0 0,1 0 0,0 0 0,0 0 0,0 0 0,0 0 0,0 0 0,-1 0 0,1 1 0,0-1 0,0 0 0,0 0 0,0 0 0,0 0 0,-1 0 0,1 0 0,-47-6 0,33 4 0,-54-8 0,-387-52 0,-2 25 0,-98 34 0,277 6 0,214-4 0,-69 2 0,130 0 0,1-1 0,-1 1 0,1 0 0,-1 0 0,1 0 0,-1 0 0,1 1 0,-1-1 0,1 0 0,0 1 0,0 0 0,0 0 0,0-1 0,0 1 0,0 0 0,1 1 0,-1-1 0,0 0 0,1 0 0,0 1 0,-1-1 0,1 1 0,0-1 0,0 3 0,-4 10 0,1-1 0,1 0 0,-3 18 0,5-25 0,-2 30 0,1 0 0,3 47 0,1-16 0,-2-63 0,0 0 0,0 0 0,1 0 0,-1 0 0,1 0 0,0-1 0,1 1 0,-1 0 0,1-1 0,0 1 0,0-1 0,1 1 0,-1-1 0,1 0 0,0 0 0,0 0 0,0-1 0,1 1 0,-1-1 0,1 0 0,0 1 0,0-2 0,0 1 0,0 0 0,0-1 0,1 0 0,-1 0 0,1 0 0,-1 0 0,10 1 0,12 2 0,-1-1 0,1-1 0,0-2 0,44-2 0,-30 0 0,109 3 0,138-5 0,-227-4 0,-34 4 0,37-1 0,-24 4 0,0-1 0,0-1 0,0-3 0,0-1 0,37-11 0,-44 9 0,-1 2 0,34-2 0,16-4 0,-42 7 0,1 2 0,0 2 0,40 3 0,-1 0 0,-54-2 0,1 1 0,-2 1 0,36 8 0,-48-7 0,-1 0 0,0 1 0,-1 0 0,1 1 0,-1 0 0,0 0 0,0 1 0,0 1 0,15 12 0,-24-18 0,0 0 0,0 0 0,0 0 0,0-1 0,0 1 0,-1 0 0,1 0 0,0 0 0,0 0 0,-1 1 0,1-1 0,-1 0 0,1 0 0,-1 0 0,1 0 0,-1 1 0,0-1 0,1 2 0,-1-2 0,-1 0 0,1-1 0,0 1 0,0 0 0,-1-1 0,1 1 0,-1 0 0,1-1 0,-1 1 0,1-1 0,-1 1 0,1-1 0,-1 1 0,1-1 0,-1 1 0,0-1 0,1 0 0,-1 1 0,0-1 0,1 0 0,-1 1 0,0-1 0,0 0 0,-9 2 0,0 0 0,1-1 0,-20 1 0,8-1 0,-10 4 0,1-2 0,-59-2 0,-19 1 0,107-2 0,1 0 0,-1 0 0,1 0 0,-1 0 0,1 0 0,-1 0 0,1 0 0,-1 0 0,0 0 0,1 0 0,-1 0 0,1 0 0,-1 0 0,1 0 0,-1 1 0,1-1 0,-1 0 0,1 0 0,-1 1 0,1-1 0,-1 0 0,1 1 0,-1-1 0,1 0 0,0 1 0,-1-1 0,1 1 0,0-1 0,-1 1 0,1-1 0,0 1 0,-1-1 0,1 1 0,0 0 0,0 0 0,1 0 0,0 0 0,-1 0 0,1 0 0,0 0 0,0 0 0,-1 0 0,1 0 0,0 0 0,0 0 0,0 0 0,0 0 0,2 0 0,41 23 0,-30-18 0,0-2 0,0 0 0,1 0 0,16 1 0,27 7 0,-41-3 0,-17-9 0,0 1 0,0-1 0,0 0 0,1 0 0,-1 1 0,0-1 0,0 0 0,0 1 0,0-1 0,0 0 0,0 1 0,0-1 0,0 0 0,0 1 0,0-1 0,0 0 0,0 1 0,0-1 0,0 0 0,0 1 0,0-1 0,-1 0 0,1 0 0,0 1 0,0-1 0,0 0 0,0 1 0,-1-1 0,1 0 0,0 1 0,-2 0 0,0 0 0,1 0 0,-1 1 0,0-1 0,1 0 0,-1 0 0,0-1 0,0 1 0,0 0 0,0-1 0,0 1 0,0-1 0,-4 1 0,-4 0 0,0 0 0,0 0 0,0-1 0,0 0 0,0-1 0,0 0 0,0-1 0,0 0 0,0-1 0,-16-6 0,9 1 0,-1 0 0,-1 1 0,1 1 0,-28-6 0,15-2 0,28 12 0,-1 0 0,1 0 0,-1 0 0,1 1 0,-1-1 0,1 1 0,-1 0 0,-7-1 0,-26 0 0,0 3 0,-54 6 0,-13 2 0,86-9 0,-243-1 0,204-6 0,33 4 0,-39-2 0,-459 6 0,517-1 0,0 0 0,0 0 0,0 0 0,-1 1 0,1 0 0,0 0 0,0 0 0,1 1 0,-1 0 0,0 0 0,0 0 0,1 0 0,-8 6 0,11-7 0,1 0 0,0 0 0,-1 0 0,1 0 0,0-1 0,-1 1 0,1 0 0,0 0 0,0 0 0,0 0 0,0 0 0,0 0 0,0 0 0,0 0 0,0 0 0,0 0 0,1 0 0,-1 0 0,0 0 0,1 0 0,-1 0 0,0-1 0,1 1 0,-1 0 0,1 0 0,-1 0 0,1-1 0,0 1 0,-1 0 0,1-1 0,0 1 0,-1 0 0,1-1 0,0 1 0,0-1 0,0 1 0,0-1 0,0 1 0,35 15 0,1-8 0,1-3 0,0-1 0,0-2 0,66-5 0,-18 1 0,-22 4 0,69-4 0,-124 1 0,0-1 0,-1 0 0,1-1 0,8-3 0,-9 3 0,-1 0 0,1 1 0,-1 0 0,1 0 0,15 0 0,39 2 0,-27 0 0,-1 0 0,48-8 0,-36 3 0,1 1 0,81 5 0,-39 1 0,278-2 0,-459 2 0,-100-4 0,139-4 0,27 2 0,-37 0 0,46 3 0,1-2 0,-1 1 0,0-2 0,-31-11 0,-4 0 0,-10-6 0,46 15 0,-1 0 0,-30-6 0,29 9 0,-9-1 0,-56-3 0,-29-7 0,95 12 0,1 1 0,-1-2 0,-22-6 0,-27-5 0,47 10 0,1 0 0,0-1 0,0-1 0,1-1 0,-26-14 0,-39-14 0,39 19 0,-60-32 0,73 35 0,21 9 0,1 1 0,-1-1 0,1-1 0,0 1 0,0-1 0,1-1 0,-14-11 0,21 16 0,-1 1 0,1-1 0,-1 1 0,1-1 0,-1 1 0,1-1 0,-1 1 0,1-1 0,-1 0 0,1 1 0,0-1 0,0 0 0,-1 1 0,1-1 0,0 0 0,0 1 0,0-1 0,-1 0 0,1 1 0,0-1 0,0 0 0,0 1 0,0-1 0,1 0 0,-1 0 0,0 1 0,0-1 0,0 0 0,0 1 0,1-1 0,-1-1 0,2 1 0,-1 0 0,0 0 0,1 0 0,-1 1 0,1-1 0,-1 0 0,1 0 0,-1 1 0,1-1 0,-1 1 0,1-1 0,-1 1 0,3 0 0,10-2 0,0 1 0,21 2 0,-29-1 0,73 8 0,-51-4 0,36 0 0,12-6 0,102 4 0,-127 4 0,-26-2 0,40 0 0,133 10 0,-102-16 0,132 4 0,-174 5 0,-29-4 0,37 1 0,14-5 0,102 2 0,-177-1 0,1 0 0,-1 0 0,1 0 0,-1 0 0,1 0 0,-1 1 0,0-1 0,1 0 0,-1 1 0,1-1 0,-1 1 0,0 0 0,1-1 0,-1 1 0,0 0 0,0 0 0,0 0 0,1 0 0,-1 0 0,0 0 0,0 0 0,0 0 0,0 0 0,-1 0 0,1 0 0,0 1 0,0 1 0,0-2 0,-1 0 0,-1-1 0,1 1 0,0 0 0,0-1 0,0 1 0,0-1 0,0 1 0,0 0 0,-1-1 0,1 1 0,0-1 0,-1 1 0,1-1 0,0 1 0,-1-1 0,1 1 0,-1-1 0,1 1 0,0-1 0,-1 1 0,0 0 0,-1 0 0,0 0 0,0 0 0,0 0 0,0-1 0,0 1 0,0 0 0,0-1 0,0 1 0,0-1 0,-3 0 0,-98 2 0,80-4 0,1 2 0,0 0 0,0 2 0,0 0 0,0 2 0,-26 7 0,-62 15 0,62-17 0,40-8 0,0 0 0,1 0 0,-1 1 0,0 0 0,1 0 0,-1 1 0,-7 3 0,12-3 0,0-1 0,0 1 0,1 0 0,-1-1 0,1 1 0,0 0 0,0 0 0,-3 5 0,-13 18 0,-92 90 0,104-110 0,1 1 0,0 0 0,0 0 0,-4 8 0,7-10 0,-2 1 0,1-1 0,-1 0 0,1 0 0,-2 0 0,1 0 0,0 0 0,-1-1 0,-5 4 0,-16 8 0,0-2 0,-1-1 0,0 0 0,-1-3 0,-1 0 0,-51 10 0,75-19 0,0 0 0,0 0 0,-1-1 0,1 0 0,0 0 0,0 0 0,-1-1 0,1 0 0,0 0 0,0 0 0,-5-2 0,-1-2 0,1-1 0,0 0 0,-17-12 0,20 14 0,0 0 0,0 0 0,0 1 0,0 0 0,0 0 0,-1 1 0,1 0 0,-1 0 0,1 1 0,-1 0 0,0 0 0,-12 1 0,2-1 0,-35-5 0,-21 0 0,-184 6 0,1900 0 0,-1616-3-1365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4/17/2024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2473614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customXml" Target="../ink/ink2.xml"/><Relationship Id="rId5" Type="http://schemas.openxmlformats.org/officeDocument/2006/relationships/image" Target="../media/image80.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108156"/>
            <a:ext cx="10360152" cy="2733368"/>
          </a:xfrm>
        </p:spPr>
        <p:txBody>
          <a:bodyPr anchor="ctr"/>
          <a:lstStyle/>
          <a:p>
            <a:r>
              <a:rPr lang="en-US" sz="5400" b="1" dirty="0">
                <a:latin typeface="Arial Rounded MT Bold" panose="020F0704030504030204" pitchFamily="34" charset="0"/>
              </a:rPr>
              <a:t>Chronic Kidney Disease Prediction using </a:t>
            </a:r>
            <a:r>
              <a:rPr lang="en-US" sz="5400" b="1" dirty="0" err="1">
                <a:latin typeface="Arial Rounded MT Bold" panose="020F0704030504030204" pitchFamily="34" charset="0"/>
              </a:rPr>
              <a:t>Adaboost</a:t>
            </a:r>
            <a:r>
              <a:rPr lang="en-US" sz="5400" b="1" dirty="0">
                <a:latin typeface="Arial Rounded MT Bold" panose="020F0704030504030204" pitchFamily="34" charset="0"/>
              </a:rPr>
              <a:t> Classifier</a:t>
            </a:r>
          </a:p>
        </p:txBody>
      </p:sp>
      <p:sp>
        <p:nvSpPr>
          <p:cNvPr id="2" name="TextBox 1">
            <a:extLst>
              <a:ext uri="{FF2B5EF4-FFF2-40B4-BE49-F238E27FC236}">
                <a16:creationId xmlns:a16="http://schemas.microsoft.com/office/drawing/2014/main" id="{EEDC265C-3E27-794F-AD60-FD4B87D19AED}"/>
              </a:ext>
            </a:extLst>
          </p:cNvPr>
          <p:cNvSpPr txBox="1"/>
          <p:nvPr/>
        </p:nvSpPr>
        <p:spPr>
          <a:xfrm>
            <a:off x="7364361" y="4326194"/>
            <a:ext cx="4748981" cy="1938992"/>
          </a:xfrm>
          <a:prstGeom prst="rect">
            <a:avLst/>
          </a:prstGeom>
          <a:noFill/>
        </p:spPr>
        <p:txBody>
          <a:bodyPr wrap="square" rtlCol="0">
            <a:spAutoFit/>
          </a:bodyPr>
          <a:lstStyle/>
          <a:p>
            <a:r>
              <a:rPr lang="en-IN" sz="2400" b="1" dirty="0">
                <a:latin typeface="Cambria" panose="02040503050406030204" pitchFamily="18" charset="0"/>
                <a:ea typeface="Cambria" panose="02040503050406030204" pitchFamily="18" charset="0"/>
              </a:rPr>
              <a:t>Team C12</a:t>
            </a:r>
          </a:p>
          <a:p>
            <a:r>
              <a:rPr lang="en-IN" sz="2400" b="1" dirty="0" err="1">
                <a:latin typeface="Cambria" panose="02040503050406030204" pitchFamily="18" charset="0"/>
                <a:ea typeface="Cambria" panose="02040503050406030204" pitchFamily="18" charset="0"/>
              </a:rPr>
              <a:t>P.Niharika</a:t>
            </a:r>
            <a:r>
              <a:rPr lang="en-IN" sz="2400" b="1" dirty="0">
                <a:latin typeface="Cambria" panose="02040503050406030204" pitchFamily="18" charset="0"/>
                <a:ea typeface="Cambria" panose="02040503050406030204" pitchFamily="18" charset="0"/>
              </a:rPr>
              <a:t> Y20ACS538</a:t>
            </a:r>
          </a:p>
          <a:p>
            <a:r>
              <a:rPr lang="en-IN" sz="2400" b="1" dirty="0" err="1">
                <a:latin typeface="Cambria" panose="02040503050406030204" pitchFamily="18" charset="0"/>
                <a:ea typeface="Cambria" panose="02040503050406030204" pitchFamily="18" charset="0"/>
              </a:rPr>
              <a:t>V.Joshna</a:t>
            </a:r>
            <a:r>
              <a:rPr lang="en-IN" sz="2400" b="1" dirty="0">
                <a:latin typeface="Cambria" panose="02040503050406030204" pitchFamily="18" charset="0"/>
                <a:ea typeface="Cambria" panose="02040503050406030204" pitchFamily="18" charset="0"/>
              </a:rPr>
              <a:t> Florence Y20ACS583</a:t>
            </a:r>
          </a:p>
          <a:p>
            <a:r>
              <a:rPr lang="en-IN" sz="2400" b="1" dirty="0" err="1">
                <a:latin typeface="Cambria" panose="02040503050406030204" pitchFamily="18" charset="0"/>
                <a:ea typeface="Cambria" panose="02040503050406030204" pitchFamily="18" charset="0"/>
              </a:rPr>
              <a:t>B.Gowtham</a:t>
            </a:r>
            <a:r>
              <a:rPr lang="en-IN" sz="2400" b="1" dirty="0">
                <a:latin typeface="Cambria" panose="02040503050406030204" pitchFamily="18" charset="0"/>
                <a:ea typeface="Cambria" panose="02040503050406030204" pitchFamily="18" charset="0"/>
              </a:rPr>
              <a:t> Y19ACS416</a:t>
            </a:r>
          </a:p>
          <a:p>
            <a:r>
              <a:rPr lang="en-IN" sz="2400" b="1" dirty="0" err="1">
                <a:latin typeface="Cambria" panose="02040503050406030204" pitchFamily="18" charset="0"/>
                <a:ea typeface="Cambria" panose="02040503050406030204" pitchFamily="18" charset="0"/>
              </a:rPr>
              <a:t>S.Mohan</a:t>
            </a:r>
            <a:r>
              <a:rPr lang="en-IN" sz="2400" b="1" dirty="0">
                <a:latin typeface="Cambria" panose="02040503050406030204" pitchFamily="18" charset="0"/>
                <a:ea typeface="Cambria" panose="02040503050406030204" pitchFamily="18" charset="0"/>
              </a:rPr>
              <a:t> Y20ACS572</a:t>
            </a:r>
          </a:p>
        </p:txBody>
      </p:sp>
      <p:sp>
        <p:nvSpPr>
          <p:cNvPr id="4" name="TextBox 3">
            <a:extLst>
              <a:ext uri="{FF2B5EF4-FFF2-40B4-BE49-F238E27FC236}">
                <a16:creationId xmlns:a16="http://schemas.microsoft.com/office/drawing/2014/main" id="{AC85CD5F-D016-0365-E3CD-397B121AAA57}"/>
              </a:ext>
            </a:extLst>
          </p:cNvPr>
          <p:cNvSpPr txBox="1"/>
          <p:nvPr/>
        </p:nvSpPr>
        <p:spPr>
          <a:xfrm>
            <a:off x="3581564" y="3060639"/>
            <a:ext cx="5614219" cy="523220"/>
          </a:xfrm>
          <a:prstGeom prst="rect">
            <a:avLst/>
          </a:prstGeom>
          <a:noFill/>
        </p:spPr>
        <p:txBody>
          <a:bodyPr wrap="square" rtlCol="0">
            <a:spAutoFit/>
          </a:bodyPr>
          <a:lstStyle/>
          <a:p>
            <a:r>
              <a:rPr lang="en-IN" sz="2800" dirty="0">
                <a:latin typeface="Cambria" panose="02040503050406030204" pitchFamily="18" charset="0"/>
                <a:ea typeface="Cambria" panose="02040503050406030204" pitchFamily="18" charset="0"/>
              </a:rPr>
              <a:t>Guided by Mr .M </a:t>
            </a:r>
            <a:r>
              <a:rPr lang="en-IN" sz="2800" dirty="0" err="1">
                <a:latin typeface="Cambria" panose="02040503050406030204" pitchFamily="18" charset="0"/>
                <a:ea typeface="Cambria" panose="02040503050406030204" pitchFamily="18" charset="0"/>
              </a:rPr>
              <a:t>M</a:t>
            </a:r>
            <a:r>
              <a:rPr lang="en-IN" sz="2800" dirty="0">
                <a:latin typeface="Cambria" panose="02040503050406030204" pitchFamily="18" charset="0"/>
                <a:ea typeface="Cambria" panose="02040503050406030204" pitchFamily="18" charset="0"/>
              </a:rPr>
              <a:t> Meera Durga</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2D30C10-D284-4CAC-56A1-AF3D360E80D5}"/>
              </a:ext>
            </a:extLst>
          </p:cNvPr>
          <p:cNvSpPr>
            <a:spLocks noGrp="1"/>
          </p:cNvSpPr>
          <p:nvPr>
            <p:ph type="sldNum" sz="quarter" idx="4"/>
          </p:nvPr>
        </p:nvSpPr>
        <p:spPr/>
        <p:txBody>
          <a:bodyPr/>
          <a:lstStyle/>
          <a:p>
            <a:fld id="{58FB4751-880F-D840-AAA9-3A15815CC996}" type="slidenum">
              <a:rPr lang="en-US" smtClean="0"/>
              <a:pPr/>
              <a:t>10</a:t>
            </a:fld>
            <a:endParaRPr lang="en-US" dirty="0"/>
          </a:p>
        </p:txBody>
      </p:sp>
      <p:pic>
        <p:nvPicPr>
          <p:cNvPr id="7" name="Picture 6">
            <a:extLst>
              <a:ext uri="{FF2B5EF4-FFF2-40B4-BE49-F238E27FC236}">
                <a16:creationId xmlns:a16="http://schemas.microsoft.com/office/drawing/2014/main" id="{936F73E5-AAAD-C45E-6DFF-EA2E83E230A2}"/>
              </a:ext>
            </a:extLst>
          </p:cNvPr>
          <p:cNvPicPr>
            <a:picLocks noChangeAspect="1"/>
          </p:cNvPicPr>
          <p:nvPr/>
        </p:nvPicPr>
        <p:blipFill>
          <a:blip r:embed="rId2"/>
          <a:stretch>
            <a:fillRect/>
          </a:stretch>
        </p:blipFill>
        <p:spPr>
          <a:xfrm>
            <a:off x="788018" y="401320"/>
            <a:ext cx="11227198" cy="6055360"/>
          </a:xfrm>
          <a:prstGeom prst="rect">
            <a:avLst/>
          </a:prstGeom>
        </p:spPr>
      </p:pic>
    </p:spTree>
    <p:extLst>
      <p:ext uri="{BB962C8B-B14F-4D97-AF65-F5344CB8AC3E}">
        <p14:creationId xmlns:p14="http://schemas.microsoft.com/office/powerpoint/2010/main" val="54474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3454400" y="111760"/>
            <a:ext cx="7534656" cy="914400"/>
          </a:xfrm>
        </p:spPr>
        <p:txBody>
          <a:bodyPr/>
          <a:lstStyle/>
          <a:p>
            <a:r>
              <a:rPr lang="en-US" sz="4800" dirty="0">
                <a:latin typeface="Arial Rounded MT Bold" panose="020F0704030504030204" pitchFamily="34" charset="0"/>
              </a:rPr>
              <a:t>CONCLUSION</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511124" y="1476756"/>
            <a:ext cx="7112001" cy="3904488"/>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In conclusion, early detection of Chronic Kidney Disease (CKD) is crucial for effective management. This study examined the effectiveness of the </a:t>
            </a:r>
            <a:r>
              <a:rPr lang="en-US" sz="1800" dirty="0" err="1">
                <a:latin typeface="Times New Roman" panose="02020603050405020304" pitchFamily="18" charset="0"/>
                <a:cs typeface="Times New Roman" panose="02020603050405020304" pitchFamily="18" charset="0"/>
              </a:rPr>
              <a:t>Adaboost</a:t>
            </a:r>
            <a:r>
              <a:rPr lang="en-US" sz="1800" dirty="0">
                <a:latin typeface="Times New Roman" panose="02020603050405020304" pitchFamily="18" charset="0"/>
                <a:cs typeface="Times New Roman" panose="02020603050405020304" pitchFamily="18" charset="0"/>
              </a:rPr>
              <a:t> classifier in predicting CKD, revealing promising performance. These findings underscore the potential of machine learning algorithms to assist doctors in the early detection and prediction of CKD. By leveraging such technologies alongside promoting healthy lifestyle choices, we can empower individuals to take proactive steps towards maintaining kidney health and overall well-being.</a:t>
            </a:r>
          </a:p>
        </p:txBody>
      </p:sp>
      <p:pic>
        <p:nvPicPr>
          <p:cNvPr id="7" name="Picture Placeholder 6">
            <a:extLst>
              <a:ext uri="{FF2B5EF4-FFF2-40B4-BE49-F238E27FC236}">
                <a16:creationId xmlns:a16="http://schemas.microsoft.com/office/drawing/2014/main" id="{2FEE9826-43A8-3023-0214-8CD76D094364}"/>
              </a:ext>
            </a:extLst>
          </p:cNvPr>
          <p:cNvPicPr>
            <a:picLocks noGrp="1" noChangeAspect="1"/>
          </p:cNvPicPr>
          <p:nvPr>
            <p:ph type="pic" sz="quarter" idx="10"/>
          </p:nvPr>
        </p:nvPicPr>
        <p:blipFill>
          <a:blip r:embed="rId3"/>
          <a:srcRect l="26649" r="26649"/>
          <a:stretch>
            <a:fillRect/>
          </a:stretch>
        </p:blipFill>
        <p:spPr/>
      </p:pic>
    </p:spTree>
    <p:extLst>
      <p:ext uri="{BB962C8B-B14F-4D97-AF65-F5344CB8AC3E}">
        <p14:creationId xmlns:p14="http://schemas.microsoft.com/office/powerpoint/2010/main" val="85990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4409440" y="1595120"/>
            <a:ext cx="5641848" cy="2936240"/>
          </a:xfrm>
        </p:spPr>
        <p:txBody>
          <a:bodyPr/>
          <a:lstStyle/>
          <a:p>
            <a:r>
              <a:rPr lang="en-US" sz="5400" dirty="0">
                <a:latin typeface="Arial Rounded MT Bold" panose="020F0704030504030204" pitchFamily="34" charset="0"/>
              </a:rPr>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383CEA-D188-28CF-A510-B7397B65A36C}"/>
              </a:ext>
            </a:extLst>
          </p:cNvPr>
          <p:cNvSpPr>
            <a:spLocks noGrp="1"/>
          </p:cNvSpPr>
          <p:nvPr>
            <p:ph idx="1"/>
          </p:nvPr>
        </p:nvSpPr>
        <p:spPr>
          <a:xfrm>
            <a:off x="7039897" y="1009198"/>
            <a:ext cx="4011562" cy="4839604"/>
          </a:xfrm>
        </p:spPr>
        <p:txBody>
          <a:bodyPr/>
          <a:lstStyle/>
          <a:p>
            <a:pPr marL="342900" indent="-342900" algn="l">
              <a:lnSpc>
                <a:spcPct val="150000"/>
              </a:lnSpc>
              <a:buFont typeface="Wingdings" panose="05000000000000000000" pitchFamily="2" charset="2"/>
              <a:buChar char="§"/>
            </a:pPr>
            <a:r>
              <a:rPr lang="en-IN" b="1" dirty="0">
                <a:latin typeface="Cambria" panose="02040503050406030204" pitchFamily="18" charset="0"/>
                <a:ea typeface="Cambria" panose="02040503050406030204" pitchFamily="18" charset="0"/>
              </a:rPr>
              <a:t>ABSTRACT</a:t>
            </a:r>
          </a:p>
          <a:p>
            <a:pPr marL="342900" indent="-342900" algn="l">
              <a:lnSpc>
                <a:spcPct val="150000"/>
              </a:lnSpc>
              <a:buFont typeface="Wingdings" panose="05000000000000000000" pitchFamily="2" charset="2"/>
              <a:buChar char="§"/>
            </a:pPr>
            <a:r>
              <a:rPr lang="en-IN" b="1" dirty="0">
                <a:latin typeface="Cambria" panose="02040503050406030204" pitchFamily="18" charset="0"/>
                <a:ea typeface="Cambria" panose="02040503050406030204" pitchFamily="18" charset="0"/>
              </a:rPr>
              <a:t>EXISTING SYSTEM</a:t>
            </a:r>
          </a:p>
          <a:p>
            <a:pPr marL="342900" indent="-342900" algn="l">
              <a:lnSpc>
                <a:spcPct val="150000"/>
              </a:lnSpc>
              <a:buFont typeface="Wingdings" panose="05000000000000000000" pitchFamily="2" charset="2"/>
              <a:buChar char="§"/>
            </a:pPr>
            <a:r>
              <a:rPr lang="en-IN" b="1" dirty="0">
                <a:latin typeface="Cambria" panose="02040503050406030204" pitchFamily="18" charset="0"/>
                <a:ea typeface="Cambria" panose="02040503050406030204" pitchFamily="18" charset="0"/>
              </a:rPr>
              <a:t>PROPOSED SYSTEM</a:t>
            </a:r>
          </a:p>
          <a:p>
            <a:pPr marL="342900" indent="-342900" algn="l">
              <a:lnSpc>
                <a:spcPct val="150000"/>
              </a:lnSpc>
              <a:buFont typeface="Wingdings" panose="05000000000000000000" pitchFamily="2" charset="2"/>
              <a:buChar char="§"/>
            </a:pPr>
            <a:r>
              <a:rPr lang="en-IN" b="1" dirty="0">
                <a:latin typeface="Cambria" panose="02040503050406030204" pitchFamily="18" charset="0"/>
                <a:ea typeface="Cambria" panose="02040503050406030204" pitchFamily="18" charset="0"/>
              </a:rPr>
              <a:t>DESIGN</a:t>
            </a:r>
          </a:p>
          <a:p>
            <a:pPr marL="342900" indent="-342900" algn="l">
              <a:lnSpc>
                <a:spcPct val="150000"/>
              </a:lnSpc>
              <a:buFont typeface="Wingdings" panose="05000000000000000000" pitchFamily="2" charset="2"/>
              <a:buChar char="§"/>
            </a:pPr>
            <a:r>
              <a:rPr lang="en-IN" b="1" dirty="0">
                <a:latin typeface="Cambria" panose="02040503050406030204" pitchFamily="18" charset="0"/>
                <a:ea typeface="Cambria" panose="02040503050406030204" pitchFamily="18" charset="0"/>
              </a:rPr>
              <a:t>IMPLEMENTATION</a:t>
            </a:r>
          </a:p>
          <a:p>
            <a:pPr marL="342900" indent="-342900" algn="l">
              <a:lnSpc>
                <a:spcPct val="150000"/>
              </a:lnSpc>
              <a:buFont typeface="Wingdings" panose="05000000000000000000" pitchFamily="2" charset="2"/>
              <a:buChar char="§"/>
            </a:pPr>
            <a:r>
              <a:rPr lang="en-IN" b="1" dirty="0">
                <a:latin typeface="Cambria" panose="02040503050406030204" pitchFamily="18" charset="0"/>
                <a:ea typeface="Cambria" panose="02040503050406030204" pitchFamily="18" charset="0"/>
              </a:rPr>
              <a:t>RESULTS</a:t>
            </a:r>
          </a:p>
          <a:p>
            <a:pPr marL="342900" indent="-342900" algn="l">
              <a:lnSpc>
                <a:spcPct val="150000"/>
              </a:lnSpc>
              <a:buFont typeface="Wingdings" panose="05000000000000000000" pitchFamily="2" charset="2"/>
              <a:buChar char="§"/>
            </a:pPr>
            <a:r>
              <a:rPr lang="en-IN" b="1" dirty="0">
                <a:latin typeface="Cambria" panose="02040503050406030204" pitchFamily="18" charset="0"/>
                <a:ea typeface="Cambria" panose="02040503050406030204" pitchFamily="18" charset="0"/>
              </a:rPr>
              <a:t>CONCLUSION</a:t>
            </a:r>
          </a:p>
        </p:txBody>
      </p:sp>
      <p:sp>
        <p:nvSpPr>
          <p:cNvPr id="4" name="TextBox 3">
            <a:extLst>
              <a:ext uri="{FF2B5EF4-FFF2-40B4-BE49-F238E27FC236}">
                <a16:creationId xmlns:a16="http://schemas.microsoft.com/office/drawing/2014/main" id="{37C426F6-ED11-97BB-40B6-F7BF82214229}"/>
              </a:ext>
            </a:extLst>
          </p:cNvPr>
          <p:cNvSpPr txBox="1"/>
          <p:nvPr/>
        </p:nvSpPr>
        <p:spPr>
          <a:xfrm>
            <a:off x="963561" y="2340076"/>
            <a:ext cx="4345858" cy="923330"/>
          </a:xfrm>
          <a:prstGeom prst="rect">
            <a:avLst/>
          </a:prstGeom>
          <a:noFill/>
        </p:spPr>
        <p:txBody>
          <a:bodyPr wrap="square" rtlCol="0">
            <a:spAutoFit/>
          </a:bodyPr>
          <a:lstStyle/>
          <a:p>
            <a:r>
              <a:rPr lang="en-IN" sz="5400" b="1" dirty="0">
                <a:latin typeface="Arial Rounded MT Bold" panose="020F0704030504030204" pitchFamily="34" charset="0"/>
              </a:rPr>
              <a:t>CONTENTS</a:t>
            </a:r>
          </a:p>
        </p:txBody>
      </p:sp>
      <p:pic>
        <p:nvPicPr>
          <p:cNvPr id="5" name="Picture 4">
            <a:extLst>
              <a:ext uri="{FF2B5EF4-FFF2-40B4-BE49-F238E27FC236}">
                <a16:creationId xmlns:a16="http://schemas.microsoft.com/office/drawing/2014/main" id="{C549F3BE-63A6-33FF-8004-7A63504B99C2}"/>
              </a:ext>
            </a:extLst>
          </p:cNvPr>
          <p:cNvPicPr>
            <a:picLocks noChangeAspect="1"/>
          </p:cNvPicPr>
          <p:nvPr/>
        </p:nvPicPr>
        <p:blipFill>
          <a:blip r:embed="rId2"/>
          <a:stretch>
            <a:fillRect/>
          </a:stretch>
        </p:blipFill>
        <p:spPr>
          <a:xfrm>
            <a:off x="2281086" y="3288890"/>
            <a:ext cx="4269378" cy="35691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27717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3275076" y="167149"/>
            <a:ext cx="4187608" cy="1602657"/>
          </a:xfrm>
        </p:spPr>
        <p:txBody>
          <a:bodyPr/>
          <a:lstStyle/>
          <a:p>
            <a:r>
              <a:rPr lang="en-US" dirty="0">
                <a:latin typeface="Arial Rounded MT Bold" panose="020F0704030504030204" pitchFamily="34" charset="0"/>
              </a:rPr>
              <a:t>ABSTRACT</a:t>
            </a:r>
          </a:p>
        </p:txBody>
      </p:sp>
      <p:pic>
        <p:nvPicPr>
          <p:cNvPr id="7" name="Picture Placeholder 6">
            <a:extLst>
              <a:ext uri="{FF2B5EF4-FFF2-40B4-BE49-F238E27FC236}">
                <a16:creationId xmlns:a16="http://schemas.microsoft.com/office/drawing/2014/main" id="{8E99E092-995D-8F04-ECB9-F96281FA89DB}"/>
              </a:ext>
            </a:extLst>
          </p:cNvPr>
          <p:cNvPicPr>
            <a:picLocks noGrp="1" noChangeAspect="1"/>
          </p:cNvPicPr>
          <p:nvPr>
            <p:ph type="pic" idx="1"/>
          </p:nvPr>
        </p:nvPicPr>
        <p:blipFill>
          <a:blip r:embed="rId3"/>
          <a:srcRect t="7527" b="7527"/>
          <a:stretch>
            <a:fillRect/>
          </a:stretch>
        </p:blipFill>
        <p:spPr>
          <a:xfrm>
            <a:off x="8052415" y="1578077"/>
            <a:ext cx="3854450" cy="4365625"/>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14D5BE3E-D9AE-F843-EE64-F30C58414BD9}"/>
              </a:ext>
            </a:extLst>
          </p:cNvPr>
          <p:cNvSpPr txBox="1"/>
          <p:nvPr/>
        </p:nvSpPr>
        <p:spPr>
          <a:xfrm>
            <a:off x="285135" y="2182761"/>
            <a:ext cx="7295536" cy="3970318"/>
          </a:xfrm>
          <a:prstGeom prst="rect">
            <a:avLst/>
          </a:prstGeom>
          <a:noFill/>
        </p:spPr>
        <p:txBody>
          <a:bodyPr wrap="square" rtlCol="0">
            <a:spAutoFit/>
          </a:bodyPr>
          <a:lstStyle/>
          <a:p>
            <a:pPr marL="0" indent="0" algn="just">
              <a:buNone/>
            </a:pPr>
            <a:r>
              <a:rPr lang="en-IN" dirty="0">
                <a:latin typeface="Times New Roman" panose="02020603050405020304" pitchFamily="18" charset="0"/>
                <a:cs typeface="Times New Roman" panose="02020603050405020304" pitchFamily="18" charset="0"/>
              </a:rPr>
              <a:t>Since last three decades, Kidney has been emerged as major chronic diseases, impacting the health of all age human being and may cause several other diseases if it is untreated and unidentified.</a:t>
            </a:r>
          </a:p>
          <a:p>
            <a:pPr algn="just"/>
            <a:endParaRPr lang="en-IN"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To cope with such problems and address the challenges of healthcare, a wide range of tools, techniques and frameworks have been offered by Machine Learning as it has the capability of determining and recognizing patterns in complex datasets.</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In this project, an efficient Ensemble classifier based advanced Machine Learning approach that is </a:t>
            </a:r>
            <a:r>
              <a:rPr lang="en-IN" sz="1800" dirty="0" err="1">
                <a:latin typeface="Times New Roman" panose="02020603050405020304" pitchFamily="18" charset="0"/>
                <a:cs typeface="Times New Roman" panose="02020603050405020304" pitchFamily="18" charset="0"/>
              </a:rPr>
              <a:t>Adaboost</a:t>
            </a:r>
            <a:r>
              <a:rPr lang="en-IN" sz="18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Classifier </a:t>
            </a:r>
            <a:r>
              <a:rPr lang="en-IN" sz="1800" dirty="0">
                <a:latin typeface="Times New Roman" panose="02020603050405020304" pitchFamily="18" charset="0"/>
                <a:cs typeface="Times New Roman" panose="02020603050405020304" pitchFamily="18" charset="0"/>
              </a:rPr>
              <a:t>has been proposed for the diagnosis of associated risk factors, cofactors promoting its progression, complications in prevention and control of CKD.</a:t>
            </a:r>
          </a:p>
          <a:p>
            <a:endParaRPr lang="en-IN" dirty="0"/>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3736258" y="-373626"/>
            <a:ext cx="6009695" cy="1612491"/>
          </a:xfrm>
        </p:spPr>
        <p:txBody>
          <a:bodyPr anchor="b"/>
          <a:lstStyle/>
          <a:p>
            <a:r>
              <a:rPr lang="en-US" dirty="0">
                <a:latin typeface="Arial Rounded MT Bold" panose="020F0704030504030204" pitchFamily="34" charset="0"/>
              </a:rPr>
              <a:t>EXISTING SYSTEM</a:t>
            </a:r>
          </a:p>
        </p:txBody>
      </p:sp>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5161935" y="2064774"/>
            <a:ext cx="6941575" cy="4395020"/>
          </a:xfrm>
        </p:spPr>
        <p:txBody>
          <a:bodyPr/>
          <a:lstStyle/>
          <a:p>
            <a:pPr marL="285750" indent="-285750">
              <a:buFont typeface="Wingdings" panose="05000000000000000000" pitchFamily="2" charset="2"/>
              <a:buChar char="§"/>
            </a:pPr>
            <a:r>
              <a:rPr lang="en-US" sz="1800" cap="none" dirty="0">
                <a:latin typeface="Times New Roman" panose="02020603050405020304" pitchFamily="18" charset="0"/>
                <a:cs typeface="Times New Roman" panose="02020603050405020304" pitchFamily="18" charset="0"/>
              </a:rPr>
              <a:t>The existing system aims to determine the most accurate model for predicting chronic kidney disease (CKD) by assessing various machine learning algorithms' predictive capacities</a:t>
            </a:r>
            <a:r>
              <a:rPr lang="en-US" sz="18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1800" cap="none" dirty="0">
                <a:latin typeface="Times New Roman" panose="02020603050405020304" pitchFamily="18" charset="0"/>
                <a:cs typeface="Times New Roman" panose="02020603050405020304" pitchFamily="18" charset="0"/>
              </a:rPr>
              <a:t>The research compares the performance of three ml algorithms-Random forest, </a:t>
            </a:r>
            <a:r>
              <a:rPr lang="en-US" sz="1800" cap="none" dirty="0" err="1">
                <a:latin typeface="Times New Roman" panose="02020603050405020304" pitchFamily="18" charset="0"/>
                <a:cs typeface="Times New Roman" panose="02020603050405020304" pitchFamily="18" charset="0"/>
              </a:rPr>
              <a:t>Adaboost</a:t>
            </a:r>
            <a:r>
              <a:rPr lang="en-US" sz="1800" cap="none" dirty="0">
                <a:latin typeface="Times New Roman" panose="02020603050405020304" pitchFamily="18" charset="0"/>
                <a:cs typeface="Times New Roman" panose="02020603050405020304" pitchFamily="18" charset="0"/>
              </a:rPr>
              <a:t> and Decision tree classifier.</a:t>
            </a:r>
          </a:p>
          <a:p>
            <a:pPr marL="285750" indent="-285750">
              <a:buFont typeface="Wingdings" panose="05000000000000000000" pitchFamily="2" charset="2"/>
              <a:buChar char="§"/>
            </a:pPr>
            <a:r>
              <a:rPr lang="en-US" sz="1800" cap="none" dirty="0">
                <a:latin typeface="Times New Roman" panose="02020603050405020304" pitchFamily="18" charset="0"/>
                <a:cs typeface="Times New Roman" panose="02020603050405020304" pitchFamily="18" charset="0"/>
              </a:rPr>
              <a:t>To enhance prediction accuracy, researchers used cross-validation techniques, such as K-Fold Cross-Validation which has a drawback of increased training time and potential data leakage leading to overestimated performance.</a:t>
            </a:r>
          </a:p>
        </p:txBody>
      </p:sp>
      <p:pic>
        <p:nvPicPr>
          <p:cNvPr id="12" name="Picture Placeholder 11">
            <a:extLst>
              <a:ext uri="{FF2B5EF4-FFF2-40B4-BE49-F238E27FC236}">
                <a16:creationId xmlns:a16="http://schemas.microsoft.com/office/drawing/2014/main" id="{CAAF9A39-AF4B-5A3D-D2D2-8429BA289AFD}"/>
              </a:ext>
            </a:extLst>
          </p:cNvPr>
          <p:cNvPicPr>
            <a:picLocks noGrp="1" noChangeAspect="1"/>
          </p:cNvPicPr>
          <p:nvPr>
            <p:ph type="pic" sz="quarter" idx="11"/>
          </p:nvPr>
        </p:nvPicPr>
        <p:blipFill>
          <a:blip r:embed="rId3"/>
          <a:stretch>
            <a:fillRect/>
          </a:stretch>
        </p:blipFill>
        <p:spPr>
          <a:xfrm>
            <a:off x="88490" y="1785780"/>
            <a:ext cx="5073445" cy="3000794"/>
          </a:xfrm>
          <a:prstGeom prst="rect">
            <a:avLst/>
          </a:prstGeom>
        </p:spPr>
      </p:pic>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2566219" y="334297"/>
            <a:ext cx="7534656" cy="924232"/>
          </a:xfrm>
        </p:spPr>
        <p:txBody>
          <a:bodyPr/>
          <a:lstStyle/>
          <a:p>
            <a:r>
              <a:rPr lang="en-US" sz="4800" dirty="0">
                <a:latin typeface="Arial Rounded MT Bold" panose="020F0704030504030204" pitchFamily="34" charset="0"/>
              </a:rPr>
              <a:t>PROPOSED SYSTEM</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285136" y="2039112"/>
            <a:ext cx="6685936" cy="4273198"/>
          </a:xfrm>
        </p:spPr>
        <p:txBody>
          <a:bodyPr>
            <a:normAutofit/>
          </a:bodyPr>
          <a:lstStyle/>
          <a:p>
            <a:r>
              <a:rPr lang="en-US" sz="1800" dirty="0">
                <a:latin typeface="Times New Roman" panose="02020603050405020304" pitchFamily="18" charset="0"/>
                <a:cs typeface="Times New Roman" panose="02020603050405020304" pitchFamily="18" charset="0"/>
              </a:rPr>
              <a:t>The proposed system aims to further enhance Chronic Kidney Disease (CKD) prediction by implementing an AdaBoost Classifier trained on preprocessed medical data</a:t>
            </a:r>
          </a:p>
          <a:p>
            <a:r>
              <a:rPr lang="en-US" sz="1800" dirty="0">
                <a:latin typeface="Times New Roman" panose="02020603050405020304" pitchFamily="18" charset="0"/>
                <a:cs typeface="Times New Roman" panose="02020603050405020304" pitchFamily="18" charset="0"/>
              </a:rPr>
              <a:t>Adaptive Boosting, is an ensemble machine learning algorithm that can be used in a wide variety of classification and regression tasks. It is a supervised learning algorithm that is used to classify data by combining multiple weak or base learners (e.g., decision trees) into a strong learner. </a:t>
            </a:r>
          </a:p>
          <a:p>
            <a:r>
              <a:rPr lang="en-US" sz="1800" dirty="0">
                <a:latin typeface="Times New Roman" panose="02020603050405020304" pitchFamily="18" charset="0"/>
                <a:cs typeface="Times New Roman" panose="02020603050405020304" pitchFamily="18" charset="0"/>
              </a:rPr>
              <a:t>It demonstrated promising performance with high accuracy of 98.3 on both training and testing datasets</a:t>
            </a:r>
          </a:p>
          <a:p>
            <a:r>
              <a:rPr lang="en-US" sz="1800" dirty="0">
                <a:latin typeface="Times New Roman" panose="02020603050405020304" pitchFamily="18" charset="0"/>
                <a:cs typeface="Times New Roman" panose="02020603050405020304" pitchFamily="18" charset="0"/>
              </a:rPr>
              <a:t>Performance metrics such as accuracy, confusion matrix, and classification report are computed to assess the model's effectiveness in CKD prediction.</a:t>
            </a:r>
          </a:p>
          <a:p>
            <a:endParaRPr lang="en-US" dirty="0"/>
          </a:p>
        </p:txBody>
      </p:sp>
      <p:pic>
        <p:nvPicPr>
          <p:cNvPr id="4" name="Picture 3">
            <a:extLst>
              <a:ext uri="{FF2B5EF4-FFF2-40B4-BE49-F238E27FC236}">
                <a16:creationId xmlns:a16="http://schemas.microsoft.com/office/drawing/2014/main" id="{DB19E5E8-AFB1-2405-E9C2-AB5362685F6E}"/>
              </a:ext>
            </a:extLst>
          </p:cNvPr>
          <p:cNvPicPr>
            <a:picLocks noChangeAspect="1"/>
          </p:cNvPicPr>
          <p:nvPr/>
        </p:nvPicPr>
        <p:blipFill>
          <a:blip r:embed="rId3"/>
          <a:stretch>
            <a:fillRect/>
          </a:stretch>
        </p:blipFill>
        <p:spPr>
          <a:xfrm>
            <a:off x="6971072" y="2182761"/>
            <a:ext cx="5132438" cy="3697043"/>
          </a:xfrm>
          <a:prstGeom prst="rect">
            <a:avLst/>
          </a:prstGeom>
        </p:spPr>
      </p:pic>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1641987" y="387350"/>
            <a:ext cx="8750710" cy="910508"/>
          </a:xfrm>
        </p:spPr>
        <p:txBody>
          <a:bodyPr anchor="b"/>
          <a:lstStyle/>
          <a:p>
            <a:r>
              <a:rPr lang="en-US" dirty="0">
                <a:latin typeface="Arial Rounded MT Bold" panose="020F0704030504030204" pitchFamily="34" charset="0"/>
              </a:rPr>
              <a:t>DESIGN</a:t>
            </a:r>
          </a:p>
        </p:txBody>
      </p:sp>
      <p:pic>
        <p:nvPicPr>
          <p:cNvPr id="3" name="Picture 2">
            <a:extLst>
              <a:ext uri="{FF2B5EF4-FFF2-40B4-BE49-F238E27FC236}">
                <a16:creationId xmlns:a16="http://schemas.microsoft.com/office/drawing/2014/main" id="{09AD1167-4891-1D4B-3594-837B9234655F}"/>
              </a:ext>
            </a:extLst>
          </p:cNvPr>
          <p:cNvPicPr>
            <a:picLocks noChangeAspect="1"/>
          </p:cNvPicPr>
          <p:nvPr/>
        </p:nvPicPr>
        <p:blipFill>
          <a:blip r:embed="rId3"/>
          <a:stretch>
            <a:fillRect/>
          </a:stretch>
        </p:blipFill>
        <p:spPr>
          <a:xfrm>
            <a:off x="2310580" y="1478530"/>
            <a:ext cx="7413523" cy="5096586"/>
          </a:xfrm>
          <a:prstGeom prst="rect">
            <a:avLst/>
          </a:prstGeom>
        </p:spPr>
      </p:pic>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96DBEE7C-BA41-D09F-E81B-650A6BB4E31E}"/>
                  </a:ext>
                </a:extLst>
              </p14:cNvPr>
              <p14:cNvContentPartPr/>
              <p14:nvPr/>
            </p14:nvContentPartPr>
            <p14:xfrm>
              <a:off x="8661937" y="4758596"/>
              <a:ext cx="360" cy="360"/>
            </p14:xfrm>
          </p:contentPart>
        </mc:Choice>
        <mc:Fallback xmlns="">
          <p:pic>
            <p:nvPicPr>
              <p:cNvPr id="14" name="Ink 13">
                <a:extLst>
                  <a:ext uri="{FF2B5EF4-FFF2-40B4-BE49-F238E27FC236}">
                    <a16:creationId xmlns:a16="http://schemas.microsoft.com/office/drawing/2014/main" id="{96DBEE7C-BA41-D09F-E81B-650A6BB4E31E}"/>
                  </a:ext>
                </a:extLst>
              </p:cNvPr>
              <p:cNvPicPr/>
              <p:nvPr/>
            </p:nvPicPr>
            <p:blipFill>
              <a:blip r:embed="rId5"/>
              <a:stretch>
                <a:fillRect/>
              </a:stretch>
            </p:blipFill>
            <p:spPr>
              <a:xfrm>
                <a:off x="8599297" y="4695956"/>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45301ACA-A6F3-4E5C-FE04-FE099FE634AB}"/>
                  </a:ext>
                </a:extLst>
              </p14:cNvPr>
              <p14:cNvContentPartPr/>
              <p14:nvPr/>
            </p14:nvContentPartPr>
            <p14:xfrm>
              <a:off x="8238320" y="4657400"/>
              <a:ext cx="774360" cy="265680"/>
            </p14:xfrm>
          </p:contentPart>
        </mc:Choice>
        <mc:Fallback xmlns="">
          <p:pic>
            <p:nvPicPr>
              <p:cNvPr id="23" name="Ink 22">
                <a:extLst>
                  <a:ext uri="{FF2B5EF4-FFF2-40B4-BE49-F238E27FC236}">
                    <a16:creationId xmlns:a16="http://schemas.microsoft.com/office/drawing/2014/main" id="{45301ACA-A6F3-4E5C-FE04-FE099FE634AB}"/>
                  </a:ext>
                </a:extLst>
              </p:cNvPr>
              <p:cNvPicPr/>
              <p:nvPr/>
            </p:nvPicPr>
            <p:blipFill>
              <a:blip r:embed="rId7"/>
              <a:stretch>
                <a:fillRect/>
              </a:stretch>
            </p:blipFill>
            <p:spPr>
              <a:xfrm>
                <a:off x="8202680" y="4621400"/>
                <a:ext cx="846000" cy="337320"/>
              </a:xfrm>
              <a:prstGeom prst="rect">
                <a:avLst/>
              </a:prstGeom>
            </p:spPr>
          </p:pic>
        </mc:Fallback>
      </mc:AlternateContent>
      <p:sp>
        <p:nvSpPr>
          <p:cNvPr id="24" name="TextBox 23">
            <a:extLst>
              <a:ext uri="{FF2B5EF4-FFF2-40B4-BE49-F238E27FC236}">
                <a16:creationId xmlns:a16="http://schemas.microsoft.com/office/drawing/2014/main" id="{0EFE2DDA-56C6-B881-1090-2F3BAF5FE3FC}"/>
              </a:ext>
            </a:extLst>
          </p:cNvPr>
          <p:cNvSpPr txBox="1"/>
          <p:nvPr/>
        </p:nvSpPr>
        <p:spPr>
          <a:xfrm>
            <a:off x="8101780" y="4574796"/>
            <a:ext cx="1071716" cy="461665"/>
          </a:xfrm>
          <a:prstGeom prst="rect">
            <a:avLst/>
          </a:prstGeom>
          <a:noFill/>
        </p:spPr>
        <p:txBody>
          <a:bodyPr wrap="square" rtlCol="0">
            <a:spAutoFit/>
          </a:bodyPr>
          <a:lstStyle/>
          <a:p>
            <a:r>
              <a:rPr lang="en-IN" sz="1200" b="1" dirty="0" err="1">
                <a:latin typeface="Times New Roman" panose="02020603050405020304" pitchFamily="18" charset="0"/>
                <a:cs typeface="Times New Roman" panose="02020603050405020304" pitchFamily="18" charset="0"/>
              </a:rPr>
              <a:t>Adaboost</a:t>
            </a:r>
            <a:r>
              <a:rPr lang="en-IN" sz="1200" b="1" dirty="0">
                <a:latin typeface="Times New Roman" panose="02020603050405020304" pitchFamily="18" charset="0"/>
                <a:cs typeface="Times New Roman" panose="02020603050405020304" pitchFamily="18" charset="0"/>
              </a:rPr>
              <a:t> classifier</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914399" y="548640"/>
            <a:ext cx="7534656" cy="914400"/>
          </a:xfrm>
        </p:spPr>
        <p:txBody>
          <a:bodyPr/>
          <a:lstStyle/>
          <a:p>
            <a:r>
              <a:rPr lang="en-US" sz="4800" dirty="0">
                <a:latin typeface="Arial Rounded MT Bold" panose="020F0704030504030204" pitchFamily="34" charset="0"/>
              </a:rPr>
              <a:t>IMPLEMENTATION</a:t>
            </a:r>
          </a:p>
        </p:txBody>
      </p:sp>
      <p:sp>
        <p:nvSpPr>
          <p:cNvPr id="14" name="Content Placeholder 13">
            <a:extLst>
              <a:ext uri="{FF2B5EF4-FFF2-40B4-BE49-F238E27FC236}">
                <a16:creationId xmlns:a16="http://schemas.microsoft.com/office/drawing/2014/main" id="{1149EAB9-3E3A-36C7-0A8B-8B0D2165D3EA}"/>
              </a:ext>
            </a:extLst>
          </p:cNvPr>
          <p:cNvSpPr>
            <a:spLocks noGrp="1"/>
          </p:cNvSpPr>
          <p:nvPr>
            <p:ph sz="quarter" idx="12"/>
          </p:nvPr>
        </p:nvSpPr>
        <p:spPr>
          <a:xfrm>
            <a:off x="914399" y="1757680"/>
            <a:ext cx="10766324" cy="4815839"/>
          </a:xfrm>
        </p:spPr>
        <p:txBody>
          <a:bodyPr>
            <a:normAutofit/>
          </a:bodyPr>
          <a:lstStyle/>
          <a:p>
            <a:pPr marL="342900" indent="-34290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Data Collection:</a:t>
            </a:r>
          </a:p>
          <a:p>
            <a:r>
              <a:rPr lang="en-IN" sz="19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Dataset is collected from Kaggle website and it must be in structured format like csv file or excel.</a:t>
            </a:r>
          </a:p>
          <a:p>
            <a:pPr marL="342900" indent="-34290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Data Pre-processing:</a:t>
            </a:r>
          </a:p>
          <a:p>
            <a:pPr lvl="1" indent="0">
              <a:buNone/>
            </a:pPr>
            <a:r>
              <a:rPr lang="en-IN"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It is the important step in prediction models. It involves cleaning of collected data.</a:t>
            </a:r>
          </a:p>
          <a:p>
            <a:pPr marL="342900" indent="-34290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Data Splitting:</a:t>
            </a:r>
          </a:p>
          <a:p>
            <a:pPr lvl="2" indent="0">
              <a:buNone/>
            </a:pPr>
            <a:r>
              <a:rPr lang="en-IN"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The </a:t>
            </a:r>
            <a:r>
              <a:rPr lang="en-IN" sz="1800" dirty="0" err="1">
                <a:latin typeface="Times New Roman" panose="02020603050405020304" pitchFamily="18" charset="0"/>
                <a:cs typeface="Times New Roman" panose="02020603050405020304" pitchFamily="18" charset="0"/>
              </a:rPr>
              <a:t>preprocessed</a:t>
            </a:r>
            <a:r>
              <a:rPr lang="en-IN" sz="1800" dirty="0">
                <a:latin typeface="Times New Roman" panose="02020603050405020304" pitchFamily="18" charset="0"/>
                <a:cs typeface="Times New Roman" panose="02020603050405020304" pitchFamily="18" charset="0"/>
              </a:rPr>
              <a:t> data is often split into training and testing sets.</a:t>
            </a:r>
          </a:p>
          <a:p>
            <a:pPr marL="342900" indent="-34290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Model Training and Testing:</a:t>
            </a:r>
          </a:p>
          <a:p>
            <a:pPr lvl="2" indent="0">
              <a:buNone/>
            </a:pPr>
            <a:r>
              <a:rPr lang="en-IN"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Train an AdaBoost classifier on the training data and then test it.</a:t>
            </a:r>
          </a:p>
          <a:p>
            <a:pPr marL="342900" indent="-34290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Model Evaluation:</a:t>
            </a:r>
          </a:p>
          <a:p>
            <a:pPr lvl="2" indent="0">
              <a:buNone/>
            </a:pPr>
            <a:r>
              <a:rPr lang="en-IN"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Evaluate the performance of your model using evaluation metrics like </a:t>
            </a:r>
            <a:r>
              <a:rPr lang="en-IN" sz="1800" dirty="0" err="1">
                <a:latin typeface="Times New Roman" panose="02020603050405020304" pitchFamily="18" charset="0"/>
                <a:cs typeface="Times New Roman" panose="02020603050405020304" pitchFamily="18" charset="0"/>
              </a:rPr>
              <a:t>accuracy,precision,recall..etc</a:t>
            </a:r>
            <a:r>
              <a:rPr lang="en-IN" sz="18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Deployment:</a:t>
            </a:r>
          </a:p>
          <a:p>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Once satisfied with the model’s performance, deploy it in a real world setting.</a:t>
            </a:r>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4279391" y="0"/>
            <a:ext cx="3364992" cy="914400"/>
          </a:xfrm>
        </p:spPr>
        <p:txBody>
          <a:bodyPr/>
          <a:lstStyle/>
          <a:p>
            <a:r>
              <a:rPr lang="en-US" sz="4800" dirty="0">
                <a:latin typeface="Arial Rounded MT Bold" panose="020F0704030504030204" pitchFamily="34" charset="0"/>
              </a:rPr>
              <a:t>RESULT</a:t>
            </a:r>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1012721" y="996893"/>
            <a:ext cx="10439401" cy="895899"/>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website takes input from the user for details such as age, sugar levels, blood pressure, etc.</a:t>
            </a: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pic>
        <p:nvPicPr>
          <p:cNvPr id="10" name="Picture 9">
            <a:extLst>
              <a:ext uri="{FF2B5EF4-FFF2-40B4-BE49-F238E27FC236}">
                <a16:creationId xmlns:a16="http://schemas.microsoft.com/office/drawing/2014/main" id="{B0D8BFA1-D872-1F18-C47A-8D2AF56485EC}"/>
              </a:ext>
            </a:extLst>
          </p:cNvPr>
          <p:cNvPicPr>
            <a:picLocks noChangeAspect="1"/>
          </p:cNvPicPr>
          <p:nvPr/>
        </p:nvPicPr>
        <p:blipFill>
          <a:blip r:embed="rId3"/>
          <a:stretch>
            <a:fillRect/>
          </a:stretch>
        </p:blipFill>
        <p:spPr>
          <a:xfrm>
            <a:off x="558800" y="1595120"/>
            <a:ext cx="11176000" cy="5262880"/>
          </a:xfrm>
          <a:prstGeom prst="rect">
            <a:avLst/>
          </a:prstGeom>
        </p:spPr>
      </p:pic>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517521" y="210313"/>
            <a:ext cx="11166987" cy="895899"/>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If the entered details closely match the indicators of chronic kidney disease, the website displays a message advising the patient to consult a doctor. If not, it indicates that the patient does not have kidney disease.</a:t>
            </a: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pic>
        <p:nvPicPr>
          <p:cNvPr id="7" name="Picture 6">
            <a:extLst>
              <a:ext uri="{FF2B5EF4-FFF2-40B4-BE49-F238E27FC236}">
                <a16:creationId xmlns:a16="http://schemas.microsoft.com/office/drawing/2014/main" id="{6927F577-3A32-ACB3-B9B9-51EFF9B9EA62}"/>
              </a:ext>
            </a:extLst>
          </p:cNvPr>
          <p:cNvPicPr>
            <a:picLocks noChangeAspect="1"/>
          </p:cNvPicPr>
          <p:nvPr/>
        </p:nvPicPr>
        <p:blipFill>
          <a:blip r:embed="rId3"/>
          <a:stretch>
            <a:fillRect/>
          </a:stretch>
        </p:blipFill>
        <p:spPr>
          <a:xfrm>
            <a:off x="1874520" y="1012527"/>
            <a:ext cx="10002520" cy="5763176"/>
          </a:xfrm>
          <a:prstGeom prst="rect">
            <a:avLst/>
          </a:prstGeom>
        </p:spPr>
      </p:pic>
    </p:spTree>
    <p:extLst>
      <p:ext uri="{BB962C8B-B14F-4D97-AF65-F5344CB8AC3E}">
        <p14:creationId xmlns:p14="http://schemas.microsoft.com/office/powerpoint/2010/main" val="350808356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{718960A4-0ECB-4284-A9C7-2F9EEBA9C57B}tf11964407_win32</Template>
  <TotalTime>658</TotalTime>
  <Words>641</Words>
  <Application>Microsoft Office PowerPoint</Application>
  <PresentationFormat>Widescreen</PresentationFormat>
  <Paragraphs>64</Paragraphs>
  <Slides>12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Rounded MT Bold</vt:lpstr>
      <vt:lpstr>Calibri</vt:lpstr>
      <vt:lpstr>Cambria</vt:lpstr>
      <vt:lpstr>Courier New</vt:lpstr>
      <vt:lpstr>Gill Sans Nova Light</vt:lpstr>
      <vt:lpstr>Sagona Book</vt:lpstr>
      <vt:lpstr>Times New Roman</vt:lpstr>
      <vt:lpstr>Wingdings</vt:lpstr>
      <vt:lpstr>Custom</vt:lpstr>
      <vt:lpstr>Chronic Kidney Disease Prediction using Adaboost Classifier</vt:lpstr>
      <vt:lpstr>PowerPoint Presentation</vt:lpstr>
      <vt:lpstr>ABSTRACT</vt:lpstr>
      <vt:lpstr>EXISTING SYSTEM</vt:lpstr>
      <vt:lpstr>PROPOSED SYSTEM</vt:lpstr>
      <vt:lpstr>DESIGN</vt:lpstr>
      <vt:lpstr>IMPLEMENTATION</vt:lpstr>
      <vt:lpstr>RESULT</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Chronic Kidney Disease Prediction using Adaboost</dc:title>
  <dc:creator>Joshna Florence</dc:creator>
  <cp:lastModifiedBy>Joshna Florence</cp:lastModifiedBy>
  <cp:revision>7</cp:revision>
  <dcterms:created xsi:type="dcterms:W3CDTF">2024-04-16T14:56:24Z</dcterms:created>
  <dcterms:modified xsi:type="dcterms:W3CDTF">2024-04-17T15:09:36Z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