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Lst>
  <p:notesMasterIdLst>
    <p:notesMasterId r:id="rId27"/>
  </p:notesMasterIdLst>
  <p:sldIdLst>
    <p:sldId id="272" r:id="rId3"/>
    <p:sldId id="269" r:id="rId4"/>
    <p:sldId id="270" r:id="rId5"/>
    <p:sldId id="268" r:id="rId6"/>
    <p:sldId id="282" r:id="rId7"/>
    <p:sldId id="275" r:id="rId8"/>
    <p:sldId id="276" r:id="rId9"/>
    <p:sldId id="277" r:id="rId10"/>
    <p:sldId id="257" r:id="rId11"/>
    <p:sldId id="258" r:id="rId12"/>
    <p:sldId id="259" r:id="rId13"/>
    <p:sldId id="266" r:id="rId14"/>
    <p:sldId id="271" r:id="rId15"/>
    <p:sldId id="261" r:id="rId16"/>
    <p:sldId id="260" r:id="rId17"/>
    <p:sldId id="262" r:id="rId18"/>
    <p:sldId id="263" r:id="rId19"/>
    <p:sldId id="264" r:id="rId20"/>
    <p:sldId id="265" r:id="rId21"/>
    <p:sldId id="280" r:id="rId22"/>
    <p:sldId id="278" r:id="rId23"/>
    <p:sldId id="279" r:id="rId24"/>
    <p:sldId id="281" r:id="rId25"/>
    <p:sldId id="27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06C11-9E23-4FBF-8BA6-8C747C78E01C}"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9748A1D6-1870-4B86-9A03-73CB27101228}">
      <dgm:prSet phldrT="[Text]"/>
      <dgm:spPr/>
      <dgm:t>
        <a:bodyPr/>
        <a:lstStyle/>
        <a:p>
          <a:r>
            <a:rPr lang="en-US" dirty="0" smtClean="0"/>
            <a:t>MQ135</a:t>
          </a:r>
          <a:endParaRPr lang="en-US" dirty="0"/>
        </a:p>
      </dgm:t>
    </dgm:pt>
    <dgm:pt modelId="{027F5A17-55AE-46B5-8B18-89002D7AC9C5}" type="parTrans" cxnId="{521E58DE-B1E3-49C1-B592-C7A61D81DEA5}">
      <dgm:prSet/>
      <dgm:spPr/>
      <dgm:t>
        <a:bodyPr/>
        <a:lstStyle/>
        <a:p>
          <a:endParaRPr lang="en-US"/>
        </a:p>
      </dgm:t>
    </dgm:pt>
    <dgm:pt modelId="{7F17457D-98B3-4A94-ABC3-A30DBA00619E}" type="sibTrans" cxnId="{521E58DE-B1E3-49C1-B592-C7A61D81DEA5}">
      <dgm:prSet/>
      <dgm:spPr/>
      <dgm:t>
        <a:bodyPr/>
        <a:lstStyle/>
        <a:p>
          <a:endParaRPr lang="en-US"/>
        </a:p>
      </dgm:t>
    </dgm:pt>
    <dgm:pt modelId="{91B074AC-FF12-42A7-B6FB-3AC9A8ABDDAD}">
      <dgm:prSet phldrT="[Text]"/>
      <dgm:spPr/>
      <dgm:t>
        <a:bodyPr/>
        <a:lstStyle/>
        <a:p>
          <a:r>
            <a:rPr lang="en-US" dirty="0" smtClean="0"/>
            <a:t>DHT 11</a:t>
          </a:r>
          <a:endParaRPr lang="en-US" dirty="0"/>
        </a:p>
      </dgm:t>
    </dgm:pt>
    <dgm:pt modelId="{F35D18FE-0239-42A6-A085-E51047743F05}" type="sibTrans" cxnId="{578CB4D0-C09E-4F51-A543-6E80E817B711}">
      <dgm:prSet/>
      <dgm:spPr/>
      <dgm:t>
        <a:bodyPr/>
        <a:lstStyle/>
        <a:p>
          <a:endParaRPr lang="en-US"/>
        </a:p>
      </dgm:t>
    </dgm:pt>
    <dgm:pt modelId="{69932663-5F52-4AA0-A2CB-A856B7ED864F}" type="parTrans" cxnId="{578CB4D0-C09E-4F51-A543-6E80E817B711}">
      <dgm:prSet/>
      <dgm:spPr/>
      <dgm:t>
        <a:bodyPr/>
        <a:lstStyle/>
        <a:p>
          <a:endParaRPr lang="en-US"/>
        </a:p>
      </dgm:t>
    </dgm:pt>
    <dgm:pt modelId="{8D48F654-FBD6-4FC3-8863-AF71043B900C}" type="pres">
      <dgm:prSet presAssocID="{90A06C11-9E23-4FBF-8BA6-8C747C78E01C}" presName="Name0" presStyleCnt="0">
        <dgm:presLayoutVars>
          <dgm:dir/>
          <dgm:animLvl val="lvl"/>
          <dgm:resizeHandles/>
        </dgm:presLayoutVars>
      </dgm:prSet>
      <dgm:spPr/>
      <dgm:t>
        <a:bodyPr/>
        <a:lstStyle/>
        <a:p>
          <a:endParaRPr lang="en-US"/>
        </a:p>
      </dgm:t>
    </dgm:pt>
    <dgm:pt modelId="{33EB86A0-5D26-4CC7-B63C-C403F558EFF5}" type="pres">
      <dgm:prSet presAssocID="{91B074AC-FF12-42A7-B6FB-3AC9A8ABDDAD}" presName="linNode" presStyleCnt="0"/>
      <dgm:spPr/>
    </dgm:pt>
    <dgm:pt modelId="{6B1E27D3-D64F-41BA-A6CF-57A046D10B9C}" type="pres">
      <dgm:prSet presAssocID="{91B074AC-FF12-42A7-B6FB-3AC9A8ABDDAD}" presName="parentShp" presStyleLbl="node1" presStyleIdx="0" presStyleCnt="2" custLinFactNeighborX="-23451" custLinFactNeighborY="6976">
        <dgm:presLayoutVars>
          <dgm:bulletEnabled val="1"/>
        </dgm:presLayoutVars>
      </dgm:prSet>
      <dgm:spPr/>
      <dgm:t>
        <a:bodyPr/>
        <a:lstStyle/>
        <a:p>
          <a:endParaRPr lang="en-US"/>
        </a:p>
      </dgm:t>
    </dgm:pt>
    <dgm:pt modelId="{30790AD9-45F7-47A8-9FFB-05B010240245}" type="pres">
      <dgm:prSet presAssocID="{91B074AC-FF12-42A7-B6FB-3AC9A8ABDDAD}" presName="childShp" presStyleLbl="bgAccFollowNode1" presStyleIdx="0" presStyleCnt="2" custFlipVert="1" custScaleX="3098" custScaleY="4201" custLinFactX="-26549" custLinFactNeighborX="-100000" custLinFactNeighborY="-21971">
        <dgm:presLayoutVars>
          <dgm:bulletEnabled val="1"/>
        </dgm:presLayoutVars>
      </dgm:prSet>
      <dgm:spPr/>
      <dgm:t>
        <a:bodyPr/>
        <a:lstStyle/>
        <a:p>
          <a:endParaRPr lang="en-US"/>
        </a:p>
      </dgm:t>
    </dgm:pt>
    <dgm:pt modelId="{BE580F09-6382-4C79-8D24-20AAD49B6AFE}" type="pres">
      <dgm:prSet presAssocID="{F35D18FE-0239-42A6-A085-E51047743F05}" presName="spacing" presStyleCnt="0"/>
      <dgm:spPr/>
    </dgm:pt>
    <dgm:pt modelId="{3F81AC38-1535-4CD6-A113-B7D26CB44A0D}" type="pres">
      <dgm:prSet presAssocID="{9748A1D6-1870-4B86-9A03-73CB27101228}" presName="linNode" presStyleCnt="0"/>
      <dgm:spPr/>
    </dgm:pt>
    <dgm:pt modelId="{06D38929-1258-4B4B-B48E-B62F227E7F9C}" type="pres">
      <dgm:prSet presAssocID="{9748A1D6-1870-4B86-9A03-73CB27101228}" presName="parentShp" presStyleLbl="node1" presStyleIdx="1" presStyleCnt="2" custLinFactNeighborX="-16666" custLinFactNeighborY="9003">
        <dgm:presLayoutVars>
          <dgm:bulletEnabled val="1"/>
        </dgm:presLayoutVars>
      </dgm:prSet>
      <dgm:spPr/>
      <dgm:t>
        <a:bodyPr/>
        <a:lstStyle/>
        <a:p>
          <a:endParaRPr lang="en-US"/>
        </a:p>
      </dgm:t>
    </dgm:pt>
    <dgm:pt modelId="{B89E0EFF-A4A3-471E-A8BD-7EA4E0225793}" type="pres">
      <dgm:prSet presAssocID="{9748A1D6-1870-4B86-9A03-73CB27101228}" presName="childShp" presStyleLbl="bgAccFollowNode1" presStyleIdx="1" presStyleCnt="2" custFlipVert="1" custFlipHor="1" custScaleX="16667" custScaleY="26031" custLinFactNeighborX="-87500" custLinFactNeighborY="-26005">
        <dgm:presLayoutVars>
          <dgm:bulletEnabled val="1"/>
        </dgm:presLayoutVars>
      </dgm:prSet>
      <dgm:spPr/>
      <dgm:t>
        <a:bodyPr/>
        <a:lstStyle/>
        <a:p>
          <a:endParaRPr lang="en-US"/>
        </a:p>
      </dgm:t>
    </dgm:pt>
  </dgm:ptLst>
  <dgm:cxnLst>
    <dgm:cxn modelId="{4A36A620-0007-4760-B5F1-9B42DB3B452F}" type="presOf" srcId="{9748A1D6-1870-4B86-9A03-73CB27101228}" destId="{06D38929-1258-4B4B-B48E-B62F227E7F9C}" srcOrd="0" destOrd="0" presId="urn:microsoft.com/office/officeart/2005/8/layout/vList6"/>
    <dgm:cxn modelId="{521E58DE-B1E3-49C1-B592-C7A61D81DEA5}" srcId="{90A06C11-9E23-4FBF-8BA6-8C747C78E01C}" destId="{9748A1D6-1870-4B86-9A03-73CB27101228}" srcOrd="1" destOrd="0" parTransId="{027F5A17-55AE-46B5-8B18-89002D7AC9C5}" sibTransId="{7F17457D-98B3-4A94-ABC3-A30DBA00619E}"/>
    <dgm:cxn modelId="{D862E4B1-5EBB-4C12-B63A-B2C2B5E6A9A0}" type="presOf" srcId="{91B074AC-FF12-42A7-B6FB-3AC9A8ABDDAD}" destId="{6B1E27D3-D64F-41BA-A6CF-57A046D10B9C}" srcOrd="0" destOrd="0" presId="urn:microsoft.com/office/officeart/2005/8/layout/vList6"/>
    <dgm:cxn modelId="{578CB4D0-C09E-4F51-A543-6E80E817B711}" srcId="{90A06C11-9E23-4FBF-8BA6-8C747C78E01C}" destId="{91B074AC-FF12-42A7-B6FB-3AC9A8ABDDAD}" srcOrd="0" destOrd="0" parTransId="{69932663-5F52-4AA0-A2CB-A856B7ED864F}" sibTransId="{F35D18FE-0239-42A6-A085-E51047743F05}"/>
    <dgm:cxn modelId="{7267ACD4-A264-41DA-BDF3-3E35AE87756E}" type="presOf" srcId="{90A06C11-9E23-4FBF-8BA6-8C747C78E01C}" destId="{8D48F654-FBD6-4FC3-8863-AF71043B900C}" srcOrd="0" destOrd="0" presId="urn:microsoft.com/office/officeart/2005/8/layout/vList6"/>
    <dgm:cxn modelId="{2A70F89C-D012-4780-A343-EA44A2878191}" type="presParOf" srcId="{8D48F654-FBD6-4FC3-8863-AF71043B900C}" destId="{33EB86A0-5D26-4CC7-B63C-C403F558EFF5}" srcOrd="0" destOrd="0" presId="urn:microsoft.com/office/officeart/2005/8/layout/vList6"/>
    <dgm:cxn modelId="{0E2FEAAC-34FF-4C4A-B9ED-1A361111E29E}" type="presParOf" srcId="{33EB86A0-5D26-4CC7-B63C-C403F558EFF5}" destId="{6B1E27D3-D64F-41BA-A6CF-57A046D10B9C}" srcOrd="0" destOrd="0" presId="urn:microsoft.com/office/officeart/2005/8/layout/vList6"/>
    <dgm:cxn modelId="{94FC3C37-21FF-4DDE-99AD-B1D00F004D1F}" type="presParOf" srcId="{33EB86A0-5D26-4CC7-B63C-C403F558EFF5}" destId="{30790AD9-45F7-47A8-9FFB-05B010240245}" srcOrd="1" destOrd="0" presId="urn:microsoft.com/office/officeart/2005/8/layout/vList6"/>
    <dgm:cxn modelId="{1DDAD352-BEDC-4A89-9E3A-FE77828A8634}" type="presParOf" srcId="{8D48F654-FBD6-4FC3-8863-AF71043B900C}" destId="{BE580F09-6382-4C79-8D24-20AAD49B6AFE}" srcOrd="1" destOrd="0" presId="urn:microsoft.com/office/officeart/2005/8/layout/vList6"/>
    <dgm:cxn modelId="{FFF41E0C-006B-4153-90F5-1952453B4968}" type="presParOf" srcId="{8D48F654-FBD6-4FC3-8863-AF71043B900C}" destId="{3F81AC38-1535-4CD6-A113-B7D26CB44A0D}" srcOrd="2" destOrd="0" presId="urn:microsoft.com/office/officeart/2005/8/layout/vList6"/>
    <dgm:cxn modelId="{EEF37D06-2235-4966-A66C-27CE8BB3C21F}" type="presParOf" srcId="{3F81AC38-1535-4CD6-A113-B7D26CB44A0D}" destId="{06D38929-1258-4B4B-B48E-B62F227E7F9C}" srcOrd="0" destOrd="0" presId="urn:microsoft.com/office/officeart/2005/8/layout/vList6"/>
    <dgm:cxn modelId="{15AF6A27-6FEB-44E0-930B-4015E8A9684B}" type="presParOf" srcId="{3F81AC38-1535-4CD6-A113-B7D26CB44A0D}" destId="{B89E0EFF-A4A3-471E-A8BD-7EA4E0225793}" srcOrd="1" destOrd="0" presId="urn:microsoft.com/office/officeart/2005/8/layout/vList6"/>
  </dgm:cxnLst>
  <dgm:bg/>
  <dgm:whole/>
</dgm:dataModel>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D2FC5A-D97A-4EC0-AB5C-45F08DBCD18D}" type="datetimeFigureOut">
              <a:rPr lang="en-US" smtClean="0"/>
              <a:pPr/>
              <a:t>7/17/2019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9D0A0A-1F16-4BFC-9298-4C9DAAD646F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9D0A0A-1F16-4BFC-9298-4C9DAAD646F3}" type="slidenum">
              <a:rPr lang="en-US" smtClean="0"/>
              <a:pPr/>
              <a:t>10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9D0A0A-1F16-4BFC-9298-4C9DAAD646F3}"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52EFDE4-7C9D-4062-8344-E472D46EBB43}" type="datetimeFigureOut">
              <a:rPr lang="en-US" smtClean="0"/>
              <a:pPr/>
              <a:t>7/17/2019</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9D26045-9F78-4689-890F-60892EF521B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2EFDE4-7C9D-4062-8344-E472D46EBB43}" type="datetimeFigureOut">
              <a:rPr lang="en-US" smtClean="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26045-9F78-4689-890F-60892EF521B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2EFDE4-7C9D-4062-8344-E472D46EBB43}" type="datetimeFigureOut">
              <a:rPr lang="en-US" smtClean="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26045-9F78-4689-890F-60892EF521BF}"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52EFDE4-7C9D-4062-8344-E472D46EBB43}" type="datetimeFigureOut">
              <a:rPr lang="en-US" smtClean="0"/>
              <a:pPr/>
              <a:t>7/17/2019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9D26045-9F78-4689-890F-60892EF521BF}"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52EFDE4-7C9D-4062-8344-E472D46EBB43}" type="datetimeFigureOut">
              <a:rPr lang="en-US" smtClean="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26045-9F78-4689-890F-60892EF521BF}"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52EFDE4-7C9D-4062-8344-E472D46EBB43}" type="datetimeFigureOut">
              <a:rPr lang="en-US" smtClean="0"/>
              <a:pPr/>
              <a:t>7/17/2019</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59D26045-9F78-4689-890F-60892EF521B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52EFDE4-7C9D-4062-8344-E472D46EBB43}" type="datetimeFigureOut">
              <a:rPr lang="en-US" smtClean="0"/>
              <a:pPr/>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26045-9F78-4689-890F-60892EF521BF}"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52EFDE4-7C9D-4062-8344-E472D46EBB43}" type="datetimeFigureOut">
              <a:rPr lang="en-US" smtClean="0"/>
              <a:pPr/>
              <a:t>7/17/2019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D26045-9F78-4689-890F-60892EF521BF}"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52EFDE4-7C9D-4062-8344-E472D46EBB43}" type="datetimeFigureOut">
              <a:rPr lang="en-US" smtClean="0"/>
              <a:pPr/>
              <a:t>7/17/2019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D26045-9F78-4689-890F-60892EF521BF}"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EFDE4-7C9D-4062-8344-E472D46EBB43}" type="datetimeFigureOut">
              <a:rPr lang="en-US" smtClean="0"/>
              <a:pPr/>
              <a:t>7/17/2019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D26045-9F78-4689-890F-60892EF521BF}"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2EFDE4-7C9D-4062-8344-E472D46EBB43}" type="datetimeFigureOut">
              <a:rPr lang="en-US" smtClean="0"/>
              <a:pPr/>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26045-9F78-4689-890F-60892EF521BF}"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52EFDE4-7C9D-4062-8344-E472D46EBB43}" type="datetimeFigureOut">
              <a:rPr lang="en-US" smtClean="0"/>
              <a:pPr/>
              <a:t>7/17/2019</a:t>
            </a:fld>
            <a:endParaRPr lang="en-US" dirty="0"/>
          </a:p>
        </p:txBody>
      </p:sp>
      <p:sp>
        <p:nvSpPr>
          <p:cNvPr id="9" name="Slide Number Placeholder 8"/>
          <p:cNvSpPr>
            <a:spLocks noGrp="1"/>
          </p:cNvSpPr>
          <p:nvPr>
            <p:ph type="sldNum" sz="quarter" idx="15"/>
          </p:nvPr>
        </p:nvSpPr>
        <p:spPr/>
        <p:txBody>
          <a:bodyPr rtlCol="0"/>
          <a:lstStyle/>
          <a:p>
            <a:fld id="{59D26045-9F78-4689-890F-60892EF521BF}"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2EFDE4-7C9D-4062-8344-E472D46EBB43}" type="datetimeFigureOut">
              <a:rPr lang="en-US" smtClean="0"/>
              <a:pPr/>
              <a:t>7/17/2019</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59D26045-9F78-4689-890F-60892EF521BF}"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2EFDE4-7C9D-4062-8344-E472D46EBB43}" type="datetimeFigureOut">
              <a:rPr lang="en-US" smtClean="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26045-9F78-4689-890F-60892EF521BF}"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2EFDE4-7C9D-4062-8344-E472D46EBB43}" type="datetimeFigureOut">
              <a:rPr lang="en-US" smtClean="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26045-9F78-4689-890F-60892EF521B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52EFDE4-7C9D-4062-8344-E472D46EBB43}" type="datetimeFigureOut">
              <a:rPr lang="en-US" smtClean="0"/>
              <a:pPr/>
              <a:t>7/17/2019</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59D26045-9F78-4689-890F-60892EF521B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52EFDE4-7C9D-4062-8344-E472D46EBB43}" type="datetimeFigureOut">
              <a:rPr lang="en-US" smtClean="0"/>
              <a:pPr/>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26045-9F78-4689-890F-60892EF521BF}"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52EFDE4-7C9D-4062-8344-E472D46EBB43}" type="datetimeFigureOut">
              <a:rPr lang="en-US" smtClean="0"/>
              <a:pPr/>
              <a:t>7/17/2019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D26045-9F78-4689-890F-60892EF521BF}"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52EFDE4-7C9D-4062-8344-E472D46EBB43}" type="datetimeFigureOut">
              <a:rPr lang="en-US" smtClean="0"/>
              <a:pPr/>
              <a:t>7/17/2019</a:t>
            </a:fld>
            <a:endParaRPr lang="en-US" dirty="0"/>
          </a:p>
        </p:txBody>
      </p:sp>
      <p:sp>
        <p:nvSpPr>
          <p:cNvPr id="7" name="Slide Number Placeholder 6"/>
          <p:cNvSpPr>
            <a:spLocks noGrp="1"/>
          </p:cNvSpPr>
          <p:nvPr>
            <p:ph type="sldNum" sz="quarter" idx="11"/>
          </p:nvPr>
        </p:nvSpPr>
        <p:spPr/>
        <p:txBody>
          <a:bodyPr rtlCol="0"/>
          <a:lstStyle/>
          <a:p>
            <a:fld id="{59D26045-9F78-4689-890F-60892EF521BF}"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EFDE4-7C9D-4062-8344-E472D46EBB43}" type="datetimeFigureOut">
              <a:rPr lang="en-US" smtClean="0"/>
              <a:pPr/>
              <a:t>7/17/2019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D26045-9F78-4689-890F-60892EF521B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52EFDE4-7C9D-4062-8344-E472D46EBB43}" type="datetimeFigureOut">
              <a:rPr lang="en-US" smtClean="0"/>
              <a:pPr/>
              <a:t>7/17/2019</a:t>
            </a:fld>
            <a:endParaRPr lang="en-US" dirty="0"/>
          </a:p>
        </p:txBody>
      </p:sp>
      <p:sp>
        <p:nvSpPr>
          <p:cNvPr id="22" name="Slide Number Placeholder 21"/>
          <p:cNvSpPr>
            <a:spLocks noGrp="1"/>
          </p:cNvSpPr>
          <p:nvPr>
            <p:ph type="sldNum" sz="quarter" idx="15"/>
          </p:nvPr>
        </p:nvSpPr>
        <p:spPr/>
        <p:txBody>
          <a:bodyPr rtlCol="0"/>
          <a:lstStyle/>
          <a:p>
            <a:fld id="{59D26045-9F78-4689-890F-60892EF521BF}"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52EFDE4-7C9D-4062-8344-E472D46EBB43}" type="datetimeFigureOut">
              <a:rPr lang="en-US" smtClean="0"/>
              <a:pPr/>
              <a:t>7/17/2019</a:t>
            </a:fld>
            <a:endParaRPr lang="en-US" dirty="0"/>
          </a:p>
        </p:txBody>
      </p:sp>
      <p:sp>
        <p:nvSpPr>
          <p:cNvPr id="18" name="Slide Number Placeholder 17"/>
          <p:cNvSpPr>
            <a:spLocks noGrp="1"/>
          </p:cNvSpPr>
          <p:nvPr>
            <p:ph type="sldNum" sz="quarter" idx="11"/>
          </p:nvPr>
        </p:nvSpPr>
        <p:spPr/>
        <p:txBody>
          <a:bodyPr rtlCol="0"/>
          <a:lstStyle/>
          <a:p>
            <a:fld id="{59D26045-9F78-4689-890F-60892EF521BF}"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52EFDE4-7C9D-4062-8344-E472D46EBB43}" type="datetimeFigureOut">
              <a:rPr lang="en-US" smtClean="0"/>
              <a:pPr/>
              <a:t>7/17/2019</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9D26045-9F78-4689-890F-60892EF521B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52EFDE4-7C9D-4062-8344-E472D46EBB43}" type="datetimeFigureOut">
              <a:rPr lang="en-US" smtClean="0"/>
              <a:pPr/>
              <a:t>7/17/2019</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9D26045-9F78-4689-890F-60892EF521B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s://en.wikipedia.org/wiki/Firmware" TargetMode="External"/><Relationship Id="rId7" Type="http://schemas.openxmlformats.org/officeDocument/2006/relationships/hyperlink" Target="https://en.wikipedia.org/wiki/Tensilica"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4.xml"/><Relationship Id="rId6" Type="http://schemas.openxmlformats.org/officeDocument/2006/relationships/hyperlink" Target="https://en.wikipedia.org/wiki/System_on_a_chip" TargetMode="External"/><Relationship Id="rId5" Type="http://schemas.openxmlformats.org/officeDocument/2006/relationships/hyperlink" Target="https://en.wikipedia.org/wiki/Wi-Fi" TargetMode="External"/><Relationship Id="rId4" Type="http://schemas.openxmlformats.org/officeDocument/2006/relationships/hyperlink" Target="https://en.wikipedia.org/wiki/ESP826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openxmlformats.org/officeDocument/2006/relationships/image" Target="../media/image4.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215805-solid-wallpapers.png"/>
          <p:cNvPicPr>
            <a:picLocks noGrp="1" noChangeAspect="1"/>
          </p:cNvPicPr>
          <p:nvPr isPhoto="1"/>
        </p:nvPicPr>
        <p:blipFill>
          <a:blip r:embed="rId2">
            <a:lum/>
          </a:blip>
          <a:stretch>
            <a:fillRect/>
          </a:stretch>
        </p:blipFill>
        <p:spPr>
          <a:xfrm>
            <a:off x="0" y="0"/>
            <a:ext cx="9144000" cy="6857999"/>
          </a:xfrm>
          <a:prstGeom prst="rect">
            <a:avLst/>
          </a:prstGeom>
          <a:noFill/>
          <a:ln>
            <a:noFill/>
          </a:ln>
        </p:spPr>
      </p:pic>
      <p:sp>
        <p:nvSpPr>
          <p:cNvPr id="6" name="Title 5">
            <a:extLst>
              <a:ext uri="{FF2B5EF4-FFF2-40B4-BE49-F238E27FC236}">
                <a16:creationId xmlns:a16="http://schemas.microsoft.com/office/drawing/2014/main" xmlns="" id="{9E5C6337-720B-6E41-8798-9F1332A2B4DA}"/>
              </a:ext>
            </a:extLst>
          </p:cNvPr>
          <p:cNvSpPr>
            <a:spLocks noGrp="1"/>
          </p:cNvSpPr>
          <p:nvPr>
            <p:ph type="title"/>
          </p:nvPr>
        </p:nvSpPr>
        <p:spPr>
          <a:xfrm flipV="1">
            <a:off x="457200" y="226786"/>
            <a:ext cx="8229240" cy="163285"/>
          </a:xfrm>
        </p:spPr>
        <p:txBody>
          <a:bodyPr>
            <a:normAutofit fontScale="90000"/>
          </a:bodyPr>
          <a:lstStyle/>
          <a:p>
            <a:endParaRPr lang="en-US" dirty="0"/>
          </a:p>
        </p:txBody>
      </p:sp>
      <p:sp>
        <p:nvSpPr>
          <p:cNvPr id="4" name="Content Placeholder 3"/>
          <p:cNvSpPr>
            <a:spLocks noGrp="1"/>
          </p:cNvSpPr>
          <p:nvPr>
            <p:ph idx="1"/>
          </p:nvPr>
        </p:nvSpPr>
        <p:spPr>
          <a:xfrm>
            <a:off x="457200" y="594178"/>
            <a:ext cx="8382000" cy="5669643"/>
          </a:xfrm>
        </p:spPr>
        <p:txBody>
          <a:bodyPr>
            <a:normAutofit/>
          </a:bodyPr>
          <a:lstStyle/>
          <a:p>
            <a:pPr algn="ctr">
              <a:buNone/>
            </a:pPr>
            <a:r>
              <a:rPr lang="en-IN" sz="4400" dirty="0" smtClean="0">
                <a:solidFill>
                  <a:srgbClr val="92D050"/>
                </a:solidFill>
              </a:rPr>
              <a:t>IBM – SMARTBRIDGE</a:t>
            </a:r>
          </a:p>
          <a:p>
            <a:pPr algn="ctr">
              <a:buNone/>
            </a:pPr>
            <a:endParaRPr lang="en-IN" sz="4400" dirty="0">
              <a:solidFill>
                <a:srgbClr val="92D050"/>
              </a:solidFill>
            </a:endParaRPr>
          </a:p>
          <a:p>
            <a:pPr algn="ctr">
              <a:buNone/>
            </a:pPr>
            <a:r>
              <a:rPr lang="en-US" sz="3600" dirty="0" smtClean="0">
                <a:solidFill>
                  <a:srgbClr val="FF0000"/>
                </a:solidFill>
                <a:latin typeface="Algerian" pitchFamily="82" charset="0"/>
              </a:rPr>
              <a:t>INTELLIGENT  CARGO  MANAGEMENT  SYSTEM  using  </a:t>
            </a:r>
            <a:r>
              <a:rPr lang="en-US" sz="3600" dirty="0" err="1" smtClean="0">
                <a:solidFill>
                  <a:srgbClr val="FF0000"/>
                </a:solidFill>
                <a:latin typeface="Algerian" pitchFamily="82" charset="0"/>
              </a:rPr>
              <a:t>iot</a:t>
            </a:r>
            <a:endParaRPr lang="en-US" sz="3600" dirty="0">
              <a:solidFill>
                <a:srgbClr val="FF0000"/>
              </a:solidFill>
              <a:latin typeface="Algerian" pitchFamily="82" charset="0"/>
            </a:endParaRPr>
          </a:p>
          <a:p>
            <a:pPr algn="ctr">
              <a:buNone/>
            </a:pPr>
            <a:endParaRPr lang="en-US" sz="4400" dirty="0">
              <a:solidFill>
                <a:srgbClr val="92D050"/>
              </a:solidFill>
            </a:endParaRPr>
          </a:p>
          <a:p>
            <a:pPr algn="r">
              <a:buNone/>
            </a:pPr>
            <a:r>
              <a:rPr lang="en-US" dirty="0" smtClean="0">
                <a:solidFill>
                  <a:srgbClr val="00B0F0"/>
                </a:solidFill>
              </a:rPr>
              <a:t>PRESENTED  BY </a:t>
            </a:r>
            <a:endParaRPr lang="en-US" dirty="0">
              <a:solidFill>
                <a:srgbClr val="00B0F0"/>
              </a:solidFill>
            </a:endParaRPr>
          </a:p>
          <a:p>
            <a:pPr algn="ctr">
              <a:buNone/>
            </a:pPr>
            <a:r>
              <a:rPr lang="en-US" dirty="0" smtClean="0">
                <a:solidFill>
                  <a:srgbClr val="00B0F0"/>
                </a:solidFill>
              </a:rPr>
              <a:t>                                                              VSSR</a:t>
            </a:r>
            <a:endParaRPr lang="en-US" dirty="0">
              <a:solidFill>
                <a:srgbClr val="00B0F0"/>
              </a:solidFill>
            </a:endParaRPr>
          </a:p>
          <a:p>
            <a:pPr algn="ctr">
              <a:buNone/>
            </a:pPr>
            <a:r>
              <a:rPr lang="en-US" sz="4400" dirty="0">
                <a:solidFill>
                  <a:srgbClr val="00B0F0"/>
                </a:solidFill>
              </a:rPr>
              <a:t>  </a:t>
            </a:r>
          </a:p>
          <a:p>
            <a:pPr algn="ctr">
              <a:buNone/>
            </a:pPr>
            <a:endParaRPr lang="en-US" sz="4800" dirty="0">
              <a:solidFill>
                <a:srgbClr val="92D050"/>
              </a:solidFill>
            </a:endParaRPr>
          </a:p>
          <a:p>
            <a:pPr algn="ctr">
              <a:buNone/>
            </a:pPr>
            <a:endParaRPr lang="en-US" sz="4800" dirty="0">
              <a:solidFill>
                <a:srgbClr val="92D050"/>
              </a:solidFill>
            </a:endParaRPr>
          </a:p>
          <a:p>
            <a:pPr algn="ctr">
              <a:buNone/>
            </a:pPr>
            <a:endParaRPr lang="en-US" sz="4800" dirty="0">
              <a:solidFill>
                <a:srgbClr val="92D050"/>
              </a:solidFill>
            </a:endParaRPr>
          </a:p>
          <a:p>
            <a:pPr algn="ctr">
              <a:buNone/>
            </a:pPr>
            <a:endParaRPr lang="en-US" sz="4800" dirty="0">
              <a:solidFill>
                <a:srgbClr val="92D050"/>
              </a:solidFill>
            </a:endParaRPr>
          </a:p>
          <a:p>
            <a:pPr algn="ctr">
              <a:buNone/>
            </a:pPr>
            <a:endParaRPr lang="en-US" sz="4800" dirty="0">
              <a:solidFill>
                <a:srgbClr val="92D050"/>
              </a:solidFill>
            </a:endParaRPr>
          </a:p>
        </p:txBody>
      </p:sp>
    </p:spTree>
    <p:extLst>
      <p:ext uri="{BB962C8B-B14F-4D97-AF65-F5344CB8AC3E}">
        <p14:creationId xmlns:p14="http://schemas.microsoft.com/office/powerpoint/2010/main" xmlns="" val="210692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plus(in)">
                                      <p:cBhvr>
                                        <p:cTn id="7" dur="20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plus(in)">
                                      <p:cBhvr>
                                        <p:cTn id="12" dur="20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plus(in)">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plus(in)">
                                      <p:cBhvr>
                                        <p:cTn id="22"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7200" y="274638"/>
            <a:ext cx="7467600" cy="792162"/>
          </a:xfrm>
        </p:spPr>
        <p:txBody>
          <a:bodyPr/>
          <a:lstStyle/>
          <a:p>
            <a:pPr algn="just"/>
            <a:r>
              <a:rPr lang="en-US" dirty="0" smtClean="0">
                <a:solidFill>
                  <a:srgbClr val="FF0000"/>
                </a:solidFill>
              </a:rPr>
              <a:t>                     WORKING</a:t>
            </a:r>
            <a:endParaRPr lang="en-US" dirty="0">
              <a:solidFill>
                <a:srgbClr val="FF0000"/>
              </a:solidFill>
            </a:endParaRPr>
          </a:p>
        </p:txBody>
      </p:sp>
      <p:pic>
        <p:nvPicPr>
          <p:cNvPr id="16" name="Content Placeholder 15" descr="DHT11-DDHT22-Working-Principle"/>
          <p:cNvPicPr>
            <a:picLocks noGrp="1"/>
          </p:cNvPicPr>
          <p:nvPr>
            <p:ph sz="quarter" idx="1"/>
          </p:nvPr>
        </p:nvPicPr>
        <p:blipFill>
          <a:blip r:embed="rId3"/>
          <a:srcRect/>
          <a:stretch>
            <a:fillRect/>
          </a:stretch>
        </p:blipFill>
        <p:spPr bwMode="auto">
          <a:xfrm>
            <a:off x="304800" y="1524000"/>
            <a:ext cx="3200400" cy="2133600"/>
          </a:xfrm>
          <a:prstGeom prst="rect">
            <a:avLst/>
          </a:prstGeom>
          <a:noFill/>
          <a:ln w="9525">
            <a:noFill/>
            <a:miter lim="800000"/>
            <a:headEnd/>
            <a:tailEnd/>
          </a:ln>
        </p:spPr>
      </p:pic>
      <p:sp>
        <p:nvSpPr>
          <p:cNvPr id="15" name="Content Placeholder 14"/>
          <p:cNvSpPr>
            <a:spLocks noGrp="1"/>
          </p:cNvSpPr>
          <p:nvPr>
            <p:ph sz="quarter" idx="2"/>
          </p:nvPr>
        </p:nvSpPr>
        <p:spPr>
          <a:xfrm>
            <a:off x="4270248" y="1143000"/>
            <a:ext cx="4264152" cy="5334000"/>
          </a:xfrm>
        </p:spPr>
        <p:txBody>
          <a:bodyPr>
            <a:normAutofit lnSpcReduction="10000"/>
          </a:bodyPr>
          <a:lstStyle/>
          <a:p>
            <a:r>
              <a:rPr lang="en-US" b="1" u="sng" dirty="0" smtClean="0"/>
              <a:t>HUMIDITY   SENSOR</a:t>
            </a:r>
          </a:p>
          <a:p>
            <a:r>
              <a:rPr lang="en-US" dirty="0" smtClean="0"/>
              <a:t>humidity sensing component which has two electrodes with moisture holding substrate between them. So as the humidity changes, the conductivity of the substrate changes or the resistance between these electrodes changes. This change in resistance is measured and processed by the IC which makes it ready to be read by a microcontroller.</a:t>
            </a:r>
          </a:p>
          <a:p>
            <a:endParaRPr lang="en-US" dirty="0" smtClean="0"/>
          </a:p>
        </p:txBody>
      </p:sp>
      <p:pic>
        <p:nvPicPr>
          <p:cNvPr id="18" name="Picture 17" descr="Humidity-Sensor-Working-Principle"/>
          <p:cNvPicPr/>
          <p:nvPr/>
        </p:nvPicPr>
        <p:blipFill>
          <a:blip r:embed="rId4"/>
          <a:srcRect/>
          <a:stretch>
            <a:fillRect/>
          </a:stretch>
        </p:blipFill>
        <p:spPr bwMode="auto">
          <a:xfrm>
            <a:off x="457200" y="4191000"/>
            <a:ext cx="32766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dirty="0" smtClean="0">
                <a:solidFill>
                  <a:srgbClr val="002060"/>
                </a:solidFill>
              </a:rPr>
              <a:t>NTC temperature (thermistor)</a:t>
            </a:r>
            <a:endParaRPr lang="en-US" dirty="0">
              <a:solidFill>
                <a:srgbClr val="002060"/>
              </a:solidFill>
            </a:endParaRPr>
          </a:p>
        </p:txBody>
      </p:sp>
      <p:pic>
        <p:nvPicPr>
          <p:cNvPr id="5" name="Content Placeholder 4" descr="Image result for temperature and resistance graph"/>
          <p:cNvPicPr>
            <a:picLocks noGrp="1"/>
          </p:cNvPicPr>
          <p:nvPr>
            <p:ph sz="quarter" idx="1"/>
          </p:nvPr>
        </p:nvPicPr>
        <p:blipFill>
          <a:blip r:embed="rId2"/>
          <a:srcRect/>
          <a:stretch>
            <a:fillRect/>
          </a:stretch>
        </p:blipFill>
        <p:spPr bwMode="auto">
          <a:xfrm>
            <a:off x="809625" y="1828800"/>
            <a:ext cx="2952750" cy="2990850"/>
          </a:xfrm>
          <a:prstGeom prst="rect">
            <a:avLst/>
          </a:prstGeom>
          <a:noFill/>
          <a:ln w="9525">
            <a:noFill/>
            <a:miter lim="800000"/>
            <a:headEnd/>
            <a:tailEnd/>
          </a:ln>
        </p:spPr>
      </p:pic>
      <p:sp>
        <p:nvSpPr>
          <p:cNvPr id="4" name="Content Placeholder 3"/>
          <p:cNvSpPr>
            <a:spLocks noGrp="1"/>
          </p:cNvSpPr>
          <p:nvPr>
            <p:ph sz="quarter" idx="2"/>
          </p:nvPr>
        </p:nvSpPr>
        <p:spPr>
          <a:xfrm>
            <a:off x="4270248" y="1143000"/>
            <a:ext cx="3657600" cy="5715000"/>
          </a:xfrm>
        </p:spPr>
        <p:txBody>
          <a:bodyPr>
            <a:noAutofit/>
          </a:bodyPr>
          <a:lstStyle/>
          <a:p>
            <a:r>
              <a:rPr lang="en-US" sz="2000" dirty="0" smtClean="0"/>
              <a:t>Thermistor is actually a variable resistor that changes its resistance with change of the temperature. These sensors are made by sintering of semi conductive materials such as ceramics or polymers in order to provide larger changes in the resistance with just small changes in temperature. The term “NTC” means “Negative Temperature Coefficient”, which means that the resistance decreases with increase of the temperature.</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dirty="0" smtClean="0">
                <a:solidFill>
                  <a:schemeClr val="accent1">
                    <a:lumMod val="75000"/>
                  </a:schemeClr>
                </a:solidFill>
              </a:rPr>
              <a:t>Node mcu (esp 8266)</a:t>
            </a:r>
            <a:endParaRPr lang="en-US" dirty="0">
              <a:solidFill>
                <a:schemeClr val="accent1">
                  <a:lumMod val="75000"/>
                </a:schemeClr>
              </a:solidFill>
            </a:endParaRPr>
          </a:p>
        </p:txBody>
      </p:sp>
      <p:sp>
        <p:nvSpPr>
          <p:cNvPr id="3" name="Content Placeholder 2"/>
          <p:cNvSpPr>
            <a:spLocks noGrp="1"/>
          </p:cNvSpPr>
          <p:nvPr>
            <p:ph sz="quarter" idx="1"/>
          </p:nvPr>
        </p:nvSpPr>
        <p:spPr>
          <a:xfrm>
            <a:off x="152400" y="1219200"/>
            <a:ext cx="5410200" cy="5410200"/>
          </a:xfrm>
        </p:spPr>
        <p:txBody>
          <a:bodyPr>
            <a:normAutofit/>
          </a:bodyPr>
          <a:lstStyle/>
          <a:p>
            <a:r>
              <a:rPr lang="en-US" sz="2000" b="1" dirty="0" smtClean="0"/>
              <a:t>NodeMCU</a:t>
            </a:r>
            <a:r>
              <a:rPr lang="en-US" sz="2000" dirty="0" smtClean="0"/>
              <a:t> is an open source </a:t>
            </a:r>
            <a:r>
              <a:rPr lang="en-US" sz="2000" dirty="0" smtClean="0">
                <a:hlinkClick r:id="rId2" tooltip="Internet of Things"/>
              </a:rPr>
              <a:t>IoT</a:t>
            </a:r>
            <a:r>
              <a:rPr lang="en-US" sz="2000" dirty="0" smtClean="0"/>
              <a:t> platform. It includes </a:t>
            </a:r>
            <a:r>
              <a:rPr lang="en-US" sz="2000" dirty="0" smtClean="0">
                <a:hlinkClick r:id="rId3" tooltip="Firmware"/>
              </a:rPr>
              <a:t>firmware</a:t>
            </a:r>
            <a:r>
              <a:rPr lang="en-US" sz="2000" dirty="0" smtClean="0"/>
              <a:t> which runs on the </a:t>
            </a:r>
            <a:r>
              <a:rPr lang="en-US" sz="2000" dirty="0" smtClean="0">
                <a:hlinkClick r:id="rId4" tooltip="ESP8266"/>
              </a:rPr>
              <a:t>ESP8266</a:t>
            </a:r>
            <a:r>
              <a:rPr lang="en-US" sz="2000" dirty="0" smtClean="0"/>
              <a:t> </a:t>
            </a:r>
            <a:r>
              <a:rPr lang="en-US" sz="2000" dirty="0" smtClean="0">
                <a:hlinkClick r:id="rId5" tooltip="Wi-Fi"/>
              </a:rPr>
              <a:t>Wi-Fi</a:t>
            </a:r>
            <a:r>
              <a:rPr lang="en-US" sz="2000" dirty="0" smtClean="0"/>
              <a:t> </a:t>
            </a:r>
            <a:r>
              <a:rPr lang="en-US" sz="2000" dirty="0" smtClean="0">
                <a:hlinkClick r:id="rId6" tooltip="System on a chip"/>
              </a:rPr>
              <a:t>SoC</a:t>
            </a:r>
            <a:r>
              <a:rPr lang="en-US" sz="2000" dirty="0" smtClean="0"/>
              <a:t> from Espressif Systems, and hardware which is based on the ESP-12 module.</a:t>
            </a:r>
          </a:p>
          <a:p>
            <a:r>
              <a:rPr lang="en-US" sz="2000" dirty="0" smtClean="0"/>
              <a:t>NodeMCU was created shortly after the </a:t>
            </a:r>
            <a:r>
              <a:rPr lang="en-US" sz="2000" dirty="0" smtClean="0">
                <a:hlinkClick r:id="rId4" tooltip="ESP8266"/>
              </a:rPr>
              <a:t>ESP8266</a:t>
            </a:r>
            <a:r>
              <a:rPr lang="en-US" sz="2000" dirty="0" smtClean="0"/>
              <a:t> came out. On December 30, 2013, The ESP8266 is a Wi-Fi SoC integrated with a </a:t>
            </a:r>
            <a:r>
              <a:rPr lang="en-US" sz="2000" dirty="0" smtClean="0">
                <a:hlinkClick r:id="rId7" tooltip="Tensilica"/>
              </a:rPr>
              <a:t>Tensilica</a:t>
            </a:r>
            <a:r>
              <a:rPr lang="en-US" sz="2000" dirty="0" smtClean="0"/>
              <a:t> Xtensa LX106 core</a:t>
            </a:r>
          </a:p>
          <a:p>
            <a:r>
              <a:rPr lang="en-US" sz="2000" dirty="0" smtClean="0"/>
              <a:t>It supports python ,embraded c, url spectral languages.</a:t>
            </a:r>
          </a:p>
          <a:p>
            <a:r>
              <a:rPr lang="en-US" sz="2000" dirty="0" smtClean="0"/>
              <a:t>It is a 32-bit controller.</a:t>
            </a:r>
          </a:p>
          <a:p>
            <a:r>
              <a:rPr lang="en-US" sz="2000" dirty="0" smtClean="0"/>
              <a:t>It has 4 mb flash memory and 128 kb memory.</a:t>
            </a:r>
          </a:p>
          <a:p>
            <a:endParaRPr lang="en-US" sz="2000" dirty="0"/>
          </a:p>
        </p:txBody>
      </p:sp>
      <p:pic>
        <p:nvPicPr>
          <p:cNvPr id="5" name="Content Placeholder 4" descr="esp 8266.jpg"/>
          <p:cNvPicPr>
            <a:picLocks noGrp="1" noChangeAspect="1"/>
          </p:cNvPicPr>
          <p:nvPr>
            <p:ph sz="quarter" idx="2"/>
          </p:nvPr>
        </p:nvPicPr>
        <p:blipFill>
          <a:blip r:embed="rId8" cstate="print"/>
          <a:stretch>
            <a:fillRect/>
          </a:stretch>
        </p:blipFill>
        <p:spPr>
          <a:xfrm>
            <a:off x="5791200" y="2362200"/>
            <a:ext cx="2898775" cy="22098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7467600" cy="334962"/>
          </a:xfrm>
        </p:spPr>
        <p:txBody>
          <a:bodyPr>
            <a:normAutofit fontScale="90000"/>
          </a:bodyPr>
          <a:lstStyle/>
          <a:p>
            <a:endParaRPr lang="en-US" dirty="0"/>
          </a:p>
        </p:txBody>
      </p:sp>
      <p:sp>
        <p:nvSpPr>
          <p:cNvPr id="10" name="Content Placeholder 9"/>
          <p:cNvSpPr>
            <a:spLocks noGrp="1"/>
          </p:cNvSpPr>
          <p:nvPr>
            <p:ph sz="quarter" idx="1"/>
          </p:nvPr>
        </p:nvSpPr>
        <p:spPr>
          <a:xfrm>
            <a:off x="457200" y="838200"/>
            <a:ext cx="7467600" cy="5635752"/>
          </a:xfrm>
        </p:spPr>
        <p:txBody>
          <a:bodyPr/>
          <a:lstStyle/>
          <a:p>
            <a:r>
              <a:rPr lang="en-US" dirty="0" smtClean="0"/>
              <a:t>Clock speed is 80mhz to 160 mhz.</a:t>
            </a:r>
          </a:p>
          <a:p>
            <a:r>
              <a:rPr lang="en-US" dirty="0" smtClean="0"/>
              <a:t>It has 13 GPIO pins (general purpose input output )</a:t>
            </a:r>
          </a:p>
          <a:p>
            <a:r>
              <a:rPr lang="en-US" dirty="0" smtClean="0"/>
              <a:t>GPIO pins are used to connect different sensors and activators.</a:t>
            </a:r>
          </a:p>
          <a:p>
            <a:r>
              <a:rPr lang="en-US" dirty="0" smtClean="0"/>
              <a:t>One ADC convertor pin (analog to digital ). The range of analog pin is 0 to (2^10-1)</a:t>
            </a:r>
          </a:p>
          <a:p>
            <a:r>
              <a:rPr lang="en-US" dirty="0" smtClean="0"/>
              <a:t>It support TCP and IP.</a:t>
            </a:r>
          </a:p>
          <a:p>
            <a:r>
              <a:rPr lang="en-US" smtClean="0"/>
              <a:t>ESP8266 support </a:t>
            </a:r>
            <a:r>
              <a:rPr lang="en-US" dirty="0" smtClean="0"/>
              <a:t>2.4ghz</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81000" y="274638"/>
            <a:ext cx="8229600" cy="563562"/>
          </a:xfrm>
        </p:spPr>
        <p:txBody>
          <a:bodyPr>
            <a:normAutofit/>
          </a:bodyPr>
          <a:lstStyle/>
          <a:p>
            <a:pPr algn="ctr"/>
            <a:r>
              <a:rPr lang="en-US" smtClean="0">
                <a:solidFill>
                  <a:schemeClr val="accent4">
                    <a:lumMod val="75000"/>
                  </a:schemeClr>
                </a:solidFill>
              </a:rPr>
              <a:t>MQ-135</a:t>
            </a:r>
            <a:endParaRPr lang="en-US" dirty="0">
              <a:solidFill>
                <a:schemeClr val="accent4">
                  <a:lumMod val="75000"/>
                </a:schemeClr>
              </a:solidFill>
            </a:endParaRPr>
          </a:p>
        </p:txBody>
      </p:sp>
      <p:sp>
        <p:nvSpPr>
          <p:cNvPr id="11" name="TextBox 10"/>
          <p:cNvSpPr txBox="1"/>
          <p:nvPr/>
        </p:nvSpPr>
        <p:spPr>
          <a:xfrm>
            <a:off x="381000" y="1752600"/>
            <a:ext cx="7467600" cy="369332"/>
          </a:xfrm>
          <a:prstGeom prst="rect">
            <a:avLst/>
          </a:prstGeom>
          <a:noFill/>
        </p:spPr>
        <p:txBody>
          <a:bodyPr wrap="square" rtlCol="0">
            <a:spAutoFit/>
          </a:bodyPr>
          <a:lstStyle/>
          <a:p>
            <a:endParaRPr lang="en-US" dirty="0"/>
          </a:p>
        </p:txBody>
      </p:sp>
      <p:sp>
        <p:nvSpPr>
          <p:cNvPr id="14" name="TextBox 13"/>
          <p:cNvSpPr txBox="1"/>
          <p:nvPr/>
        </p:nvSpPr>
        <p:spPr>
          <a:xfrm>
            <a:off x="304800" y="838201"/>
            <a:ext cx="8229600" cy="6801862"/>
          </a:xfrm>
          <a:prstGeom prst="rect">
            <a:avLst/>
          </a:prstGeom>
          <a:noFill/>
        </p:spPr>
        <p:txBody>
          <a:bodyPr wrap="square" rtlCol="0">
            <a:spAutoFit/>
          </a:bodyPr>
          <a:lstStyle/>
          <a:p>
            <a:r>
              <a:rPr lang="en-US" dirty="0" smtClean="0"/>
              <a:t> </a:t>
            </a:r>
            <a:r>
              <a:rPr lang="en-US" sz="2000" dirty="0" smtClean="0"/>
              <a:t>Air quality sensor for detecting a wide range of gases, including NH3, NOx, alcohol, benzene, smoke and CO2.</a:t>
            </a:r>
          </a:p>
          <a:p>
            <a:pPr>
              <a:buFont typeface="Wingdings" pitchFamily="2" charset="2"/>
              <a:buChar char="§"/>
            </a:pPr>
            <a:r>
              <a:rPr lang="en-US" sz="2000" dirty="0" smtClean="0"/>
              <a:t> Ideal for use in office or factory.</a:t>
            </a:r>
          </a:p>
          <a:p>
            <a:pPr>
              <a:buFont typeface="Wingdings" pitchFamily="2" charset="2"/>
              <a:buChar char="§"/>
            </a:pPr>
            <a:r>
              <a:rPr lang="en-US" sz="2000" dirty="0" smtClean="0"/>
              <a:t>It is also sensitive to smoke and other harmful gases.</a:t>
            </a:r>
          </a:p>
          <a:p>
            <a:pPr>
              <a:buFont typeface="Wingdings" pitchFamily="2" charset="2"/>
              <a:buChar char="§"/>
            </a:pPr>
            <a:r>
              <a:rPr lang="en-US" sz="2000" dirty="0" smtClean="0"/>
              <a:t>It is with low cost and particularly suitable for Air quality monitoring application.</a:t>
            </a:r>
          </a:p>
          <a:p>
            <a:pPr>
              <a:buFont typeface="Wingdings" pitchFamily="2" charset="2"/>
              <a:buChar char="§"/>
            </a:pPr>
            <a:r>
              <a:rPr lang="en-US" sz="2000" dirty="0" smtClean="0"/>
              <a:t>The operating voltage of this gas sensor is from 2.5V to 5.0V. </a:t>
            </a:r>
          </a:p>
          <a:p>
            <a:pPr>
              <a:buFont typeface="Wingdings" pitchFamily="2" charset="2"/>
              <a:buChar char="§"/>
            </a:pPr>
            <a:r>
              <a:rPr lang="en-US" sz="2000" dirty="0" smtClean="0"/>
              <a:t>It is range up to &lt;100m.</a:t>
            </a:r>
          </a:p>
          <a:p>
            <a:endParaRPr lang="en-US" sz="2400" b="1" dirty="0"/>
          </a:p>
          <a:p>
            <a:r>
              <a:rPr lang="en-US" sz="2400" b="1" dirty="0" smtClean="0">
                <a:solidFill>
                  <a:schemeClr val="accent2">
                    <a:lumMod val="75000"/>
                  </a:schemeClr>
                </a:solidFill>
              </a:rPr>
              <a:t>Features:</a:t>
            </a:r>
          </a:p>
          <a:p>
            <a:pPr>
              <a:buFont typeface="Wingdings" pitchFamily="2" charset="2"/>
              <a:buChar char="v"/>
            </a:pPr>
            <a:r>
              <a:rPr lang="en-US" sz="2400" dirty="0"/>
              <a:t>High Sensitivity</a:t>
            </a:r>
          </a:p>
          <a:p>
            <a:pPr>
              <a:buFont typeface="Wingdings" pitchFamily="2" charset="2"/>
              <a:buChar char="v"/>
            </a:pPr>
            <a:r>
              <a:rPr lang="en-US" sz="2400" dirty="0"/>
              <a:t>Stable and Long Life</a:t>
            </a:r>
          </a:p>
          <a:p>
            <a:pPr>
              <a:buFont typeface="Wingdings" pitchFamily="2" charset="2"/>
              <a:buChar char="v"/>
            </a:pPr>
            <a:r>
              <a:rPr lang="en-US" sz="2400" u="sng" dirty="0"/>
              <a:t>Detection Range: </a:t>
            </a:r>
            <a:r>
              <a:rPr lang="en-US" sz="2400" dirty="0"/>
              <a:t>10 - 300 ppm NH3, 10 - 1000 ppm Benzene, 10 - 300 </a:t>
            </a:r>
            <a:r>
              <a:rPr lang="en-US" sz="2400" dirty="0" smtClean="0"/>
              <a:t>Alcohol</a:t>
            </a:r>
          </a:p>
          <a:p>
            <a:pPr>
              <a:buFont typeface="Wingdings" pitchFamily="2" charset="2"/>
              <a:buChar char="v"/>
            </a:pPr>
            <a:r>
              <a:rPr lang="en-US" sz="2400" dirty="0"/>
              <a:t>low cost</a:t>
            </a:r>
          </a:p>
          <a:p>
            <a:endParaRPr lang="en-US" sz="2400" dirty="0"/>
          </a:p>
          <a:p>
            <a:pPr>
              <a:buFont typeface="Wingdings" pitchFamily="2" charset="2"/>
              <a:buChar char="v"/>
            </a:pPr>
            <a:endParaRPr lang="en-US" sz="2400" b="1" dirty="0" smtClean="0"/>
          </a:p>
          <a:p>
            <a:endParaRPr lang="en-US" sz="2400" b="1" dirty="0"/>
          </a:p>
          <a:p>
            <a:endParaRPr lang="en-US" dirty="0" smtClean="0"/>
          </a:p>
          <a:p>
            <a:pPr>
              <a:buFont typeface="Wingdings" pitchFamily="2" charset="2"/>
              <a:buChar char="§"/>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7467600" cy="868362"/>
          </a:xfrm>
        </p:spPr>
        <p:txBody>
          <a:bodyPr>
            <a:normAutofit fontScale="90000"/>
          </a:bodyPr>
          <a:lstStyle/>
          <a:p>
            <a:pPr algn="ctr"/>
            <a:r>
              <a:rPr lang="en-US" dirty="0" smtClean="0">
                <a:solidFill>
                  <a:srgbClr val="C00000"/>
                </a:solidFill>
              </a:rPr>
              <a:t>      Air Quality Sensor (MQ135)</a:t>
            </a:r>
            <a:br>
              <a:rPr lang="en-US" dirty="0" smtClean="0">
                <a:solidFill>
                  <a:srgbClr val="C00000"/>
                </a:solidFill>
              </a:rPr>
            </a:br>
            <a:r>
              <a:rPr lang="en-US" dirty="0" smtClean="0">
                <a:solidFill>
                  <a:srgbClr val="C00000"/>
                </a:solidFill>
              </a:rPr>
              <a:t> </a:t>
            </a:r>
            <a:endParaRPr lang="en-US" dirty="0">
              <a:solidFill>
                <a:srgbClr val="C00000"/>
              </a:solidFill>
            </a:endParaRPr>
          </a:p>
        </p:txBody>
      </p:sp>
      <p:sp>
        <p:nvSpPr>
          <p:cNvPr id="8" name="Content Placeholder 7"/>
          <p:cNvSpPr>
            <a:spLocks noGrp="1"/>
          </p:cNvSpPr>
          <p:nvPr>
            <p:ph sz="quarter" idx="1"/>
          </p:nvPr>
        </p:nvSpPr>
        <p:spPr>
          <a:xfrm>
            <a:off x="457200" y="1295400"/>
            <a:ext cx="4648200" cy="5105400"/>
          </a:xfrm>
        </p:spPr>
        <p:txBody>
          <a:bodyPr>
            <a:normAutofit fontScale="85000" lnSpcReduction="20000"/>
          </a:bodyPr>
          <a:lstStyle/>
          <a:p>
            <a:r>
              <a:rPr lang="en-US" dirty="0" smtClean="0"/>
              <a:t>It consists  of  4 pins.</a:t>
            </a:r>
          </a:p>
          <a:p>
            <a:r>
              <a:rPr lang="en-US" b="1" u="sng" dirty="0" smtClean="0">
                <a:solidFill>
                  <a:schemeClr val="accent5">
                    <a:lumMod val="50000"/>
                  </a:schemeClr>
                </a:solidFill>
              </a:rPr>
              <a:t>Pin Description</a:t>
            </a:r>
          </a:p>
          <a:p>
            <a:r>
              <a:rPr lang="en-US" dirty="0" smtClean="0"/>
              <a:t>Pin Number	Pin Name	Pin Description</a:t>
            </a:r>
          </a:p>
          <a:p>
            <a:r>
              <a:rPr lang="en-US" dirty="0" smtClean="0"/>
              <a:t>1.  </a:t>
            </a:r>
            <a:r>
              <a:rPr lang="en-US" b="1" dirty="0" smtClean="0"/>
              <a:t>Vcc </a:t>
            </a:r>
            <a:r>
              <a:rPr lang="en-US" dirty="0" smtClean="0"/>
              <a:t>:  Used to power the sensor, Generally the operating voltage is +5V.</a:t>
            </a:r>
          </a:p>
          <a:p>
            <a:r>
              <a:rPr lang="en-US" dirty="0" smtClean="0"/>
              <a:t>2 . </a:t>
            </a:r>
            <a:r>
              <a:rPr lang="en-US" b="1" dirty="0" smtClean="0"/>
              <a:t>Ground</a:t>
            </a:r>
            <a:r>
              <a:rPr lang="en-US" dirty="0" smtClean="0"/>
              <a:t> :  Used to connect the module to system ground.</a:t>
            </a:r>
          </a:p>
          <a:p>
            <a:r>
              <a:rPr lang="en-US" dirty="0" smtClean="0"/>
              <a:t>3 . </a:t>
            </a:r>
            <a:r>
              <a:rPr lang="en-US" b="1" dirty="0" smtClean="0"/>
              <a:t>Digital Out </a:t>
            </a:r>
            <a:r>
              <a:rPr lang="en-US" dirty="0" smtClean="0"/>
              <a:t>:  You can also use this sensor to get digital output from this pin, by setting a threshold value using the potentiometer.</a:t>
            </a:r>
          </a:p>
          <a:p>
            <a:r>
              <a:rPr lang="en-US" dirty="0" smtClean="0"/>
              <a:t>4. </a:t>
            </a:r>
            <a:r>
              <a:rPr lang="en-US" b="1" dirty="0" smtClean="0"/>
              <a:t>Analog Out </a:t>
            </a:r>
            <a:r>
              <a:rPr lang="en-US" dirty="0" smtClean="0"/>
              <a:t>:  This pin outputs 0-5V analog voltage based on the intensity of the gas.</a:t>
            </a:r>
          </a:p>
          <a:p>
            <a:endParaRPr lang="en-US" dirty="0"/>
          </a:p>
        </p:txBody>
      </p:sp>
      <p:pic>
        <p:nvPicPr>
          <p:cNvPr id="19" name="Content Placeholder 18" descr="https://nevonexpress.com/big/MQ-135-gas-sensor-Pin-Configuration1.jpg"/>
          <p:cNvPicPr>
            <a:picLocks noGrp="1"/>
          </p:cNvPicPr>
          <p:nvPr>
            <p:ph sz="quarter" idx="2"/>
          </p:nvPr>
        </p:nvPicPr>
        <p:blipFill>
          <a:blip r:embed="rId2"/>
          <a:srcRect/>
          <a:stretch>
            <a:fillRect/>
          </a:stretch>
        </p:blipFill>
        <p:spPr bwMode="auto">
          <a:xfrm>
            <a:off x="5029199" y="2209800"/>
            <a:ext cx="3657601" cy="2705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ctr"/>
            <a:r>
              <a:rPr lang="en-US" dirty="0" smtClean="0">
                <a:solidFill>
                  <a:srgbClr val="0070C0"/>
                </a:solidFill>
              </a:rPr>
              <a:t>HC-05 BLUETOOH MODULE</a:t>
            </a:r>
            <a:endParaRPr lang="en-US" dirty="0">
              <a:solidFill>
                <a:srgbClr val="0070C0"/>
              </a:solidFill>
            </a:endParaRPr>
          </a:p>
        </p:txBody>
      </p:sp>
      <p:sp>
        <p:nvSpPr>
          <p:cNvPr id="7" name="Content Placeholder 6"/>
          <p:cNvSpPr>
            <a:spLocks noGrp="1"/>
          </p:cNvSpPr>
          <p:nvPr>
            <p:ph sz="quarter" idx="1"/>
          </p:nvPr>
        </p:nvSpPr>
        <p:spPr>
          <a:xfrm>
            <a:off x="228600" y="1219200"/>
            <a:ext cx="5410200" cy="5257800"/>
          </a:xfrm>
        </p:spPr>
        <p:txBody>
          <a:bodyPr/>
          <a:lstStyle/>
          <a:p>
            <a:pPr lvl="0"/>
            <a:r>
              <a:rPr lang="en-US" dirty="0" smtClean="0"/>
              <a:t>HC-05 is a Bluetooth module which is designed for wireless communication. This module can be used in a master or slave configuration.</a:t>
            </a:r>
          </a:p>
          <a:p>
            <a:r>
              <a:rPr lang="en-US" dirty="0" smtClean="0"/>
              <a:t>HC-05 has red LED which indicates connection status</a:t>
            </a:r>
          </a:p>
          <a:p>
            <a:pPr lvl="0"/>
            <a:r>
              <a:rPr lang="en-US" dirty="0" smtClean="0"/>
              <a:t>This module works on 3.3 V. We can connect 5V supply voltage as well since the module has on board 5 to 3.3 V regulator.</a:t>
            </a:r>
          </a:p>
          <a:p>
            <a:pPr lvl="0"/>
            <a:r>
              <a:rPr lang="en-US" dirty="0" smtClean="0"/>
              <a:t>The range is less than 10mts.</a:t>
            </a:r>
          </a:p>
          <a:p>
            <a:endParaRPr lang="en-US" dirty="0"/>
          </a:p>
        </p:txBody>
      </p:sp>
      <p:pic>
        <p:nvPicPr>
          <p:cNvPr id="5" name="Content Placeholder 4" descr="HC-05 Bluetooth Module"/>
          <p:cNvPicPr>
            <a:picLocks noGrp="1"/>
          </p:cNvPicPr>
          <p:nvPr>
            <p:ph sz="quarter" idx="2"/>
          </p:nvPr>
        </p:nvPicPr>
        <p:blipFill>
          <a:blip r:embed="rId2"/>
          <a:stretch>
            <a:fillRect/>
          </a:stretch>
        </p:blipFill>
        <p:spPr bwMode="auto">
          <a:xfrm>
            <a:off x="5715000" y="1524000"/>
            <a:ext cx="29718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pPr algn="ctr"/>
            <a:r>
              <a:rPr lang="en-US" dirty="0" smtClean="0">
                <a:solidFill>
                  <a:schemeClr val="accent4">
                    <a:lumMod val="50000"/>
                  </a:schemeClr>
                </a:solidFill>
              </a:rPr>
              <a:t>PIN DESCRIPTION</a:t>
            </a:r>
            <a:endParaRPr lang="en-US" dirty="0">
              <a:solidFill>
                <a:schemeClr val="accent4">
                  <a:lumMod val="50000"/>
                </a:schemeClr>
              </a:solidFill>
            </a:endParaRPr>
          </a:p>
        </p:txBody>
      </p:sp>
      <p:sp>
        <p:nvSpPr>
          <p:cNvPr id="3" name="Content Placeholder 2"/>
          <p:cNvSpPr>
            <a:spLocks noGrp="1"/>
          </p:cNvSpPr>
          <p:nvPr>
            <p:ph sz="quarter" idx="1"/>
          </p:nvPr>
        </p:nvSpPr>
        <p:spPr>
          <a:xfrm>
            <a:off x="457200" y="990600"/>
            <a:ext cx="4724400" cy="5715000"/>
          </a:xfrm>
        </p:spPr>
        <p:txBody>
          <a:bodyPr>
            <a:normAutofit lnSpcReduction="10000"/>
          </a:bodyPr>
          <a:lstStyle/>
          <a:p>
            <a:r>
              <a:rPr lang="en-US" dirty="0" smtClean="0"/>
              <a:t>  </a:t>
            </a:r>
            <a:r>
              <a:rPr lang="en-US" sz="2000" dirty="0" smtClean="0"/>
              <a:t>It has 6 pins</a:t>
            </a:r>
          </a:p>
          <a:p>
            <a:r>
              <a:rPr lang="en-US" sz="2000" b="1" dirty="0" smtClean="0"/>
              <a:t>Key</a:t>
            </a:r>
            <a:r>
              <a:rPr lang="en-US" sz="2000" dirty="0" smtClean="0"/>
              <a:t>/EN: It is used to bring Bluetooth module in AT commands mode.</a:t>
            </a:r>
          </a:p>
          <a:p>
            <a:r>
              <a:rPr lang="en-US" sz="2000" dirty="0" smtClean="0"/>
              <a:t>HC-05 module has two modes,</a:t>
            </a:r>
          </a:p>
          <a:p>
            <a:pPr>
              <a:buNone/>
            </a:pPr>
            <a:r>
              <a:rPr lang="en-US" sz="2000" dirty="0" smtClean="0"/>
              <a:t>         1.  </a:t>
            </a:r>
            <a:r>
              <a:rPr lang="en-US" sz="2000" b="1" dirty="0" smtClean="0"/>
              <a:t>Data mode: </a:t>
            </a:r>
            <a:r>
              <a:rPr lang="en-US" sz="2000" dirty="0" smtClean="0"/>
              <a:t>Exchange of data between devices.</a:t>
            </a:r>
          </a:p>
          <a:p>
            <a:pPr>
              <a:buNone/>
            </a:pPr>
            <a:r>
              <a:rPr lang="en-US" sz="2000" dirty="0" smtClean="0"/>
              <a:t>         2.  </a:t>
            </a:r>
            <a:r>
              <a:rPr lang="en-US" sz="2000" b="1" dirty="0" smtClean="0"/>
              <a:t>Command mode: </a:t>
            </a:r>
            <a:r>
              <a:rPr lang="en-US" sz="2000" dirty="0" smtClean="0"/>
              <a:t>It uses AT commands which are used to change setting of HC-05. </a:t>
            </a:r>
          </a:p>
          <a:p>
            <a:r>
              <a:rPr lang="en-US" sz="2000" dirty="0" smtClean="0"/>
              <a:t> </a:t>
            </a:r>
            <a:r>
              <a:rPr lang="en-US" sz="2000" b="1" dirty="0" smtClean="0"/>
              <a:t>VCC: </a:t>
            </a:r>
            <a:r>
              <a:rPr lang="en-US" sz="2000" dirty="0" smtClean="0"/>
              <a:t>Connect 5 V or 3.3 V to this Pin.</a:t>
            </a:r>
          </a:p>
          <a:p>
            <a:r>
              <a:rPr lang="en-US" sz="2000" b="1" dirty="0" smtClean="0"/>
              <a:t>GND: </a:t>
            </a:r>
            <a:r>
              <a:rPr lang="en-US" sz="2000" dirty="0" smtClean="0"/>
              <a:t>Ground Pin of module</a:t>
            </a:r>
          </a:p>
          <a:p>
            <a:r>
              <a:rPr lang="en-US" sz="2000" b="1" dirty="0" smtClean="0"/>
              <a:t>TXD: </a:t>
            </a:r>
            <a:r>
              <a:rPr lang="en-US" sz="2000" dirty="0" smtClean="0"/>
              <a:t>Transmit Serial </a:t>
            </a:r>
          </a:p>
          <a:p>
            <a:r>
              <a:rPr lang="en-US" sz="2000" b="1" dirty="0" smtClean="0"/>
              <a:t>RXD:</a:t>
            </a:r>
            <a:r>
              <a:rPr lang="en-US" sz="2000" dirty="0" smtClean="0"/>
              <a:t> Receive data serially</a:t>
            </a:r>
          </a:p>
          <a:p>
            <a:r>
              <a:rPr lang="en-US" sz="2000" b="1" dirty="0" smtClean="0"/>
              <a:t>State: </a:t>
            </a:r>
            <a:r>
              <a:rPr lang="en-US" sz="2000" dirty="0" smtClean="0"/>
              <a:t>It tells whether module is connected or not.</a:t>
            </a:r>
          </a:p>
          <a:p>
            <a:endParaRPr lang="en-US" sz="2000" dirty="0"/>
          </a:p>
        </p:txBody>
      </p:sp>
      <p:pic>
        <p:nvPicPr>
          <p:cNvPr id="5" name="Content Placeholder 4" descr="Bluetooth Module Pin Description"/>
          <p:cNvPicPr>
            <a:picLocks noGrp="1"/>
          </p:cNvPicPr>
          <p:nvPr>
            <p:ph sz="quarter" idx="2"/>
          </p:nvPr>
        </p:nvPicPr>
        <p:blipFill>
          <a:blip r:embed="rId2"/>
          <a:srcRect/>
          <a:stretch>
            <a:fillRect/>
          </a:stretch>
        </p:blipFill>
        <p:spPr bwMode="auto">
          <a:xfrm>
            <a:off x="5410200" y="1524001"/>
            <a:ext cx="29718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274638"/>
            <a:ext cx="8305800" cy="563562"/>
          </a:xfrm>
        </p:spPr>
        <p:txBody>
          <a:bodyPr/>
          <a:lstStyle/>
          <a:p>
            <a:pPr algn="ctr"/>
            <a:r>
              <a:rPr lang="en-US" dirty="0" smtClean="0">
                <a:solidFill>
                  <a:srgbClr val="7030A0"/>
                </a:solidFill>
              </a:rPr>
              <a:t>ARDUINO IDE</a:t>
            </a:r>
            <a:endParaRPr lang="en-US" dirty="0">
              <a:solidFill>
                <a:srgbClr val="7030A0"/>
              </a:solidFill>
            </a:endParaRPr>
          </a:p>
        </p:txBody>
      </p:sp>
      <p:sp>
        <p:nvSpPr>
          <p:cNvPr id="5" name="TextBox 4"/>
          <p:cNvSpPr txBox="1"/>
          <p:nvPr/>
        </p:nvSpPr>
        <p:spPr>
          <a:xfrm>
            <a:off x="228600" y="1066800"/>
            <a:ext cx="8458200" cy="6093976"/>
          </a:xfrm>
          <a:prstGeom prst="rect">
            <a:avLst/>
          </a:prstGeom>
          <a:noFill/>
        </p:spPr>
        <p:txBody>
          <a:bodyPr wrap="square" rtlCol="0">
            <a:spAutoFit/>
          </a:bodyPr>
          <a:lstStyle/>
          <a:p>
            <a:pPr>
              <a:lnSpc>
                <a:spcPct val="150000"/>
              </a:lnSpc>
            </a:pPr>
            <a:r>
              <a:rPr lang="en-US" sz="2000" dirty="0" smtClean="0"/>
              <a:t>1. Arduino is an open source electronic platform based on easy to use</a:t>
            </a:r>
          </a:p>
          <a:p>
            <a:pPr>
              <a:lnSpc>
                <a:spcPct val="150000"/>
              </a:lnSpc>
            </a:pPr>
            <a:r>
              <a:rPr lang="en-US" sz="2000" dirty="0" smtClean="0"/>
              <a:t>Hardware and software.</a:t>
            </a:r>
          </a:p>
          <a:p>
            <a:pPr>
              <a:lnSpc>
                <a:spcPct val="150000"/>
              </a:lnSpc>
            </a:pPr>
            <a:r>
              <a:rPr lang="en-US" sz="2000" dirty="0" smtClean="0"/>
              <a:t>2.  The arduino integrated development environment(IDE) is a cross</a:t>
            </a:r>
          </a:p>
          <a:p>
            <a:pPr>
              <a:lnSpc>
                <a:spcPct val="150000"/>
              </a:lnSpc>
            </a:pPr>
            <a:r>
              <a:rPr lang="en-US" sz="2000" dirty="0" smtClean="0"/>
              <a:t>Platform application (for windows, mackos, linux)</a:t>
            </a:r>
            <a:r>
              <a:rPr lang="en-US" sz="2000" dirty="0"/>
              <a:t> </a:t>
            </a:r>
            <a:r>
              <a:rPr lang="en-US" sz="2000" dirty="0" smtClean="0"/>
              <a:t>that is written in </a:t>
            </a:r>
          </a:p>
          <a:p>
            <a:pPr>
              <a:lnSpc>
                <a:spcPct val="150000"/>
              </a:lnSpc>
            </a:pPr>
            <a:r>
              <a:rPr lang="en-US" sz="2000" dirty="0" smtClean="0"/>
              <a:t>Programming language JAVA.</a:t>
            </a:r>
          </a:p>
          <a:p>
            <a:pPr>
              <a:lnSpc>
                <a:spcPct val="150000"/>
              </a:lnSpc>
            </a:pPr>
            <a:r>
              <a:rPr lang="en-US" sz="2000" dirty="0" smtClean="0"/>
              <a:t>3.  The arduino IDE supplies software library from the wiring project,</a:t>
            </a:r>
          </a:p>
          <a:p>
            <a:pPr>
              <a:lnSpc>
                <a:spcPct val="150000"/>
              </a:lnSpc>
            </a:pPr>
            <a:r>
              <a:rPr lang="en-US" sz="2000" dirty="0" smtClean="0"/>
              <a:t>Which provides many common input and output procedures.</a:t>
            </a:r>
          </a:p>
          <a:p>
            <a:pPr>
              <a:lnSpc>
                <a:spcPct val="150000"/>
              </a:lnSpc>
            </a:pPr>
            <a:r>
              <a:rPr lang="en-US" sz="2000" dirty="0" smtClean="0"/>
              <a:t>4.  Arduino boards are able to read inputs-light on sensor ,finger on a button, publishing something online</a:t>
            </a:r>
          </a:p>
          <a:p>
            <a:pPr>
              <a:lnSpc>
                <a:spcPct val="150000"/>
              </a:lnSpc>
            </a:pPr>
            <a:r>
              <a:rPr lang="en-US" sz="2000" dirty="0" smtClean="0"/>
              <a:t>5.  The user writes the arduino code in the IDE, then uploads it to the</a:t>
            </a:r>
          </a:p>
          <a:p>
            <a:pPr>
              <a:lnSpc>
                <a:spcPct val="150000"/>
              </a:lnSpc>
            </a:pPr>
            <a:r>
              <a:rPr lang="en-US" sz="2000" dirty="0" smtClean="0"/>
              <a:t>Microcontroller which executes the code, interacting with inputs and out puts Such as sensors and lights.</a:t>
            </a:r>
          </a:p>
          <a:p>
            <a:pPr>
              <a:lnSpc>
                <a:spcPct val="150000"/>
              </a:lnSpc>
            </a:pPr>
            <a:r>
              <a:rPr lang="en-US" sz="2000"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dirty="0" smtClean="0"/>
              <a:t>ANDROID MIT APP INVENTOR</a:t>
            </a:r>
            <a:endParaRPr lang="en-US" dirty="0"/>
          </a:p>
        </p:txBody>
      </p:sp>
      <p:sp>
        <p:nvSpPr>
          <p:cNvPr id="3" name="Content Placeholder 2"/>
          <p:cNvSpPr>
            <a:spLocks noGrp="1"/>
          </p:cNvSpPr>
          <p:nvPr>
            <p:ph sz="quarter" idx="1"/>
          </p:nvPr>
        </p:nvSpPr>
        <p:spPr>
          <a:xfrm>
            <a:off x="457200" y="1371600"/>
            <a:ext cx="8077200" cy="5102352"/>
          </a:xfrm>
        </p:spPr>
        <p:txBody>
          <a:bodyPr>
            <a:normAutofit/>
          </a:bodyPr>
          <a:lstStyle/>
          <a:p>
            <a:pPr>
              <a:buFont typeface="Wingdings" pitchFamily="2" charset="2"/>
              <a:buChar char="Ø"/>
            </a:pPr>
            <a:r>
              <a:rPr lang="en-US" sz="2000" dirty="0" smtClean="0"/>
              <a:t>The app inventor team was led by Hal Abelson and Mark Friedman.</a:t>
            </a:r>
          </a:p>
          <a:p>
            <a:pPr>
              <a:buFont typeface="Wingdings" pitchFamily="2" charset="2"/>
              <a:buChar char="Ø"/>
            </a:pPr>
            <a:r>
              <a:rPr lang="en-US" sz="2000" dirty="0" smtClean="0"/>
              <a:t>In the second half of 2011, Google released the source code, terminated its server, and provided funding to created the MIT center for mobile learning</a:t>
            </a:r>
          </a:p>
          <a:p>
            <a:pPr>
              <a:buFont typeface="Wingdings" pitchFamily="2" charset="2"/>
              <a:buChar char="Ø"/>
            </a:pPr>
            <a:r>
              <a:rPr lang="en-US" sz="2000" dirty="0" smtClean="0"/>
              <a:t>The app inventor lets you develop application for android phones using a web browser and either a connected phone or emulator.</a:t>
            </a:r>
          </a:p>
          <a:p>
            <a:pPr>
              <a:buFont typeface="Wingdings" pitchFamily="2" charset="2"/>
              <a:buChar char="Ø"/>
            </a:pPr>
            <a:r>
              <a:rPr lang="en-US" sz="2000" dirty="0" smtClean="0"/>
              <a:t>The app inventor servers store your work and help you keep track of your projects</a:t>
            </a:r>
          </a:p>
          <a:p>
            <a:pPr>
              <a:buFont typeface="Wingdings" pitchFamily="2" charset="2"/>
              <a:buChar char="Ø"/>
            </a:pPr>
            <a:r>
              <a:rPr lang="en-US" sz="2000" dirty="0" smtClean="0"/>
              <a:t>  MIT app inventor is an intuitive, visual programming environment that allows everyone-even children-to build fully functional apps for smart phones and tablets.</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solidFill>
                  <a:schemeClr val="accent1">
                    <a:lumMod val="75000"/>
                  </a:schemeClr>
                </a:solidFill>
              </a:rPr>
              <a:t>INTRODUCTION: Cargo Management</a:t>
            </a:r>
            <a:endParaRPr lang="en-US" dirty="0">
              <a:solidFill>
                <a:schemeClr val="accent1">
                  <a:lumMod val="75000"/>
                </a:schemeClr>
              </a:solidFill>
            </a:endParaRPr>
          </a:p>
        </p:txBody>
      </p:sp>
      <p:sp>
        <p:nvSpPr>
          <p:cNvPr id="3" name="Content Placeholder 2"/>
          <p:cNvSpPr>
            <a:spLocks noGrp="1"/>
          </p:cNvSpPr>
          <p:nvPr>
            <p:ph sz="quarter" idx="1"/>
          </p:nvPr>
        </p:nvSpPr>
        <p:spPr>
          <a:xfrm>
            <a:off x="457200" y="1143000"/>
            <a:ext cx="7467600" cy="5330952"/>
          </a:xfrm>
        </p:spPr>
        <p:txBody>
          <a:bodyPr/>
          <a:lstStyle/>
          <a:p>
            <a:r>
              <a:rPr lang="en-US" dirty="0" smtClean="0"/>
              <a:t>The main purpose of this project is to developing for where daily many customers sends goods from one country, state to other country.</a:t>
            </a:r>
          </a:p>
          <a:p>
            <a:r>
              <a:rPr lang="en-US" dirty="0" smtClean="0"/>
              <a:t>In order to deliver goods in given time management system must be computerized and reduce manual work and provide better quality.</a:t>
            </a:r>
          </a:p>
          <a:p>
            <a:r>
              <a:rPr lang="en-US" dirty="0" smtClean="0"/>
              <a:t>The perishable products are to be delivered at the desirable quality in the right time. The lack of constant monitoring of the product during the freight contributes towards the food wastage during the transportation phase.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914400"/>
          </a:xfrm>
        </p:spPr>
        <p:txBody>
          <a:bodyPr>
            <a:normAutofit/>
          </a:bodyPr>
          <a:lstStyle/>
          <a:p>
            <a:r>
              <a:rPr lang="en-US" dirty="0" smtClean="0">
                <a:solidFill>
                  <a:schemeClr val="accent3">
                    <a:lumMod val="75000"/>
                  </a:schemeClr>
                </a:solidFill>
              </a:rPr>
              <a:t>OUTPUT FROM SERIAL MONITOR</a:t>
            </a:r>
            <a:endParaRPr lang="en-US" dirty="0">
              <a:solidFill>
                <a:schemeClr val="accent3">
                  <a:lumMod val="75000"/>
                </a:schemeClr>
              </a:solidFill>
            </a:endParaRPr>
          </a:p>
        </p:txBody>
      </p:sp>
      <p:pic>
        <p:nvPicPr>
          <p:cNvPr id="4" name="Content Placeholder 3" descr="C:\Users\Rupesh\Desktop\6.png"/>
          <p:cNvPicPr>
            <a:picLocks noGrp="1"/>
          </p:cNvPicPr>
          <p:nvPr>
            <p:ph sz="quarter" idx="1"/>
          </p:nvPr>
        </p:nvPicPr>
        <p:blipFill>
          <a:blip r:embed="rId2"/>
          <a:srcRect b="5364"/>
          <a:stretch>
            <a:fillRect/>
          </a:stretch>
        </p:blipFill>
        <p:spPr bwMode="auto">
          <a:xfrm>
            <a:off x="457200" y="1707478"/>
            <a:ext cx="7467600" cy="397326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28600"/>
            <a:ext cx="7772400" cy="762000"/>
          </a:xfrm>
        </p:spPr>
        <p:txBody>
          <a:bodyPr>
            <a:normAutofit/>
          </a:bodyPr>
          <a:lstStyle/>
          <a:p>
            <a:r>
              <a:rPr lang="en-US" b="1" dirty="0" smtClean="0">
                <a:solidFill>
                  <a:srgbClr val="0070C0"/>
                </a:solidFill>
              </a:rPr>
              <a:t>OUTPUT FROM IBM WATSON :</a:t>
            </a:r>
            <a:endParaRPr lang="en-US" b="1" dirty="0">
              <a:solidFill>
                <a:srgbClr val="0070C0"/>
              </a:solidFill>
            </a:endParaRPr>
          </a:p>
        </p:txBody>
      </p:sp>
      <p:pic>
        <p:nvPicPr>
          <p:cNvPr id="6" name="Content Placeholder 5" descr="C:\Users\Rupesh\Desktop\7.png"/>
          <p:cNvPicPr>
            <a:picLocks noGrp="1"/>
          </p:cNvPicPr>
          <p:nvPr>
            <p:ph sz="quarter" idx="1"/>
          </p:nvPr>
        </p:nvPicPr>
        <p:blipFill>
          <a:blip r:embed="rId2"/>
          <a:srcRect t="3421" b="11065"/>
          <a:stretch>
            <a:fillRect/>
          </a:stretch>
        </p:blipFill>
        <p:spPr bwMode="auto">
          <a:xfrm>
            <a:off x="381000" y="1510027"/>
            <a:ext cx="8458200" cy="406654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67600" cy="838200"/>
          </a:xfrm>
        </p:spPr>
        <p:txBody>
          <a:bodyPr>
            <a:normAutofit/>
          </a:bodyPr>
          <a:lstStyle/>
          <a:p>
            <a:r>
              <a:rPr lang="en-US" dirty="0" smtClean="0">
                <a:solidFill>
                  <a:srgbClr val="00B050"/>
                </a:solidFill>
              </a:rPr>
              <a:t>OUTPUT FROM NODE RED :</a:t>
            </a:r>
            <a:endParaRPr lang="en-US" dirty="0">
              <a:solidFill>
                <a:srgbClr val="00B050"/>
              </a:solidFill>
            </a:endParaRPr>
          </a:p>
        </p:txBody>
      </p:sp>
      <p:pic>
        <p:nvPicPr>
          <p:cNvPr id="4" name="Content Placeholder 3" descr="C:\Users\Rupesh\Desktop\9.png"/>
          <p:cNvPicPr>
            <a:picLocks noGrp="1"/>
          </p:cNvPicPr>
          <p:nvPr>
            <p:ph sz="quarter" idx="1"/>
          </p:nvPr>
        </p:nvPicPr>
        <p:blipFill>
          <a:blip r:embed="rId2"/>
          <a:srcRect t="3421" b="10495"/>
          <a:stretch>
            <a:fillRect/>
          </a:stretch>
        </p:blipFill>
        <p:spPr bwMode="auto">
          <a:xfrm>
            <a:off x="457200" y="1772704"/>
            <a:ext cx="7467600" cy="3614216"/>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solidFill>
                  <a:srgbClr val="C00000"/>
                </a:solidFill>
              </a:rPr>
              <a:t>OUTPUT FROM MIT APP INVENTOR :</a:t>
            </a:r>
            <a:endParaRPr lang="en-US" dirty="0">
              <a:solidFill>
                <a:srgbClr val="C00000"/>
              </a:solidFill>
            </a:endParaRPr>
          </a:p>
        </p:txBody>
      </p:sp>
      <p:pic>
        <p:nvPicPr>
          <p:cNvPr id="4" name="Content Placeholder 3" descr="C:\Users\Rupesh\Downloads\WhatsApp Image 2019-07-15 at 9.45.43 PM.jpeg"/>
          <p:cNvPicPr>
            <a:picLocks noGrp="1"/>
          </p:cNvPicPr>
          <p:nvPr>
            <p:ph sz="quarter" idx="1"/>
          </p:nvPr>
        </p:nvPicPr>
        <p:blipFill>
          <a:blip r:embed="rId2"/>
          <a:srcRect t="3246"/>
          <a:stretch>
            <a:fillRect/>
          </a:stretch>
        </p:blipFill>
        <p:spPr bwMode="auto">
          <a:xfrm>
            <a:off x="2590800" y="990600"/>
            <a:ext cx="3276391" cy="56388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457200" y="704160"/>
            <a:ext cx="8229240" cy="1142640"/>
          </a:xfrm>
          <a:prstGeom prst="rect">
            <a:avLst/>
          </a:prstGeom>
          <a:noFill/>
          <a:ln>
            <a:noFill/>
          </a:ln>
        </p:spPr>
        <p:txBody>
          <a:bodyPr lIns="0" tIns="45000" rIns="0" bIns="0" anchor="b"/>
          <a:lstStyle/>
          <a:p>
            <a:endParaRPr lang="en-US" sz="1800" b="0" strike="noStrike" spc="-1" dirty="0">
              <a:solidFill>
                <a:srgbClr val="000000"/>
              </a:solidFill>
              <a:latin typeface="Constantia"/>
            </a:endParaRPr>
          </a:p>
        </p:txBody>
      </p:sp>
      <p:sp>
        <p:nvSpPr>
          <p:cNvPr id="178" name="TextShape 2"/>
          <p:cNvSpPr txBox="1"/>
          <p:nvPr/>
        </p:nvSpPr>
        <p:spPr>
          <a:xfrm>
            <a:off x="457200" y="1935360"/>
            <a:ext cx="8229240" cy="4388760"/>
          </a:xfrm>
          <a:prstGeom prst="rect">
            <a:avLst/>
          </a:prstGeom>
          <a:noFill/>
          <a:ln>
            <a:noFill/>
          </a:ln>
        </p:spPr>
        <p:txBody>
          <a:bodyPr lIns="90000" tIns="45000" rIns="90000" bIns="45000"/>
          <a:lstStyle/>
          <a:p>
            <a:r>
              <a:rPr lang="en-IN" sz="2600" b="0" strike="noStrike" spc="-1" dirty="0">
                <a:solidFill>
                  <a:srgbClr val="000000"/>
                </a:solidFill>
                <a:latin typeface="Constantia"/>
              </a:rPr>
              <a:t>      </a:t>
            </a:r>
          </a:p>
          <a:p>
            <a:endParaRPr lang="en-IN" sz="2600" spc="-1" dirty="0">
              <a:solidFill>
                <a:srgbClr val="000000"/>
              </a:solidFill>
              <a:latin typeface="Constantia"/>
            </a:endParaRPr>
          </a:p>
          <a:p>
            <a:r>
              <a:rPr lang="en-IN" sz="2600" b="0" strike="noStrike" spc="-1" dirty="0">
                <a:solidFill>
                  <a:srgbClr val="000000"/>
                </a:solidFill>
                <a:latin typeface="Constantia"/>
              </a:rPr>
              <a:t>  </a:t>
            </a:r>
          </a:p>
          <a:p>
            <a:endParaRPr lang="en-IN" sz="2600" spc="-1" dirty="0">
              <a:solidFill>
                <a:srgbClr val="000000"/>
              </a:solidFill>
              <a:latin typeface="Constantia"/>
            </a:endParaRPr>
          </a:p>
          <a:p>
            <a:r>
              <a:rPr lang="en-IN" sz="2600" b="0" strike="noStrike" spc="-1" dirty="0">
                <a:solidFill>
                  <a:srgbClr val="000000"/>
                </a:solidFill>
                <a:latin typeface="Constantia"/>
              </a:rPr>
              <a:t>                                       THANK YOU</a:t>
            </a:r>
            <a:endParaRPr lang="en-US" sz="2600" b="0" strike="noStrike" spc="-1" dirty="0">
              <a:solidFill>
                <a:srgbClr val="000000"/>
              </a:solidFill>
              <a:latin typeface="Constantia"/>
            </a:endParaRPr>
          </a:p>
        </p:txBody>
      </p:sp>
      <p:pic>
        <p:nvPicPr>
          <p:cNvPr id="37890" name="Picture 2" descr="http://www.kinyu-z.net/data/wallpapers/229/1507482.jpg"/>
          <p:cNvPicPr>
            <a:picLocks noChangeAspect="1" noChangeArrowheads="1"/>
          </p:cNvPicPr>
          <p:nvPr/>
        </p:nvPicPr>
        <p:blipFill>
          <a:blip r:embed="rId2"/>
          <a:srcRect/>
          <a:stretch>
            <a:fillRect/>
          </a:stretch>
        </p:blipFill>
        <p:spPr bwMode="auto">
          <a:xfrm>
            <a:off x="0" y="0"/>
            <a:ext cx="9143999" cy="6858000"/>
          </a:xfrm>
          <a:prstGeom prst="rect">
            <a:avLst/>
          </a:prstGeom>
          <a:noFill/>
        </p:spPr>
      </p:pic>
      <p:sp>
        <p:nvSpPr>
          <p:cNvPr id="5" name="Title 4"/>
          <p:cNvSpPr>
            <a:spLocks noGrp="1"/>
          </p:cNvSpPr>
          <p:nvPr>
            <p:ph type="title"/>
          </p:nvPr>
        </p:nvSpPr>
        <p:spPr>
          <a:xfrm>
            <a:off x="0" y="1981200"/>
            <a:ext cx="9144000" cy="1600200"/>
          </a:xfrm>
        </p:spPr>
        <p:txBody>
          <a:bodyPr>
            <a:normAutofit/>
          </a:bodyPr>
          <a:lstStyle/>
          <a:p>
            <a:r>
              <a:rPr lang="en-US" sz="4400" dirty="0" smtClean="0">
                <a:solidFill>
                  <a:schemeClr val="tx1">
                    <a:lumMod val="95000"/>
                    <a:lumOff val="5000"/>
                  </a:schemeClr>
                </a:solidFill>
              </a:rPr>
              <a:t>               </a:t>
            </a:r>
            <a:r>
              <a:rPr lang="en-US" sz="4400" b="1" dirty="0" smtClean="0">
                <a:ln w="17780" cmpd="sng">
                  <a:solidFill>
                    <a:srgbClr val="FFFFFF"/>
                  </a:solidFill>
                  <a:prstDash val="solid"/>
                  <a:miter lim="800000"/>
                </a:ln>
                <a:solidFill>
                  <a:schemeClr val="tx1"/>
                </a:solidFill>
                <a:effectLst>
                  <a:outerShdw blurRad="50800" algn="tl" rotWithShape="0">
                    <a:srgbClr val="000000"/>
                  </a:outerShdw>
                </a:effectLst>
              </a:rPr>
              <a:t>THANKING  YOU</a:t>
            </a:r>
            <a:endParaRPr lang="en-US" sz="4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82562"/>
          </a:xfrm>
        </p:spPr>
        <p:txBody>
          <a:bodyPr>
            <a:normAutofit fontScale="90000"/>
          </a:bodyPr>
          <a:lstStyle/>
          <a:p>
            <a:endParaRPr lang="en-US" dirty="0"/>
          </a:p>
        </p:txBody>
      </p:sp>
      <p:sp>
        <p:nvSpPr>
          <p:cNvPr id="3" name="Content Placeholder 2"/>
          <p:cNvSpPr>
            <a:spLocks noGrp="1"/>
          </p:cNvSpPr>
          <p:nvPr>
            <p:ph sz="quarter" idx="1"/>
          </p:nvPr>
        </p:nvSpPr>
        <p:spPr>
          <a:xfrm>
            <a:off x="457200" y="457200"/>
            <a:ext cx="7467600" cy="6016752"/>
          </a:xfrm>
        </p:spPr>
        <p:txBody>
          <a:bodyPr>
            <a:normAutofit/>
          </a:bodyPr>
          <a:lstStyle/>
          <a:p>
            <a:r>
              <a:rPr lang="en-US" dirty="0" smtClean="0"/>
              <a:t>The sensors are deployed inside the truck to monitor the freshness of the product. Various parameters like temperature, humidity and the air quality inside the truck are monitored. An app is designed for receiving all the parameters through Bluetooth communication. </a:t>
            </a:r>
          </a:p>
          <a:p>
            <a:r>
              <a:rPr lang="en-US" b="1" u="sng" dirty="0" smtClean="0">
                <a:solidFill>
                  <a:srgbClr val="FF0000"/>
                </a:solidFill>
              </a:rPr>
              <a:t>Project Highlights</a:t>
            </a:r>
          </a:p>
          <a:p>
            <a:r>
              <a:rPr lang="en-US" dirty="0" smtClean="0"/>
              <a:t>Bluetooth Communication between Device and Mobile Application.</a:t>
            </a:r>
          </a:p>
          <a:p>
            <a:r>
              <a:rPr lang="en-US" dirty="0" smtClean="0"/>
              <a:t>Usage of Bluetooth module and its configuration.</a:t>
            </a:r>
          </a:p>
          <a:p>
            <a:r>
              <a:rPr lang="en-US" dirty="0" smtClean="0"/>
              <a:t>Building the mobile Application using Android ( MIT app inventor)</a:t>
            </a:r>
          </a:p>
          <a:p>
            <a:r>
              <a:rPr lang="en-US" dirty="0" smtClean="0"/>
              <a:t>Sending the alert messages through the mobile application if required.</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nvGraphicFramePr>
        <p:xfrm>
          <a:off x="0" y="1752600"/>
          <a:ext cx="30480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6" name="Straight Connector 15"/>
          <p:cNvCxnSpPr/>
          <p:nvPr/>
        </p:nvCxnSpPr>
        <p:spPr>
          <a:xfrm>
            <a:off x="304800" y="16002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752600" y="1600200"/>
            <a:ext cx="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04800" y="1600200"/>
            <a:ext cx="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4800" y="41148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971800" y="4191000"/>
            <a:ext cx="3200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971800" y="1600200"/>
            <a:ext cx="0" cy="259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172200" y="1600200"/>
            <a:ext cx="0" cy="259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971800" y="1600200"/>
            <a:ext cx="32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352800" y="1828800"/>
            <a:ext cx="1812674" cy="461665"/>
          </a:xfrm>
          <a:prstGeom prst="rect">
            <a:avLst/>
          </a:prstGeom>
          <a:noFill/>
        </p:spPr>
        <p:txBody>
          <a:bodyPr wrap="square" rtlCol="0">
            <a:spAutoFit/>
          </a:bodyPr>
          <a:lstStyle/>
          <a:p>
            <a:r>
              <a:rPr lang="en-US" sz="2400" b="1" dirty="0" smtClean="0"/>
              <a:t>controller</a:t>
            </a:r>
            <a:endParaRPr lang="en-US" sz="2400" b="1" dirty="0"/>
          </a:p>
        </p:txBody>
      </p:sp>
      <p:sp>
        <p:nvSpPr>
          <p:cNvPr id="42" name="Rectangle 41"/>
          <p:cNvSpPr/>
          <p:nvPr/>
        </p:nvSpPr>
        <p:spPr>
          <a:xfrm>
            <a:off x="3200400" y="2667000"/>
            <a:ext cx="1143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MCU(esp8266)</a:t>
            </a:r>
            <a:endParaRPr lang="en-US" dirty="0"/>
          </a:p>
        </p:txBody>
      </p:sp>
      <p:pic>
        <p:nvPicPr>
          <p:cNvPr id="11266" name="Picture 2" descr="Related image"/>
          <p:cNvPicPr>
            <a:picLocks noChangeAspect="1" noChangeArrowheads="1"/>
          </p:cNvPicPr>
          <p:nvPr/>
        </p:nvPicPr>
        <p:blipFill>
          <a:blip r:embed="rId6" cstate="print"/>
          <a:srcRect/>
          <a:stretch>
            <a:fillRect/>
          </a:stretch>
        </p:blipFill>
        <p:spPr bwMode="auto">
          <a:xfrm>
            <a:off x="4724400" y="2819400"/>
            <a:ext cx="1179006" cy="838200"/>
          </a:xfrm>
          <a:prstGeom prst="rect">
            <a:avLst/>
          </a:prstGeom>
          <a:noFill/>
        </p:spPr>
      </p:pic>
      <p:cxnSp>
        <p:nvCxnSpPr>
          <p:cNvPr id="53" name="Straight Arrow Connector 52"/>
          <p:cNvCxnSpPr/>
          <p:nvPr/>
        </p:nvCxnSpPr>
        <p:spPr>
          <a:xfrm>
            <a:off x="4419600" y="32766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086600" y="16764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086600" y="1676400"/>
            <a:ext cx="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8915400" y="1676400"/>
            <a:ext cx="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086600" y="41910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81000" y="457200"/>
            <a:ext cx="2826736" cy="461665"/>
          </a:xfrm>
          <a:prstGeom prst="rect">
            <a:avLst/>
          </a:prstGeom>
          <a:noFill/>
        </p:spPr>
        <p:txBody>
          <a:bodyPr wrap="none" rtlCol="0">
            <a:spAutoFit/>
          </a:bodyPr>
          <a:lstStyle/>
          <a:p>
            <a:r>
              <a:rPr lang="en-US" sz="2400" b="1" dirty="0" smtClean="0">
                <a:solidFill>
                  <a:srgbClr val="FFC000"/>
                </a:solidFill>
              </a:rPr>
              <a:t>BLOCK DIAGRAM:-</a:t>
            </a:r>
            <a:endParaRPr lang="en-US" sz="2400" b="1" dirty="0">
              <a:solidFill>
                <a:srgbClr val="FFC000"/>
              </a:solidFill>
            </a:endParaRPr>
          </a:p>
        </p:txBody>
      </p:sp>
      <p:pic>
        <p:nvPicPr>
          <p:cNvPr id="11268" name="Picture 4" descr="Related image"/>
          <p:cNvPicPr>
            <a:picLocks noChangeAspect="1" noChangeArrowheads="1"/>
          </p:cNvPicPr>
          <p:nvPr/>
        </p:nvPicPr>
        <p:blipFill>
          <a:blip r:embed="rId7" cstate="print"/>
          <a:srcRect r="3077" b="17379"/>
          <a:stretch>
            <a:fillRect/>
          </a:stretch>
        </p:blipFill>
        <p:spPr bwMode="auto">
          <a:xfrm>
            <a:off x="7239000" y="1752600"/>
            <a:ext cx="1573923" cy="2286000"/>
          </a:xfrm>
          <a:prstGeom prst="rect">
            <a:avLst/>
          </a:prstGeom>
          <a:noFill/>
        </p:spPr>
      </p:pic>
      <p:sp>
        <p:nvSpPr>
          <p:cNvPr id="74" name="Right Arrow 73"/>
          <p:cNvSpPr/>
          <p:nvPr/>
        </p:nvSpPr>
        <p:spPr>
          <a:xfrm>
            <a:off x="1905000" y="2743200"/>
            <a:ext cx="990600" cy="533400"/>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ight Arrow 74"/>
          <p:cNvSpPr/>
          <p:nvPr/>
        </p:nvSpPr>
        <p:spPr>
          <a:xfrm>
            <a:off x="6324600" y="2895600"/>
            <a:ext cx="685800" cy="381000"/>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p:cNvSpPr txBox="1"/>
          <p:nvPr/>
        </p:nvSpPr>
        <p:spPr>
          <a:xfrm>
            <a:off x="457200" y="1066800"/>
            <a:ext cx="1143000" cy="369332"/>
          </a:xfrm>
          <a:prstGeom prst="rect">
            <a:avLst/>
          </a:prstGeom>
          <a:solidFill>
            <a:schemeClr val="accent6">
              <a:lumMod val="60000"/>
              <a:lumOff val="40000"/>
            </a:schemeClr>
          </a:solidFill>
        </p:spPr>
        <p:txBody>
          <a:bodyPr wrap="square" rtlCol="0">
            <a:spAutoFit/>
          </a:bodyPr>
          <a:lstStyle/>
          <a:p>
            <a:r>
              <a:rPr lang="en-US" dirty="0" smtClean="0"/>
              <a:t>INPUT</a:t>
            </a:r>
            <a:endParaRPr lang="en-US" dirty="0"/>
          </a:p>
        </p:txBody>
      </p:sp>
      <p:sp>
        <p:nvSpPr>
          <p:cNvPr id="77" name="TextBox 76"/>
          <p:cNvSpPr txBox="1"/>
          <p:nvPr/>
        </p:nvSpPr>
        <p:spPr>
          <a:xfrm>
            <a:off x="7315200" y="1143000"/>
            <a:ext cx="1219200" cy="369332"/>
          </a:xfrm>
          <a:prstGeom prst="rect">
            <a:avLst/>
          </a:prstGeom>
          <a:solidFill>
            <a:schemeClr val="accent6">
              <a:lumMod val="60000"/>
              <a:lumOff val="40000"/>
            </a:schemeClr>
          </a:solidFill>
        </p:spPr>
        <p:txBody>
          <a:bodyPr wrap="square" rtlCol="0">
            <a:spAutoFit/>
          </a:bodyPr>
          <a:lstStyle/>
          <a:p>
            <a:r>
              <a:rPr lang="en-US" dirty="0" smtClean="0"/>
              <a:t>OUTPUT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a:bodyPr>
          <a:lstStyle/>
          <a:p>
            <a:r>
              <a:rPr lang="en-IN" sz="4000" dirty="0" smtClean="0">
                <a:solidFill>
                  <a:srgbClr val="00B050"/>
                </a:solidFill>
              </a:rPr>
              <a:t>Components  required :</a:t>
            </a:r>
            <a:endParaRPr lang="en-US" sz="4000" dirty="0">
              <a:solidFill>
                <a:srgbClr val="00B050"/>
              </a:solidFill>
            </a:endParaRPr>
          </a:p>
        </p:txBody>
      </p:sp>
      <p:sp>
        <p:nvSpPr>
          <p:cNvPr id="3" name="Content Placeholder 2"/>
          <p:cNvSpPr>
            <a:spLocks noGrp="1"/>
          </p:cNvSpPr>
          <p:nvPr>
            <p:ph sz="quarter" idx="1"/>
          </p:nvPr>
        </p:nvSpPr>
        <p:spPr>
          <a:xfrm>
            <a:off x="457200" y="1295400"/>
            <a:ext cx="8001000" cy="5178552"/>
          </a:xfrm>
        </p:spPr>
        <p:txBody>
          <a:bodyPr/>
          <a:lstStyle/>
          <a:p>
            <a:pPr>
              <a:buNone/>
            </a:pPr>
            <a:r>
              <a:rPr lang="en-IN" b="1" dirty="0" smtClean="0">
                <a:solidFill>
                  <a:srgbClr val="7030A0"/>
                </a:solidFill>
              </a:rPr>
              <a:t>     HARD WARE : </a:t>
            </a:r>
          </a:p>
          <a:p>
            <a:r>
              <a:rPr lang="en-IN" dirty="0" smtClean="0"/>
              <a:t>GPS </a:t>
            </a:r>
          </a:p>
          <a:p>
            <a:r>
              <a:rPr lang="en-IN" dirty="0" smtClean="0"/>
              <a:t>DHT 11</a:t>
            </a:r>
          </a:p>
          <a:p>
            <a:r>
              <a:rPr lang="en-IN" dirty="0" smtClean="0"/>
              <a:t>NODEMCU </a:t>
            </a:r>
          </a:p>
          <a:p>
            <a:r>
              <a:rPr lang="en-IN" dirty="0" smtClean="0"/>
              <a:t>MQ -135</a:t>
            </a:r>
          </a:p>
          <a:p>
            <a:r>
              <a:rPr lang="en-IN" dirty="0" smtClean="0"/>
              <a:t>HC-05 MODULE </a:t>
            </a:r>
          </a:p>
          <a:p>
            <a:pPr>
              <a:buNone/>
            </a:pPr>
            <a:r>
              <a:rPr lang="en-IN" b="1" dirty="0" smtClean="0">
                <a:solidFill>
                  <a:schemeClr val="bg2">
                    <a:lumMod val="25000"/>
                  </a:schemeClr>
                </a:solidFill>
              </a:rPr>
              <a:t>       SOFTWARE :</a:t>
            </a:r>
          </a:p>
          <a:p>
            <a:pPr>
              <a:buFont typeface="Wingdings" pitchFamily="2" charset="2"/>
              <a:buChar char="§"/>
            </a:pPr>
            <a:r>
              <a:rPr lang="en-IN" dirty="0" smtClean="0"/>
              <a:t>ARDUNIO</a:t>
            </a:r>
          </a:p>
          <a:p>
            <a:pPr>
              <a:buFont typeface="Wingdings" pitchFamily="2" charset="2"/>
              <a:buChar char="§"/>
            </a:pPr>
            <a:r>
              <a:rPr lang="en-IN" dirty="0" smtClean="0"/>
              <a:t>MIT APP INVENTOR</a:t>
            </a:r>
          </a:p>
          <a:p>
            <a:pPr>
              <a:buFont typeface="Wingdings" pitchFamily="2" charset="2"/>
              <a:buChar char="§"/>
            </a:pPr>
            <a:endParaRPr lang="en-IN" b="1" dirty="0" smtClean="0">
              <a:solidFill>
                <a:schemeClr val="bg2">
                  <a:lumMod val="25000"/>
                </a:schemeClr>
              </a:solidFill>
            </a:endParaRPr>
          </a:p>
          <a:p>
            <a:pPr>
              <a:buFont typeface="Wingdings" pitchFamily="2" charset="2"/>
              <a:buChar char="§"/>
            </a:pPr>
            <a:endParaRPr lang="en-IN" b="1" dirty="0" smtClean="0">
              <a:solidFill>
                <a:schemeClr val="bg2">
                  <a:lumMod val="25000"/>
                </a:schemeClr>
              </a:solidFill>
            </a:endParaRPr>
          </a:p>
          <a:p>
            <a:endParaRPr lang="en-US" b="1" u="sng" dirty="0">
              <a:solidFill>
                <a:schemeClr val="bg2">
                  <a:lumMod val="2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GPS : </a:t>
            </a:r>
            <a:endParaRPr lang="en-US" b="1" dirty="0">
              <a:solidFill>
                <a:srgbClr val="00B0F0"/>
              </a:solidFill>
            </a:endParaRPr>
          </a:p>
        </p:txBody>
      </p:sp>
      <p:sp>
        <p:nvSpPr>
          <p:cNvPr id="5" name="Content Placeholder 4"/>
          <p:cNvSpPr>
            <a:spLocks noGrp="1"/>
          </p:cNvSpPr>
          <p:nvPr>
            <p:ph sz="quarter" idx="1"/>
          </p:nvPr>
        </p:nvSpPr>
        <p:spPr/>
        <p:txBody>
          <a:bodyPr/>
          <a:lstStyle/>
          <a:p>
            <a:r>
              <a:rPr lang="en-US" dirty="0" smtClean="0"/>
              <a:t>"Global Positioning System." GPS is a satellite navigation system used to determine the ground position of an object. </a:t>
            </a:r>
          </a:p>
          <a:p>
            <a:r>
              <a:rPr lang="en-US" dirty="0" smtClean="0"/>
              <a:t>The GPS system includes 24 satellites deployed in space about 12,000 miles (19,300 kilometers) above the earth's surface. They orbit the earth once every 12 hours at an extremely fast pace of roughly 7,000 miles per hour (11,200 kilometers per hour). The satellites are evenly spread out so that four satellites are accessible via direct line-of-sight from anywhere on the globe.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smtClean="0">
                <a:solidFill>
                  <a:srgbClr val="0070C0"/>
                </a:solidFill>
              </a:rPr>
              <a:t>Satellites :</a:t>
            </a:r>
            <a:endParaRPr lang="en-US" dirty="0">
              <a:solidFill>
                <a:srgbClr val="0070C0"/>
              </a:solidFill>
            </a:endParaRPr>
          </a:p>
        </p:txBody>
      </p:sp>
      <p:sp>
        <p:nvSpPr>
          <p:cNvPr id="3" name="Content Placeholder 2"/>
          <p:cNvSpPr>
            <a:spLocks noGrp="1"/>
          </p:cNvSpPr>
          <p:nvPr>
            <p:ph sz="quarter" idx="1"/>
          </p:nvPr>
        </p:nvSpPr>
        <p:spPr>
          <a:xfrm>
            <a:off x="533400" y="838200"/>
            <a:ext cx="8153400" cy="5486400"/>
          </a:xfrm>
        </p:spPr>
        <p:txBody>
          <a:bodyPr/>
          <a:lstStyle/>
          <a:p>
            <a:pPr>
              <a:buNone/>
            </a:pPr>
            <a:r>
              <a:rPr lang="en-US" b="1" dirty="0" smtClean="0"/>
              <a:t> </a:t>
            </a:r>
            <a:endParaRPr lang="en-US" dirty="0" smtClean="0"/>
          </a:p>
          <a:p>
            <a:r>
              <a:rPr lang="en-US" dirty="0" smtClean="0"/>
              <a:t>Satellites are basically equipment platforms located in space. Each satellite has a 'payload' which describes its purpose. For example a satellite fitted with radio equipment is a 'communication satellite'. On the other hand a satellite fitted with weather measuring instruments is a 'weather satellite'.</a:t>
            </a:r>
          </a:p>
          <a:p>
            <a:r>
              <a:rPr lang="en-US" dirty="0" smtClean="0"/>
              <a:t>Communication satellites send and receive data from one point on the Earth to another point on the Earth.</a:t>
            </a:r>
          </a:p>
          <a:p>
            <a:pPr>
              <a:buNone/>
            </a:pPr>
            <a:r>
              <a:rPr lang="en-US" dirty="0" smtClean="0"/>
              <a:t> </a:t>
            </a:r>
          </a:p>
          <a:p>
            <a:endParaRPr lang="en-US" dirty="0"/>
          </a:p>
        </p:txBody>
      </p:sp>
      <p:pic>
        <p:nvPicPr>
          <p:cNvPr id="5" name="Picture 4" descr="Related image"/>
          <p:cNvPicPr/>
          <p:nvPr/>
        </p:nvPicPr>
        <p:blipFill>
          <a:blip r:embed="rId2"/>
          <a:srcRect l="36378" t="28419" r="2083" b="6197"/>
          <a:stretch>
            <a:fillRect/>
          </a:stretch>
        </p:blipFill>
        <p:spPr bwMode="auto">
          <a:xfrm>
            <a:off x="2362200" y="3505200"/>
            <a:ext cx="3657600" cy="2914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52400"/>
          </a:xfrm>
        </p:spPr>
        <p:txBody>
          <a:bodyPr>
            <a:normAutofit fontScale="90000"/>
          </a:bodyPr>
          <a:lstStyle/>
          <a:p>
            <a:endParaRPr lang="en-US" dirty="0"/>
          </a:p>
        </p:txBody>
      </p:sp>
      <p:sp>
        <p:nvSpPr>
          <p:cNvPr id="3" name="Content Placeholder 2"/>
          <p:cNvSpPr>
            <a:spLocks noGrp="1"/>
          </p:cNvSpPr>
          <p:nvPr>
            <p:ph sz="quarter" idx="1"/>
          </p:nvPr>
        </p:nvSpPr>
        <p:spPr>
          <a:xfrm>
            <a:off x="381000" y="304800"/>
            <a:ext cx="8305800" cy="6172200"/>
          </a:xfrm>
        </p:spPr>
        <p:txBody>
          <a:bodyPr>
            <a:normAutofit fontScale="92500"/>
          </a:bodyPr>
          <a:lstStyle/>
          <a:p>
            <a:pPr>
              <a:buNone/>
            </a:pPr>
            <a:r>
              <a:rPr lang="en-US" b="1" dirty="0" smtClean="0"/>
              <a:t>  Here's how GPS works in six steps:</a:t>
            </a:r>
          </a:p>
          <a:p>
            <a:pPr lvl="0"/>
            <a:r>
              <a:rPr lang="en-US" dirty="0" smtClean="0"/>
              <a:t>GPS works by using a method called "triangulation" or "</a:t>
            </a:r>
            <a:r>
              <a:rPr lang="en-US" dirty="0" err="1" smtClean="0"/>
              <a:t>trilateration</a:t>
            </a:r>
            <a:r>
              <a:rPr lang="en-US" dirty="0" smtClean="0"/>
              <a:t>".</a:t>
            </a:r>
          </a:p>
          <a:p>
            <a:pPr lvl="0"/>
            <a:r>
              <a:rPr lang="en-US" dirty="0" smtClean="0"/>
              <a:t>It needs to get a message from at least three, preferably four satellites</a:t>
            </a:r>
          </a:p>
          <a:p>
            <a:pPr lvl="0"/>
            <a:r>
              <a:rPr lang="en-US" dirty="0" smtClean="0"/>
              <a:t>To "triangulate", a GPS </a:t>
            </a:r>
            <a:r>
              <a:rPr lang="en-US" b="1" dirty="0" smtClean="0"/>
              <a:t>receiver</a:t>
            </a:r>
            <a:r>
              <a:rPr lang="en-US" dirty="0" smtClean="0"/>
              <a:t> measures the distance between itself and each satellite. It can measure distance because it works out exactly </a:t>
            </a:r>
            <a:r>
              <a:rPr lang="en-US" b="1" dirty="0" smtClean="0"/>
              <a:t>how long</a:t>
            </a:r>
            <a:r>
              <a:rPr lang="en-US" dirty="0" smtClean="0"/>
              <a:t> it took for each satellite's message to arrive. (distance = time of arrival * speed of light)</a:t>
            </a:r>
          </a:p>
          <a:p>
            <a:pPr lvl="0"/>
            <a:r>
              <a:rPr lang="en-US" dirty="0" smtClean="0"/>
              <a:t>To measure travel time, GPS needs very accurate timing which it achieves with </a:t>
            </a:r>
            <a:r>
              <a:rPr lang="en-US" b="1" dirty="0" smtClean="0"/>
              <a:t>atomic clocks</a:t>
            </a:r>
            <a:r>
              <a:rPr lang="en-US" dirty="0" smtClean="0"/>
              <a:t> on board each satellite.</a:t>
            </a:r>
          </a:p>
          <a:p>
            <a:pPr lvl="0"/>
            <a:r>
              <a:rPr lang="en-US" dirty="0" smtClean="0"/>
              <a:t>Along with distance, the device needs to know exactly </a:t>
            </a:r>
            <a:r>
              <a:rPr lang="en-US" b="1" dirty="0" smtClean="0"/>
              <a:t>where</a:t>
            </a:r>
            <a:r>
              <a:rPr lang="en-US" dirty="0" smtClean="0"/>
              <a:t> the satellites are in space at any given time. This information is held inside the GPS receiver itself.</a:t>
            </a:r>
          </a:p>
          <a:p>
            <a:pPr lvl="0"/>
            <a:r>
              <a:rPr lang="en-US" dirty="0" smtClean="0"/>
              <a:t>Finally, because it knows exactly where the satellites are at that instant, by using some very clever mathematics, it can work out where it is on the ground.</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                          </a:t>
            </a:r>
            <a:r>
              <a:rPr lang="en-US" dirty="0" smtClean="0">
                <a:solidFill>
                  <a:srgbClr val="00B050"/>
                </a:solidFill>
              </a:rPr>
              <a:t>DHT11</a:t>
            </a:r>
            <a:endParaRPr lang="en-US" dirty="0">
              <a:solidFill>
                <a:srgbClr val="00B050"/>
              </a:solidFill>
            </a:endParaRPr>
          </a:p>
        </p:txBody>
      </p:sp>
      <p:pic>
        <p:nvPicPr>
          <p:cNvPr id="6" name="Content Placeholder 5" descr="https://components101.com/sites/default/files/component_pin/DHT11%E2%80%93Temperature-Sensor-Pinout.jpg"/>
          <p:cNvPicPr>
            <a:picLocks noGrp="1"/>
          </p:cNvPicPr>
          <p:nvPr>
            <p:ph sz="quarter" idx="1"/>
          </p:nvPr>
        </p:nvPicPr>
        <p:blipFill>
          <a:blip r:embed="rId2"/>
          <a:stretch>
            <a:fillRect/>
          </a:stretch>
        </p:blipFill>
        <p:spPr bwMode="auto">
          <a:xfrm>
            <a:off x="457200" y="2221992"/>
            <a:ext cx="3657600" cy="3328416"/>
          </a:xfrm>
          <a:prstGeom prst="rect">
            <a:avLst/>
          </a:prstGeom>
          <a:noFill/>
          <a:ln w="9525">
            <a:noFill/>
            <a:miter lim="800000"/>
            <a:headEnd/>
            <a:tailEnd/>
          </a:ln>
        </p:spPr>
      </p:pic>
      <p:sp>
        <p:nvSpPr>
          <p:cNvPr id="3" name="Content Placeholder 2"/>
          <p:cNvSpPr>
            <a:spLocks noGrp="1"/>
          </p:cNvSpPr>
          <p:nvPr>
            <p:ph sz="quarter" idx="2"/>
          </p:nvPr>
        </p:nvSpPr>
        <p:spPr/>
        <p:txBody>
          <a:bodyPr>
            <a:normAutofit fontScale="92500" lnSpcReduction="20000"/>
          </a:bodyPr>
          <a:lstStyle/>
          <a:p>
            <a:r>
              <a:rPr lang="en-US" sz="2400" dirty="0" smtClean="0">
                <a:latin typeface="Andalus" pitchFamily="18" charset="-78"/>
                <a:cs typeface="Andalus" pitchFamily="18" charset="-78"/>
              </a:rPr>
              <a:t>The </a:t>
            </a:r>
            <a:r>
              <a:rPr lang="en-US" sz="2400" b="1" dirty="0" smtClean="0">
                <a:latin typeface="Andalus" pitchFamily="18" charset="-78"/>
                <a:cs typeface="Andalus" pitchFamily="18" charset="-78"/>
              </a:rPr>
              <a:t>DHT11</a:t>
            </a:r>
            <a:r>
              <a:rPr lang="en-US" sz="2400" dirty="0" smtClean="0">
                <a:latin typeface="Andalus" pitchFamily="18" charset="-78"/>
                <a:cs typeface="Andalus" pitchFamily="18" charset="-78"/>
              </a:rPr>
              <a:t> is a basic, ultra low-cost digital temperature and humidity sensor. It uses a capacitive humidity sensor and a thermistor (NTC  temperature sensor) to measure the surrounding air.</a:t>
            </a:r>
          </a:p>
          <a:p>
            <a:r>
              <a:rPr lang="en-US" sz="2400" dirty="0" smtClean="0">
                <a:latin typeface="Andalus" pitchFamily="18" charset="-78"/>
                <a:cs typeface="Andalus" pitchFamily="18" charset="-78"/>
              </a:rPr>
              <a:t>NTC = negative temperature coefficient</a:t>
            </a:r>
          </a:p>
          <a:p>
            <a:r>
              <a:rPr lang="en-US" sz="2400" dirty="0" smtClean="0">
                <a:latin typeface="Andalus" pitchFamily="18" charset="-78"/>
                <a:cs typeface="Andalus" pitchFamily="18" charset="-78"/>
              </a:rPr>
              <a:t>DHT 11 consists of four pins :</a:t>
            </a:r>
          </a:p>
          <a:p>
            <a:pPr lvl="0"/>
            <a:r>
              <a:rPr lang="en-US" sz="2400" dirty="0" smtClean="0">
                <a:latin typeface="Andalus" pitchFamily="18" charset="-78"/>
                <a:cs typeface="Andalus" pitchFamily="18" charset="-78"/>
              </a:rPr>
              <a:t>1. </a:t>
            </a:r>
            <a:r>
              <a:rPr lang="en-US" dirty="0" smtClean="0">
                <a:latin typeface="Andalus" pitchFamily="18" charset="-78"/>
                <a:cs typeface="Andalus" pitchFamily="18" charset="-78"/>
              </a:rPr>
              <a:t>V</a:t>
            </a:r>
            <a:r>
              <a:rPr lang="en-US" sz="2400" dirty="0" smtClean="0">
                <a:latin typeface="Andalus" pitchFamily="18" charset="-78"/>
                <a:cs typeface="Andalus" pitchFamily="18" charset="-78"/>
              </a:rPr>
              <a:t>cc</a:t>
            </a:r>
          </a:p>
          <a:p>
            <a:pPr lvl="0"/>
            <a:r>
              <a:rPr lang="en-US" sz="2400" dirty="0" smtClean="0">
                <a:latin typeface="Andalus" pitchFamily="18" charset="-78"/>
                <a:cs typeface="Andalus" pitchFamily="18" charset="-78"/>
              </a:rPr>
              <a:t>2. data</a:t>
            </a:r>
          </a:p>
          <a:p>
            <a:pPr lvl="0"/>
            <a:r>
              <a:rPr lang="en-US" sz="2400" dirty="0" smtClean="0">
                <a:latin typeface="Andalus" pitchFamily="18" charset="-78"/>
                <a:cs typeface="Andalus" pitchFamily="18" charset="-78"/>
              </a:rPr>
              <a:t>3. not connect</a:t>
            </a:r>
          </a:p>
          <a:p>
            <a:pPr lvl="0"/>
            <a:r>
              <a:rPr lang="en-US" sz="2400" dirty="0" smtClean="0">
                <a:latin typeface="Andalus" pitchFamily="18" charset="-78"/>
                <a:cs typeface="Andalus" pitchFamily="18" charset="-78"/>
              </a:rPr>
              <a:t>4. ground</a:t>
            </a:r>
          </a:p>
          <a:p>
            <a:endParaRPr lang="en-US" dirty="0" smtClean="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331</TotalTime>
  <Words>1025</Words>
  <Application>Microsoft Office PowerPoint</Application>
  <PresentationFormat>On-screen Show (4:3)</PresentationFormat>
  <Paragraphs>148</Paragraphs>
  <Slides>24</Slides>
  <Notes>2</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Oriel</vt:lpstr>
      <vt:lpstr>Equity</vt:lpstr>
      <vt:lpstr>Slide 1</vt:lpstr>
      <vt:lpstr>INTRODUCTION: Cargo Management</vt:lpstr>
      <vt:lpstr>Slide 3</vt:lpstr>
      <vt:lpstr>Slide 4</vt:lpstr>
      <vt:lpstr>Components  required :</vt:lpstr>
      <vt:lpstr>GPS : </vt:lpstr>
      <vt:lpstr>Satellites :</vt:lpstr>
      <vt:lpstr>Slide 8</vt:lpstr>
      <vt:lpstr>                          DHT11</vt:lpstr>
      <vt:lpstr>                     WORKING</vt:lpstr>
      <vt:lpstr>NTC temperature (thermistor)</vt:lpstr>
      <vt:lpstr>Node mcu (esp 8266)</vt:lpstr>
      <vt:lpstr>Slide 13</vt:lpstr>
      <vt:lpstr>MQ-135</vt:lpstr>
      <vt:lpstr>      Air Quality Sensor (MQ135)  </vt:lpstr>
      <vt:lpstr>HC-05 BLUETOOH MODULE</vt:lpstr>
      <vt:lpstr>PIN DESCRIPTION</vt:lpstr>
      <vt:lpstr>ARDUINO IDE</vt:lpstr>
      <vt:lpstr>ANDROID MIT APP INVENTOR</vt:lpstr>
      <vt:lpstr>OUTPUT FROM SERIAL MONITOR</vt:lpstr>
      <vt:lpstr>OUTPUT FROM IBM WATSON :</vt:lpstr>
      <vt:lpstr>OUTPUT FROM NODE RED :</vt:lpstr>
      <vt:lpstr>OUTPUT FROM MIT APP INVENTOR :</vt:lpstr>
      <vt:lpstr>               THANKING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SUDHARSHAN</dc:creator>
  <cp:lastModifiedBy>Rupesh Putta</cp:lastModifiedBy>
  <cp:revision>29</cp:revision>
  <dcterms:created xsi:type="dcterms:W3CDTF">2019-07-09T06:20:12Z</dcterms:created>
  <dcterms:modified xsi:type="dcterms:W3CDTF">2019-07-17T08:42:40Z</dcterms:modified>
</cp:coreProperties>
</file>