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326" r:id="rId3"/>
    <p:sldId id="327" r:id="rId4"/>
    <p:sldId id="328" r:id="rId5"/>
    <p:sldId id="331" r:id="rId6"/>
    <p:sldId id="329" r:id="rId7"/>
    <p:sldId id="340" r:id="rId8"/>
    <p:sldId id="330" r:id="rId9"/>
    <p:sldId id="334" r:id="rId10"/>
    <p:sldId id="338" r:id="rId11"/>
    <p:sldId id="34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AH YIN SEONG" initials="CYS" lastIdx="1" clrIdx="0">
    <p:extLst>
      <p:ext uri="{19B8F6BF-5375-455C-9EA6-DF929625EA0E}">
        <p15:presenceInfo xmlns:p15="http://schemas.microsoft.com/office/powerpoint/2012/main" userId="CHEAH YIN SE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CEF"/>
    <a:srgbClr val="F3F4FA"/>
    <a:srgbClr val="92D050"/>
    <a:srgbClr val="D64354"/>
    <a:srgbClr val="000000"/>
    <a:srgbClr val="313A46"/>
    <a:srgbClr val="7F8183"/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441" autoAdjust="0"/>
  </p:normalViewPr>
  <p:slideViewPr>
    <p:cSldViewPr snapToGrid="0">
      <p:cViewPr>
        <p:scale>
          <a:sx n="86" d="100"/>
          <a:sy n="8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8889-EF34-48E9-A127-237AF4D0D06A}" type="datetimeFigureOut">
              <a:rPr lang="en-MY" smtClean="0"/>
              <a:t>8/2/2022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B7DE-41A3-4098-80B2-B395ABFE49B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751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8889-EF34-48E9-A127-237AF4D0D06A}" type="datetimeFigureOut">
              <a:rPr lang="en-MY" smtClean="0"/>
              <a:t>8/2/2022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B7DE-41A3-4098-80B2-B395ABFE49B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4354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8889-EF34-48E9-A127-237AF4D0D06A}" type="datetimeFigureOut">
              <a:rPr lang="en-MY" smtClean="0"/>
              <a:t>8/2/2022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B7DE-41A3-4098-80B2-B395ABFE49B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885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8889-EF34-48E9-A127-237AF4D0D06A}" type="datetimeFigureOut">
              <a:rPr lang="en-MY" smtClean="0"/>
              <a:t>8/2/2022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B7DE-41A3-4098-80B2-B395ABFE49B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6498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8889-EF34-48E9-A127-237AF4D0D06A}" type="datetimeFigureOut">
              <a:rPr lang="en-MY" smtClean="0"/>
              <a:t>8/2/2022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B7DE-41A3-4098-80B2-B395ABFE49B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576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8889-EF34-48E9-A127-237AF4D0D06A}" type="datetimeFigureOut">
              <a:rPr lang="en-MY" smtClean="0"/>
              <a:t>8/2/2022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B7DE-41A3-4098-80B2-B395ABFE49B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400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8889-EF34-48E9-A127-237AF4D0D06A}" type="datetimeFigureOut">
              <a:rPr lang="en-MY" smtClean="0"/>
              <a:t>8/2/2022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B7DE-41A3-4098-80B2-B395ABFE49B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300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8889-EF34-48E9-A127-237AF4D0D06A}" type="datetimeFigureOut">
              <a:rPr lang="en-MY" smtClean="0"/>
              <a:t>8/2/2022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B7DE-41A3-4098-80B2-B395ABFE49B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074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8889-EF34-48E9-A127-237AF4D0D06A}" type="datetimeFigureOut">
              <a:rPr lang="en-MY" smtClean="0"/>
              <a:t>8/2/2022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B7DE-41A3-4098-80B2-B395ABFE49B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560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8889-EF34-48E9-A127-237AF4D0D06A}" type="datetimeFigureOut">
              <a:rPr lang="en-MY" smtClean="0"/>
              <a:t>8/2/2022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B7DE-41A3-4098-80B2-B395ABFE49B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995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88889-EF34-48E9-A127-237AF4D0D06A}" type="datetimeFigureOut">
              <a:rPr lang="en-MY" smtClean="0"/>
              <a:t>8/2/2022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B7DE-41A3-4098-80B2-B395ABFE49B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057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88889-EF34-48E9-A127-237AF4D0D06A}" type="datetimeFigureOut">
              <a:rPr lang="en-MY" smtClean="0"/>
              <a:t>8/2/2022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DB7DE-41A3-4098-80B2-B395ABFE49B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604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25681" y="1334132"/>
            <a:ext cx="3315844" cy="369332"/>
          </a:xfrm>
          <a:prstGeom prst="rect">
            <a:avLst/>
          </a:prstGeom>
          <a:solidFill>
            <a:srgbClr val="F3F4FA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Register / Deregister E-Statement</a:t>
            </a:r>
            <a:endParaRPr lang="en-MY" dirty="0"/>
          </a:p>
        </p:txBody>
      </p:sp>
      <p:sp>
        <p:nvSpPr>
          <p:cNvPr id="12" name="TextBox 11"/>
          <p:cNvSpPr txBox="1"/>
          <p:nvPr/>
        </p:nvSpPr>
        <p:spPr>
          <a:xfrm>
            <a:off x="6368963" y="4298641"/>
            <a:ext cx="813832" cy="261610"/>
          </a:xfrm>
          <a:prstGeom prst="rect">
            <a:avLst/>
          </a:prstGeom>
          <a:solidFill>
            <a:srgbClr val="D6435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Next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54395" y="2239765"/>
            <a:ext cx="2000869" cy="261610"/>
          </a:xfrm>
          <a:prstGeom prst="rect">
            <a:avLst/>
          </a:prstGeom>
          <a:solidFill>
            <a:srgbClr val="313A46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E-Statement Registration Status</a:t>
            </a:r>
            <a:endParaRPr lang="en-MY" sz="11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26" y="3532711"/>
            <a:ext cx="5468687" cy="410518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7283302" y="1622179"/>
            <a:ext cx="2310206" cy="1758391"/>
          </a:xfrm>
          <a:prstGeom prst="wedgeRectCallout">
            <a:avLst>
              <a:gd name="adj1" fmla="val -78502"/>
              <a:gd name="adj2" fmla="val 26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This is a slider where user can tab on it to register/deregister </a:t>
            </a:r>
            <a:r>
              <a:rPr lang="en-US" sz="1400" dirty="0" err="1" smtClean="0"/>
              <a:t>eStatement</a:t>
            </a:r>
            <a:r>
              <a:rPr lang="en-US" sz="1400" dirty="0" smtClean="0"/>
              <a:t>. When the screen is loaded, it will be defaulted to the existing selection.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7442791" y="3532712"/>
            <a:ext cx="4476307" cy="2729866"/>
          </a:xfrm>
          <a:prstGeom prst="wedgeRectCallout">
            <a:avLst>
              <a:gd name="adj1" fmla="val -60450"/>
              <a:gd name="adj2" fmla="val 7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To add in the additional notes for </a:t>
            </a:r>
            <a:r>
              <a:rPr lang="en-US" sz="1400" dirty="0" err="1" smtClean="0"/>
              <a:t>eStmt</a:t>
            </a:r>
            <a:r>
              <a:rPr lang="en-US" sz="1400" dirty="0" smtClean="0"/>
              <a:t> Registration.</a:t>
            </a:r>
          </a:p>
          <a:p>
            <a:pPr algn="ctr"/>
            <a:endParaRPr lang="en-US" sz="1400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722" y="3943229"/>
            <a:ext cx="4203277" cy="2096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443" y="2907632"/>
            <a:ext cx="276745" cy="15374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4887" y="2578801"/>
            <a:ext cx="315182" cy="1921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4" y="3210197"/>
            <a:ext cx="276745" cy="1537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094120" y="2541694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Register E-Statement</a:t>
            </a:r>
            <a:endParaRPr lang="en-MY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97880" y="2848302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Deregister E-Statement</a:t>
            </a:r>
            <a:endParaRPr lang="en-MY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7880" y="3153610"/>
            <a:ext cx="1467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Deregister E-Statement</a:t>
            </a:r>
            <a:endParaRPr lang="en-MY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2064" y="2237041"/>
            <a:ext cx="981359" cy="261610"/>
          </a:xfrm>
          <a:prstGeom prst="rect">
            <a:avLst/>
          </a:prstGeom>
          <a:solidFill>
            <a:srgbClr val="313A46"/>
          </a:solidFill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Account No.   </a:t>
            </a:r>
            <a:endParaRPr lang="en-MY" sz="1100" dirty="0">
              <a:solidFill>
                <a:schemeClr val="bg1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47685" y="1286308"/>
            <a:ext cx="2217682" cy="834311"/>
          </a:xfrm>
          <a:prstGeom prst="wedgeRectCallout">
            <a:avLst>
              <a:gd name="adj1" fmla="val 36085"/>
              <a:gd name="adj2" fmla="val 69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List down all the accounts/cards that linked to the </a:t>
            </a:r>
            <a:r>
              <a:rPr lang="en-US" sz="1400" dirty="0" err="1" smtClean="0"/>
              <a:t>PBe</a:t>
            </a:r>
            <a:r>
              <a:rPr lang="en-US" sz="1400" dirty="0" smtClean="0"/>
              <a:t> profile.</a:t>
            </a:r>
          </a:p>
        </p:txBody>
      </p:sp>
    </p:spTree>
    <p:extLst>
      <p:ext uri="{BB962C8B-B14F-4D97-AF65-F5344CB8AC3E}">
        <p14:creationId xmlns:p14="http://schemas.microsoft.com/office/powerpoint/2010/main" val="31124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2023008" y="3222414"/>
            <a:ext cx="2363150" cy="413172"/>
          </a:xfrm>
          <a:prstGeom prst="wedgeRectCallout">
            <a:avLst>
              <a:gd name="adj1" fmla="val 54938"/>
              <a:gd name="adj2" fmla="val 159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Remove this </a:t>
            </a:r>
            <a:r>
              <a:rPr lang="en-US" sz="1400" dirty="0" smtClean="0">
                <a:solidFill>
                  <a:schemeClr val="bg1"/>
                </a:solidFill>
              </a:rPr>
              <a:t>popup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6384615" y="1254266"/>
            <a:ext cx="2168941" cy="501706"/>
          </a:xfrm>
          <a:prstGeom prst="wedgeRectCallout">
            <a:avLst>
              <a:gd name="adj1" fmla="val -101017"/>
              <a:gd name="adj2" fmla="val 84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Add some spacing after the header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6464109" y="2846423"/>
            <a:ext cx="4178893" cy="1968923"/>
          </a:xfrm>
          <a:prstGeom prst="wedgeRectCallout">
            <a:avLst>
              <a:gd name="adj1" fmla="val -66048"/>
              <a:gd name="adj2" fmla="val -325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bg1"/>
                </a:solidFill>
              </a:rPr>
              <a:t>Change to: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Reference No.		                 842634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Account No.(s)		        4319476001</a:t>
            </a:r>
          </a:p>
          <a:p>
            <a:r>
              <a:rPr lang="en-US" sz="1400" dirty="0">
                <a:solidFill>
                  <a:schemeClr val="bg1"/>
                </a:solidFill>
              </a:rPr>
              <a:t>	</a:t>
            </a:r>
            <a:r>
              <a:rPr lang="en-US" sz="1400" dirty="0" smtClean="0">
                <a:solidFill>
                  <a:schemeClr val="bg1"/>
                </a:solidFill>
              </a:rPr>
              <a:t>		        4813871427</a:t>
            </a:r>
          </a:p>
          <a:p>
            <a:r>
              <a:rPr lang="en-US" sz="1400" dirty="0">
                <a:solidFill>
                  <a:schemeClr val="bg1"/>
                </a:solidFill>
              </a:rPr>
              <a:t>			        </a:t>
            </a:r>
            <a:r>
              <a:rPr lang="en-US" sz="1400" dirty="0" smtClean="0">
                <a:solidFill>
                  <a:schemeClr val="bg1"/>
                </a:solidFill>
              </a:rPr>
              <a:t>4319476001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			        4813871427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7469085" y="1919413"/>
            <a:ext cx="3693286" cy="501706"/>
          </a:xfrm>
          <a:prstGeom prst="wedgeRectCallout">
            <a:avLst>
              <a:gd name="adj1" fmla="val -96289"/>
              <a:gd name="adj2" fmla="val 35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Account(s) Converted Successfully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9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ular Callout 2"/>
          <p:cNvSpPr/>
          <p:nvPr/>
        </p:nvSpPr>
        <p:spPr>
          <a:xfrm>
            <a:off x="2754882" y="3171137"/>
            <a:ext cx="1413645" cy="515726"/>
          </a:xfrm>
          <a:prstGeom prst="wedgeRectCallout">
            <a:avLst>
              <a:gd name="adj1" fmla="val -58832"/>
              <a:gd name="adj2" fmla="val 75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 Clear button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9118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1023" cy="690245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7481119" y="3314355"/>
            <a:ext cx="1409494" cy="717817"/>
          </a:xfrm>
          <a:prstGeom prst="wedgeRectCallout">
            <a:avLst>
              <a:gd name="adj1" fmla="val -63522"/>
              <a:gd name="adj2" fmla="val 46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Should route to Statement home screen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8676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8771257" y="4759569"/>
            <a:ext cx="1694285" cy="491706"/>
          </a:xfrm>
          <a:prstGeom prst="wedgeRectCallout">
            <a:avLst>
              <a:gd name="adj1" fmla="val -64735"/>
              <a:gd name="adj2" fmla="val 91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E-Statement (in red </a:t>
            </a:r>
            <a:r>
              <a:rPr lang="en-US" sz="1400" dirty="0" err="1" smtClean="0"/>
              <a:t>colour</a:t>
            </a:r>
            <a:r>
              <a:rPr lang="en-US" sz="1400" dirty="0" smtClean="0"/>
              <a:t>)</a:t>
            </a:r>
            <a:endParaRPr lang="en-US" sz="1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20451" y="5391416"/>
            <a:ext cx="1046493" cy="239762"/>
          </a:xfrm>
          <a:prstGeom prst="roundRect">
            <a:avLst>
              <a:gd name="adj" fmla="val 7533"/>
            </a:avLst>
          </a:prstGeom>
          <a:solidFill>
            <a:srgbClr val="D6435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View E-Statement</a:t>
            </a:r>
            <a:endParaRPr lang="en-MY" sz="9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224" y="5349155"/>
            <a:ext cx="1543228" cy="351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912" y="5361739"/>
            <a:ext cx="1023063" cy="3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689550" y="3182615"/>
            <a:ext cx="3192580" cy="1466503"/>
          </a:xfrm>
          <a:prstGeom prst="wedgeRectCallout">
            <a:avLst>
              <a:gd name="adj1" fmla="val -174334"/>
              <a:gd name="adj2" fmla="val 16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Pls</a:t>
            </a:r>
            <a:r>
              <a:rPr lang="en-US" sz="1400" dirty="0" smtClean="0"/>
              <a:t> display account type. </a:t>
            </a:r>
            <a:r>
              <a:rPr lang="en-US" sz="1400" dirty="0" err="1" smtClean="0"/>
              <a:t>Eg</a:t>
            </a:r>
            <a:r>
              <a:rPr lang="en-US" sz="1400" dirty="0" smtClean="0"/>
              <a:t>.</a:t>
            </a:r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523" y="3560169"/>
            <a:ext cx="2933700" cy="97155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3085388" y="4977904"/>
            <a:ext cx="1413645" cy="515726"/>
          </a:xfrm>
          <a:prstGeom prst="wedgeRectCallout">
            <a:avLst>
              <a:gd name="adj1" fmla="val -40128"/>
              <a:gd name="adj2" fmla="val -69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 Clear </a:t>
            </a:r>
            <a:r>
              <a:rPr lang="en-US" sz="1400" dirty="0" err="1" smtClean="0"/>
              <a:t>buton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207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ular Callout 3"/>
          <p:cNvSpPr/>
          <p:nvPr/>
        </p:nvSpPr>
        <p:spPr>
          <a:xfrm>
            <a:off x="4110474" y="2971600"/>
            <a:ext cx="3192580" cy="1466503"/>
          </a:xfrm>
          <a:prstGeom prst="wedgeRectCallout">
            <a:avLst>
              <a:gd name="adj1" fmla="val -101262"/>
              <a:gd name="adj2" fmla="val 8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Pls</a:t>
            </a:r>
            <a:r>
              <a:rPr lang="en-US" sz="1400" dirty="0" smtClean="0"/>
              <a:t> display account type in the listing.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However, once the account is selected, the account type will not be shown at the above bar that highlighted in green</a:t>
            </a:r>
          </a:p>
          <a:p>
            <a:pPr algn="ctr"/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1544491" y="2297526"/>
            <a:ext cx="3719072" cy="368834"/>
          </a:xfrm>
          <a:prstGeom prst="rect">
            <a:avLst/>
          </a:prstGeom>
          <a:solidFill>
            <a:srgbClr val="92D050">
              <a:alpha val="1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ular Callout 6"/>
          <p:cNvSpPr/>
          <p:nvPr/>
        </p:nvSpPr>
        <p:spPr>
          <a:xfrm>
            <a:off x="3021593" y="5807244"/>
            <a:ext cx="1413645" cy="515726"/>
          </a:xfrm>
          <a:prstGeom prst="wedgeRectCallout">
            <a:avLst>
              <a:gd name="adj1" fmla="val -40128"/>
              <a:gd name="adj2" fmla="val -69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Add Clear </a:t>
            </a:r>
            <a:r>
              <a:rPr lang="en-US" sz="1400" dirty="0" err="1" smtClean="0"/>
              <a:t>buton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585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8069157" y="2414039"/>
            <a:ext cx="3192580" cy="1466503"/>
          </a:xfrm>
          <a:prstGeom prst="wedgeRectCallout">
            <a:avLst>
              <a:gd name="adj1" fmla="val -101262"/>
              <a:gd name="adj2" fmla="val 8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Remove the Declaration background </a:t>
            </a:r>
            <a:r>
              <a:rPr lang="en-US" sz="1400" dirty="0" err="1" smtClean="0"/>
              <a:t>colour</a:t>
            </a:r>
            <a:r>
              <a:rPr lang="en-US" sz="1400" dirty="0" smtClean="0"/>
              <a:t>. </a:t>
            </a:r>
          </a:p>
          <a:p>
            <a:pPr algn="ctr"/>
            <a:r>
              <a:rPr lang="en-US" sz="1400" dirty="0" smtClean="0"/>
              <a:t>Follow the UI for Balance Transfer screen.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726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520456" y="2477386"/>
            <a:ext cx="10632" cy="3413051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244316" y="2555358"/>
            <a:ext cx="10632" cy="3413051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531088" y="4646428"/>
            <a:ext cx="5635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80790" y="4649972"/>
            <a:ext cx="5635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ular Callout 8"/>
          <p:cNvSpPr/>
          <p:nvPr/>
        </p:nvSpPr>
        <p:spPr>
          <a:xfrm>
            <a:off x="7603005" y="4388564"/>
            <a:ext cx="2157683" cy="715063"/>
          </a:xfrm>
          <a:prstGeom prst="wedgeRectCallout">
            <a:avLst>
              <a:gd name="adj1" fmla="val -40128"/>
              <a:gd name="adj2" fmla="val -69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 standardization, to extend the width of the note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0257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1116701" y="1278541"/>
            <a:ext cx="2670647" cy="631657"/>
          </a:xfrm>
          <a:prstGeom prst="wedgeRectCallout">
            <a:avLst>
              <a:gd name="adj1" fmla="val 100823"/>
              <a:gd name="adj2" fmla="val 229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Remove this screen as the OTP is an act of authorization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4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3349</TotalTime>
  <Words>212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CHEAH YIN SEONG</dc:creator>
  <cp:lastModifiedBy>CHEAH YIN SEONG</cp:lastModifiedBy>
  <cp:revision>130</cp:revision>
  <dcterms:created xsi:type="dcterms:W3CDTF">2021-12-22T10:35:28Z</dcterms:created>
  <dcterms:modified xsi:type="dcterms:W3CDTF">2022-02-09T01:14:55Z</dcterms:modified>
</cp:coreProperties>
</file>