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4" r:id="rId10"/>
    <p:sldId id="285" r:id="rId11"/>
    <p:sldId id="282" r:id="rId12"/>
    <p:sldId id="286" r:id="rId13"/>
    <p:sldId id="276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C"/>
    <a:srgbClr val="E7E6E6"/>
    <a:srgbClr val="D8BEB2"/>
    <a:srgbClr val="753F2D"/>
    <a:srgbClr val="5E3324"/>
    <a:srgbClr val="8A4C34"/>
    <a:srgbClr val="815550"/>
    <a:srgbClr val="A3573E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19BC0-3AC7-4117-B5EE-478785B71286}" v="48" dt="2025-04-23T15:15:49.772"/>
    <p1510:client id="{FD9DD956-9E38-4789-9E25-91E75B3D40D5}" v="705" dt="2025-04-23T15:14:2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06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296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334" y="659314"/>
            <a:ext cx="10903028" cy="42663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3600">
                <a:solidFill>
                  <a:srgbClr val="E7E6E6"/>
                </a:solidFill>
                <a:ea typeface="+mj-lt"/>
                <a:cs typeface="+mj-lt"/>
              </a:rPr>
              <a:t>Курсовая работа </a:t>
            </a:r>
            <a:br>
              <a:rPr lang="ru-RU" sz="3600">
                <a:solidFill>
                  <a:srgbClr val="E7E6E6"/>
                </a:solidFill>
                <a:ea typeface="+mj-lt"/>
                <a:cs typeface="+mj-lt"/>
              </a:rPr>
            </a:br>
            <a:endParaRPr lang="ru-RU" sz="3600">
              <a:solidFill>
                <a:srgbClr val="E7E6E6"/>
              </a:solidFill>
              <a:cs typeface="Arial"/>
            </a:endParaRPr>
          </a:p>
          <a:p>
            <a:pPr algn="ctr"/>
            <a:r>
              <a:rPr lang="ru-RU" sz="3600">
                <a:solidFill>
                  <a:srgbClr val="E7E6E6"/>
                </a:solidFill>
                <a:ea typeface="+mj-lt"/>
                <a:cs typeface="+mj-lt"/>
              </a:rPr>
              <a:t>По дисциплине: «МДК.11.01 Технология разработки и защиты баз данных.»</a:t>
            </a:r>
            <a:endParaRPr lang="ru-RU" sz="3600">
              <a:solidFill>
                <a:srgbClr val="E7E6E6"/>
              </a:solidFill>
              <a:cs typeface="Arial"/>
            </a:endParaRPr>
          </a:p>
          <a:p>
            <a:pPr algn="ctr"/>
            <a:br>
              <a:rPr lang="ru-RU" sz="3600">
                <a:solidFill>
                  <a:srgbClr val="E7E6E6"/>
                </a:solidFill>
                <a:ea typeface="+mj-lt"/>
                <a:cs typeface="+mj-lt"/>
              </a:rPr>
            </a:br>
            <a:r>
              <a:rPr lang="ru-RU" sz="3600">
                <a:solidFill>
                  <a:srgbClr val="E7E6E6"/>
                </a:solidFill>
                <a:ea typeface="+mj-lt"/>
                <a:cs typeface="+mj-lt"/>
              </a:rPr>
              <a:t>Тема: «БД районной поликлиники. Подсистема «Работа с пациентами»»</a:t>
            </a:r>
            <a:endParaRPr lang="ru-RU" sz="3600">
              <a:solidFill>
                <a:srgbClr val="E7E6E6"/>
              </a:solidFill>
              <a:cs typeface="Arial"/>
            </a:endParaRPr>
          </a:p>
          <a:p>
            <a:endParaRPr lang="ru-RU">
              <a:cs typeface="Arial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4824143"/>
            <a:ext cx="8324193" cy="84387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b="0">
                <a:solidFill>
                  <a:srgbClr val="E7E6E6"/>
                </a:solidFill>
                <a:ea typeface="+mn-lt"/>
                <a:cs typeface="+mn-lt"/>
              </a:rPr>
              <a:t>Выполнила студентка группы №414 </a:t>
            </a:r>
            <a:r>
              <a:rPr lang="ru-RU" b="0" err="1">
                <a:solidFill>
                  <a:srgbClr val="E7E6E6"/>
                </a:solidFill>
                <a:ea typeface="+mn-lt"/>
                <a:cs typeface="+mn-lt"/>
              </a:rPr>
              <a:t>Олешкова</a:t>
            </a:r>
            <a:r>
              <a:rPr lang="ru-RU" b="0">
                <a:solidFill>
                  <a:srgbClr val="E7E6E6"/>
                </a:solidFill>
                <a:ea typeface="+mn-lt"/>
                <a:cs typeface="+mn-lt"/>
              </a:rPr>
              <a:t> В.А.</a:t>
            </a:r>
            <a:endParaRPr lang="ru-RU">
              <a:solidFill>
                <a:srgbClr val="E7E6E6"/>
              </a:solidFill>
              <a:cs typeface="Arial"/>
            </a:endParaRPr>
          </a:p>
          <a:p>
            <a:r>
              <a:rPr lang="ru-RU" b="0">
                <a:solidFill>
                  <a:srgbClr val="E7E6E6"/>
                </a:solidFill>
                <a:ea typeface="+mn-lt"/>
                <a:cs typeface="+mn-lt"/>
              </a:rPr>
              <a:t>Поверил преподаватель: </a:t>
            </a:r>
            <a:r>
              <a:rPr lang="ru-RU" b="0" err="1">
                <a:solidFill>
                  <a:srgbClr val="E7E6E6"/>
                </a:solidFill>
                <a:ea typeface="+mn-lt"/>
                <a:cs typeface="+mn-lt"/>
              </a:rPr>
              <a:t>Пунгин</a:t>
            </a:r>
            <a:r>
              <a:rPr lang="ru-RU" b="0">
                <a:solidFill>
                  <a:srgbClr val="E7E6E6"/>
                </a:solidFill>
                <a:ea typeface="+mn-lt"/>
                <a:cs typeface="+mn-lt"/>
              </a:rPr>
              <a:t> И.В.</a:t>
            </a:r>
            <a:endParaRPr lang="ru-RU">
              <a:solidFill>
                <a:srgbClr val="E7E6E6"/>
              </a:solidFill>
              <a:cs typeface="Arial"/>
            </a:endParaRPr>
          </a:p>
          <a:p>
            <a:r>
              <a:rPr lang="ru-RU" b="0">
                <a:solidFill>
                  <a:srgbClr val="E7E6E6"/>
                </a:solidFill>
                <a:ea typeface="+mn-lt"/>
                <a:cs typeface="+mn-lt"/>
              </a:rPr>
              <a:t>Дата проверки: «____» _____________ 2025г.</a:t>
            </a:r>
            <a:endParaRPr lang="ru-RU">
              <a:solidFill>
                <a:srgbClr val="E7E6E6"/>
              </a:solidFill>
              <a:cs typeface="Arial"/>
            </a:endParaRPr>
          </a:p>
          <a:p>
            <a:endParaRPr lang="ru-RU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25" y="13269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Список исползуемой литературы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>
                <a:cs typeface="Arial"/>
              </a:rPr>
              <a:t>Курсовая работа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581" y="2639568"/>
            <a:ext cx="5870448" cy="245059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1. Аксёнова, Н. В. Информационные технологии в здравоохранении. Учебное пособие. — Москва: МЕДпресс-информ, 2021.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2. Березина, Т. А. Основы проектирования баз данных. — Санкт-Петербург: Питер, 2020.</a:t>
            </a:r>
            <a:endParaRPr lang="en-US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3. Григорьев, И. А. Автоматизация медицинских учреждений. — Новосибирск: Сибирское университетское издание, 2019.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4. Кочетков, С. В. Защита персональных данных в информационных системах. — Екатеринбург: Урал. гос. университет, 2018.</a:t>
            </a:r>
            <a:endParaRPr lang="ru-RU" sz="14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  <a:p>
            <a:pPr marL="283210" indent="-283210" rtl="0"/>
            <a:endParaRPr lang="ru-RU">
              <a:cs typeface="Arial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2320" y="2639568"/>
            <a:ext cx="5111496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5. ФЗ-152. О персональных данных. — Федеральный закон от 27 июля 2006 года № 152-ФЗ.</a:t>
            </a:r>
            <a:endParaRPr lang="en-US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6. Ргуйачев, А. В. Клиент-серверные архитектуры для разработки приложений. — Казань: Казанский университет, 2022.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7. Романов, М. Б. Проектирование и управление базами данных. — Москва: Горячая линия - Телеком, 2021.</a:t>
            </a:r>
            <a:endParaRPr lang="ru-RU" sz="14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  <a:p>
            <a:pPr marL="283210" indent="-283210" rtl="0"/>
            <a:endParaRPr lang="ru-RU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1941" y="4619969"/>
            <a:ext cx="4754880" cy="205740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/>
              <a:t>Валерия Олешкова</a:t>
            </a:r>
            <a:br>
              <a:rPr lang="ru-RU"/>
            </a:br>
            <a:r>
              <a:rPr lang="ru-RU">
                <a:cs typeface="Arial"/>
              </a:rPr>
              <a:t>voleshkova@yandex.ru</a:t>
            </a:r>
          </a:p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54" y="1568143"/>
            <a:ext cx="10780410" cy="7040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>
                <a:cs typeface="Arial"/>
              </a:rPr>
              <a:t>Задание на курсовую работу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15817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Курсовая работа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b="0">
                <a:ea typeface="+mn-lt"/>
                <a:cs typeface="+mn-lt"/>
              </a:rPr>
              <a:t>1. Проанализировать существующие базы данных для медицинских учреждений.</a:t>
            </a:r>
            <a:endParaRPr lang="ru-RU"/>
          </a:p>
          <a:p>
            <a:r>
              <a:rPr lang="ru-RU" b="0">
                <a:ea typeface="+mn-lt"/>
                <a:cs typeface="+mn-lt"/>
              </a:rPr>
              <a:t>2. Разработать проект базы данных для районной поликлиники с фокусом на подсистеме "Работа с пациентами".</a:t>
            </a:r>
            <a:endParaRPr lang="ru-RU"/>
          </a:p>
          <a:p>
            <a:r>
              <a:rPr lang="ru-RU" b="0">
                <a:ea typeface="+mn-lt"/>
                <a:cs typeface="+mn-lt"/>
              </a:rPr>
              <a:t>3. Реализовать механизм администрирования и защиты информации в разработанной системе.</a:t>
            </a:r>
            <a:endParaRPr lang="ru-RU"/>
          </a:p>
          <a:p>
            <a:r>
              <a:rPr lang="ru-RU" b="0">
                <a:ea typeface="+mn-lt"/>
                <a:cs typeface="+mn-lt"/>
              </a:rPr>
              <a:t>4. Подготовить отчет о выполненной работе.</a:t>
            </a:r>
            <a:endParaRPr lang="ru-RU"/>
          </a:p>
          <a:p>
            <a:endParaRPr lang="ru-RU">
              <a:cs typeface="Arial"/>
            </a:endParaRPr>
          </a:p>
          <a:p>
            <a:pPr rtl="0"/>
            <a:endParaRPr lang="ru-RU"/>
          </a:p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Введение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Курсовая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5" y="247255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Актуальность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0794" y="2472559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Цель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34" y="2968017"/>
            <a:ext cx="3730124" cy="365343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sz="1200">
                <a:ea typeface="+mn-lt"/>
                <a:cs typeface="+mn-lt"/>
              </a:rPr>
              <a:t>Современная система здравоохранения сталкивается с ростом числа пациентов и объемов информации, что требует эффективной организации поликлиник. Автоматизация и внедрение инновационных технологий критически важны для повышения эффективности и качества обслуживания. Создание базы данных для интеграции функций и оптимизации взаимодействия с пациентами необходимо для решения этих задач.</a:t>
            </a:r>
            <a:endParaRPr lang="ru-RU" sz="1200">
              <a:cs typeface="Arial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7221" y="2968017"/>
            <a:ext cx="3900915" cy="3390681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sz="1200">
                <a:ea typeface="+mn-lt"/>
                <a:cs typeface="+mn-lt"/>
              </a:rPr>
              <a:t>Цель курсовой работы — разработка базы данных для районной поликлиники с акцентом на подсистему "Работа с пациентами". Проект должен создать эффективную и безопасную информационную среду, учитывая защиту данных и администрирование. Основное внимание будет уделено автоматизации управления пациентами и улучшению качества медицинских услуг.</a:t>
            </a:r>
            <a:endParaRPr lang="ru-RU" sz="1200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1179C-C0F4-43B0-DD71-5C0060CD4925}"/>
              </a:ext>
            </a:extLst>
          </p:cNvPr>
          <p:cNvSpPr txBox="1"/>
          <p:nvPr/>
        </p:nvSpPr>
        <p:spPr>
          <a:xfrm>
            <a:off x="8074573" y="2977055"/>
            <a:ext cx="391247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1.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Проанализировать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текущие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вызовы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в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системе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здравоохранения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333B3C"/>
              </a:solidFill>
              <a:cs typeface="Arial"/>
            </a:endParaRPr>
          </a:p>
          <a:p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2.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Реализовать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функциональность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для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управления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записью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на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прием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и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учетом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медицинских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историй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333B3C"/>
              </a:solidFill>
              <a:cs typeface="Arial"/>
            </a:endParaRPr>
          </a:p>
          <a:p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3.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Обеспечить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защиту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личной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информации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пациентов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через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многоуровневую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систему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безопасности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333B3C"/>
              </a:solidFill>
              <a:cs typeface="Arial"/>
            </a:endParaRPr>
          </a:p>
          <a:p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4.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Интегрировать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подсистему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с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другими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функциональными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модулями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поликлиники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333B3C"/>
              </a:solidFill>
              <a:cs typeface="Arial"/>
            </a:endParaRPr>
          </a:p>
          <a:p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5.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Рассмотреть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аспекты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проектирования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базы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данных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и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выбор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33B3C"/>
                </a:solidFill>
                <a:ea typeface="+mn-lt"/>
                <a:cs typeface="+mn-lt"/>
              </a:rPr>
              <a:t>технологий</a:t>
            </a:r>
            <a:r>
              <a:rPr lang="en-US" sz="1200">
                <a:solidFill>
                  <a:srgbClr val="333B3C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333B3C"/>
              </a:solidFill>
              <a:ea typeface="+mn-lt"/>
              <a:cs typeface="+mn-lt"/>
            </a:endParaRPr>
          </a:p>
          <a:p>
            <a:endParaRPr lang="en-US" sz="120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FF6C5-BB98-7E07-C37E-8822D7027F22}"/>
              </a:ext>
            </a:extLst>
          </p:cNvPr>
          <p:cNvSpPr txBox="1"/>
          <p:nvPr/>
        </p:nvSpPr>
        <p:spPr>
          <a:xfrm>
            <a:off x="8074572" y="2477814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 b="1">
                <a:solidFill>
                  <a:srgbClr val="3B4546"/>
                </a:solidFill>
              </a:rPr>
              <a:t>Задачи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76" y="1412639"/>
            <a:ext cx="4846320" cy="168274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Глава 1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24986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Курсовая работа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0392" y="580099"/>
            <a:ext cx="8077633" cy="640916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1.1. Описание предметной области и функции решаемых задач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Эффективное управление данными о пациентах и медработниках имеет ключевое значение в </a:t>
            </a:r>
            <a:endParaRPr lang="ru-RU">
              <a:ea typeface="+mn-lt"/>
              <a:cs typeface="+mn-lt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здравоохранении. Подсистема "Работа с пациентами" в районной поликлинике автоматизирует регистрацию,</a:t>
            </a:r>
            <a:endParaRPr lang="ru-RU">
              <a:ea typeface="+mn-lt"/>
              <a:cs typeface="+mn-lt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хранение и управление медицинской информацией. Основные функции:</a:t>
            </a:r>
            <a:endParaRPr lang="ru-RU" sz="1200">
              <a:cs typeface="Arial"/>
            </a:endParaRPr>
          </a:p>
          <a:p>
            <a:pPr marL="0" indent="0">
              <a:buNone/>
            </a:pPr>
            <a:r>
              <a:rPr lang="ru-RU" sz="1200">
                <a:ea typeface="+mn-lt"/>
                <a:cs typeface="+mn-lt"/>
              </a:rPr>
              <a:t>1)Регистрация пациентов 2)Управление записями на прием 3)Ведение истории болезни 4)Генерация отчетов</a:t>
            </a: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1.2. Перечень входных данных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Личные данные пациентов (ФИО, дата рождения, контактная информация).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Данные о медицинских работниках (ФИО, специализация, контактная информация).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Записи о назначениях и посещениях.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Информация о заболеваниях и лечении.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1.3. Перечень выходных данных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Отчеты о посещаемости.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Выписки о состоянии здоровья пациента.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Статистика по записям на прием.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- Информационные справки для пациентов.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1.4. Ограничения предметной области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Одним из основных ограничений является необходимость соблюдения законодательства о защите 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персональных данных. Система должна обеспечивать конфиденциальность и доступность информации 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только для уполномоченных пользователей.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1.5. Взаимодействие с другими программами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Система может взаимодействовать с программами учета лекарственных средств, системами электронной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очереди, а также интегрироваться с медицинскими информационными системами других учреждений.</a:t>
            </a:r>
            <a:endParaRPr lang="ru-RU" sz="1200">
              <a:cs typeface="Arial"/>
            </a:endParaRPr>
          </a:p>
          <a:p>
            <a:pPr marL="0" indent="0">
              <a:buNone/>
            </a:pPr>
            <a:endParaRPr lang="ru-RU" sz="1200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/>
              <a:t>Глава 2</a:t>
            </a:r>
            <a:br>
              <a:rPr lang="ru-RU"/>
            </a:br>
            <a:endParaRPr lang="ru-RU">
              <a:cs typeface="Arial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1123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Курсовая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224" y="3197134"/>
            <a:ext cx="5761808" cy="365578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400" b="1">
                <a:ea typeface="+mn-lt"/>
                <a:cs typeface="+mn-lt"/>
              </a:rPr>
              <a:t>2.1. Выделение информационных объектов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Пациенты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Врачи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Записи на прием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История болезней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 b="1">
                <a:ea typeface="+mn-lt"/>
                <a:cs typeface="+mn-lt"/>
              </a:rPr>
              <a:t>2.2. Определение атрибутов объектов</a:t>
            </a:r>
            <a:endParaRPr lang="ru-RU" sz="1400" b="1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Пациент: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, ФИО, дата рождения, пол, контактные </a:t>
            </a: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данные.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Врач: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, ФИО, специализация, контактные данные.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Запись: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,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 пациента,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 врача, дата и время приема.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История болезни: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, 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>
                <a:ea typeface="+mn-lt"/>
                <a:cs typeface="+mn-lt"/>
              </a:rPr>
              <a:t> пациента, диагноз, лечение, дата.</a:t>
            </a:r>
            <a:endParaRPr lang="ru-RU" sz="14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7850" y="3197134"/>
            <a:ext cx="5956780" cy="365578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400" b="1">
                <a:ea typeface="+mn-lt"/>
                <a:cs typeface="+mn-lt"/>
              </a:rPr>
              <a:t>2.3. Определение отношений и мощности отношений между</a:t>
            </a:r>
            <a:endParaRPr lang="ru-RU" sz="1400">
              <a:ea typeface="+mn-lt"/>
              <a:cs typeface="+mn-lt"/>
            </a:endParaRPr>
          </a:p>
          <a:p>
            <a:pPr marL="283210" indent="-283210">
              <a:buNone/>
            </a:pPr>
            <a:r>
              <a:rPr lang="ru-RU" sz="1400" b="1">
                <a:ea typeface="+mn-lt"/>
                <a:cs typeface="+mn-lt"/>
              </a:rPr>
              <a:t>объектами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Один пациент может иметь много записей на прием (1:N).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Один врач может принимать много пациентов (1:N).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- Один пациент может иметь одну историю болезни (1:1).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 b="1">
                <a:ea typeface="+mn-lt"/>
                <a:cs typeface="+mn-lt"/>
              </a:rPr>
              <a:t>2.4. Построение концептуальной модели</a:t>
            </a:r>
            <a:endParaRPr lang="ru-RU" sz="1400">
              <a:cs typeface="Arial"/>
            </a:endParaRP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Концептуальная модель включает в себя сущности "Пациент",</a:t>
            </a: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"Врач", "Запись" и "История болезни", связанные между собой</a:t>
            </a:r>
          </a:p>
          <a:p>
            <a:pPr marL="283210" indent="-283210">
              <a:buNone/>
            </a:pPr>
            <a:r>
              <a:rPr lang="ru-RU" sz="1400">
                <a:ea typeface="+mn-lt"/>
                <a:cs typeface="+mn-lt"/>
              </a:rPr>
              <a:t>согласно вышеописанным отношениям.</a:t>
            </a:r>
            <a:endParaRPr lang="ru-RU" sz="14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C857E8A-528E-DE55-A58B-98A88C07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68978" cy="274320"/>
          </a:xfrm>
        </p:spPr>
        <p:txBody>
          <a:bodyPr/>
          <a:lstStyle/>
          <a:p>
            <a:r>
              <a:rPr lang="ru-RU"/>
              <a:t>Курсовая работа</a:t>
            </a:r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24EDB6-8086-3BB6-BD09-073F91E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72BDE0-AF92-DB3C-B2E8-2B312100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Глава 3,4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ABB2A2-5345-5263-E2EC-0582B6378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3209" y="1217241"/>
            <a:ext cx="5100175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ea typeface="+mn-lt"/>
                <a:cs typeface="+mn-lt"/>
              </a:rPr>
              <a:t>Глава 3. Логическая структура БД</a:t>
            </a:r>
            <a:endParaRPr lang="ru-RU"/>
          </a:p>
          <a:p>
            <a:endParaRPr lang="ru-RU">
              <a:cs typeface="Arial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88EA7AB-EC64-926E-3DA1-4E3E594E32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3209" y="3461331"/>
            <a:ext cx="5821353" cy="4769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cs typeface="Arial"/>
              </a:rPr>
              <a:t>Глава </a:t>
            </a:r>
            <a:r>
              <a:rPr lang="ru-RU">
                <a:ea typeface="+mn-lt"/>
                <a:cs typeface="+mn-lt"/>
              </a:rPr>
              <a:t>4. Физическая структура базы данных</a:t>
            </a:r>
            <a:endParaRPr lang="ru-RU">
              <a:cs typeface="Arial"/>
            </a:endParaRPr>
          </a:p>
          <a:p>
            <a:endParaRPr lang="ru-RU">
              <a:cs typeface="Arial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2918BA7-1C14-E483-E7AA-1178AE0FA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Логическая структура включает таблицы, в которых сохранены свойства информационных объектов и их связи, а также индексы для оптимизации запросов.</a:t>
            </a:r>
            <a:endParaRPr lang="ru-RU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AD49A00-6F73-84AD-6D2A-A31D05D425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496" y="4580600"/>
            <a:ext cx="4754880" cy="19821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Физическая структура определяется выбранной СУБД и может включать расположение таблиц, использование индексов, настройку хранения данных и управление их доступностью.</a:t>
            </a:r>
            <a:endParaRPr lang="ru-RU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52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8845-B87F-2E94-5B8A-E0CB49D7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52" y="1463040"/>
            <a:ext cx="10559686" cy="704088"/>
          </a:xfrm>
        </p:spPr>
        <p:txBody>
          <a:bodyPr/>
          <a:lstStyle/>
          <a:p>
            <a:r>
              <a:rPr lang="ru-RU">
                <a:cs typeface="Arial"/>
              </a:rPr>
              <a:t>Глава 5. 5.1. Создание таблиц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7C418-CF03-223B-7D60-8961DF7D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" y="2640548"/>
            <a:ext cx="2871434" cy="3650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200" b="0">
                <a:ea typeface="+mn-lt"/>
                <a:cs typeface="+mn-lt"/>
              </a:rPr>
              <a:t>CREATE TABLE </a:t>
            </a:r>
            <a:r>
              <a:rPr lang="ru-RU" sz="1200" b="0" err="1">
                <a:ea typeface="+mn-lt"/>
                <a:cs typeface="+mn-lt"/>
              </a:rPr>
              <a:t>Patients</a:t>
            </a:r>
            <a:r>
              <a:rPr lang="ru-RU" sz="1200" b="0">
                <a:ea typeface="+mn-lt"/>
                <a:cs typeface="+mn-lt"/>
              </a:rPr>
              <a:t> (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    </a:t>
            </a:r>
            <a:r>
              <a:rPr lang="ru-RU" sz="1200" b="0" err="1">
                <a:ea typeface="+mn-lt"/>
                <a:cs typeface="+mn-lt"/>
              </a:rPr>
              <a:t>id</a:t>
            </a:r>
            <a:r>
              <a:rPr lang="ru-RU" sz="1200" b="0">
                <a:ea typeface="+mn-lt"/>
                <a:cs typeface="+mn-lt"/>
              </a:rPr>
              <a:t> INT AUTO_INCREMENT PRIMARY KEY,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    </a:t>
            </a:r>
            <a:r>
              <a:rPr lang="ru-RU" sz="1200" b="0" err="1">
                <a:ea typeface="+mn-lt"/>
                <a:cs typeface="+mn-lt"/>
              </a:rPr>
              <a:t>full_name</a:t>
            </a:r>
            <a:r>
              <a:rPr lang="ru-RU" sz="1200" b="0">
                <a:ea typeface="+mn-lt"/>
                <a:cs typeface="+mn-lt"/>
              </a:rPr>
              <a:t> VARCHAR(100),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    </a:t>
            </a:r>
            <a:r>
              <a:rPr lang="ru-RU" sz="1200" b="0" err="1">
                <a:ea typeface="+mn-lt"/>
                <a:cs typeface="+mn-lt"/>
              </a:rPr>
              <a:t>birth_date</a:t>
            </a:r>
            <a:r>
              <a:rPr lang="ru-RU" sz="1200" b="0">
                <a:ea typeface="+mn-lt"/>
                <a:cs typeface="+mn-lt"/>
              </a:rPr>
              <a:t> DATE,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    gender ENUM('Male', 'Female'),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    contact_info VARCHAR(255)</a:t>
            </a:r>
            <a:endParaRPr lang="ru-RU" sz="1200">
              <a:cs typeface="Arial"/>
            </a:endParaRPr>
          </a:p>
          <a:p>
            <a:r>
              <a:rPr lang="ru-RU" sz="1200" b="0">
                <a:ea typeface="+mn-lt"/>
                <a:cs typeface="+mn-lt"/>
              </a:rPr>
              <a:t>);</a:t>
            </a:r>
            <a:endParaRPr lang="ru-RU" sz="1200">
              <a:cs typeface="Arial"/>
            </a:endParaRPr>
          </a:p>
          <a:p>
            <a:endParaRPr lang="ru-RU">
              <a:cs typeface="Arial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63FE5A-F56A-C935-47E1-D2707E23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087335" cy="274320"/>
          </a:xfrm>
        </p:spPr>
        <p:txBody>
          <a:bodyPr/>
          <a:lstStyle/>
          <a:p>
            <a:r>
              <a:rPr lang="ru-RU">
                <a:cs typeface="Arial"/>
              </a:rPr>
              <a:t>Курсовая работа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161A6-EFA8-C43D-A1AA-572155C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t>7</a:t>
            </a:fld>
            <a:endParaRPr lang="ru-RU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60758-D407-7A62-2976-033EA5882048}"/>
              </a:ext>
            </a:extLst>
          </p:cNvPr>
          <p:cNvSpPr txBox="1"/>
          <p:nvPr/>
        </p:nvSpPr>
        <p:spPr>
          <a:xfrm>
            <a:off x="3053705" y="2641981"/>
            <a:ext cx="2870229" cy="2346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CREATE TABLE Doctors (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id INT AUTO_INCREMENT PRIMARY KEY,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full_name VARCHAR(100),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 b="1">
                <a:solidFill>
                  <a:srgbClr val="3B4546"/>
                </a:solidFill>
                <a:cs typeface="Arial"/>
              </a:rPr>
              <a:t>    </a:t>
            </a:r>
            <a:r>
              <a:rPr lang="ru-RU" sz="1200">
                <a:solidFill>
                  <a:srgbClr val="3B4546"/>
                </a:solidFill>
                <a:cs typeface="Arial"/>
              </a:rPr>
              <a:t>specialization VARCHAR(100),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contact_info VARCHAR(255)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);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2EF38-9C48-87DF-5B42-66BA61AE8901}"/>
              </a:ext>
            </a:extLst>
          </p:cNvPr>
          <p:cNvSpPr txBox="1"/>
          <p:nvPr/>
        </p:nvSpPr>
        <p:spPr>
          <a:xfrm>
            <a:off x="5927007" y="2642858"/>
            <a:ext cx="2877253" cy="3470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CREATE TABLE Appointments (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id INT AUTO_INCREMENT PRIMARY KEY,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patient_id INT,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doctor_id INT,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appointment_date DATETIME,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FOREIGN KEY (patient_id) REFERENCES Patients(id),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FOREIGN KEY (doctor_id) REFERENCES Doctors(id)</a:t>
            </a:r>
            <a:endParaRPr lang="ru-RU" sz="1200">
              <a:cs typeface="Arial"/>
            </a:endParaRPr>
          </a:p>
          <a:p>
            <a:pPr algn="l"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);</a:t>
            </a:r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00B7E-71A6-A41A-8F93-9541C5B6222F}"/>
              </a:ext>
            </a:extLst>
          </p:cNvPr>
          <p:cNvSpPr txBox="1"/>
          <p:nvPr/>
        </p:nvSpPr>
        <p:spPr>
          <a:xfrm>
            <a:off x="9053139" y="2638907"/>
            <a:ext cx="2869790" cy="3285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CREATE TABLE MedicalHistory (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id INT AUTO_INCREMENT PRIMARY KEY,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patient_id INT,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diagnosis VARCHAR(255),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treatment TEXT,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date DATE,</a:t>
            </a:r>
            <a:endParaRPr lang="ru-RU" sz="1200">
              <a:cs typeface="Arial"/>
            </a:endParaRPr>
          </a:p>
          <a:p>
            <a:pPr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    FOREIGN KEY (patient_id) REFERENCES Patients(id)</a:t>
            </a:r>
            <a:endParaRPr lang="ru-RU" sz="1200">
              <a:cs typeface="Arial"/>
            </a:endParaRPr>
          </a:p>
          <a:p>
            <a:pPr algn="l">
              <a:spcAft>
                <a:spcPts val="1500"/>
              </a:spcAft>
            </a:pPr>
            <a:r>
              <a:rPr lang="ru-RU" sz="1200">
                <a:solidFill>
                  <a:srgbClr val="3B4546"/>
                </a:solidFill>
                <a:cs typeface="Arial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8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7" y="1517469"/>
            <a:ext cx="8184675" cy="7040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>
                <a:cs typeface="Arial"/>
              </a:rPr>
              <a:t>Глава 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84012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/>
              <a:t>Курсовая работа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180" y="2762033"/>
            <a:ext cx="5936941" cy="3791937"/>
          </a:xfrm>
        </p:spPr>
        <p:txBody>
          <a:bodyPr vert="horz" lIns="91440" tIns="45720" rIns="91440" bIns="45720" numCol="2" spcCol="9144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5.2. Создание запросов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Для получения данных о записях на прием можно использовать следующее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SQL-запрос: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SELECT Patients.full_name, Doctors.full_name, Appointments.appointment_date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FROM Appointments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JOIN Patients ON Appointments.patient_id = Patients.id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JOIN Doctors ON Appointments.doctor_id = Doctors.id;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5.3. Разработка интерфейса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Интерфейс может быть разработан с использованием HTML, CSS и JavaScript, с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возможностью формирования форм для регистрации пациентов и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администрирования записей.</a:t>
            </a:r>
            <a:endParaRPr lang="ru-RU" sz="12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7896" y="2764863"/>
            <a:ext cx="5725828" cy="3996044"/>
          </a:xfrm>
        </p:spPr>
        <p:txBody>
          <a:bodyPr vert="horz" lIns="91440" tIns="45720" rIns="91440" bIns="45720" numCol="2" spcCol="91440" rtlCol="0" anchor="t">
            <a:noAutofit/>
          </a:bodyPr>
          <a:lstStyle>
            <a:defPPr>
              <a:defRPr lang="ru-RU"/>
            </a:defPPr>
          </a:lstStyle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5.4. Назначение прав доступа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Настройка прав доступа будет осуществляться на уровне пользователей, где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администраторы смогут управлять доступом медицинских работников к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данным о пациентах.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endParaRPr lang="ru-RU" sz="1200">
              <a:ea typeface="+mn-lt"/>
              <a:cs typeface="+mn-lt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5.5. Создание индексов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Индексы будут созданы для колонок id в таблицах для повышения скорости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выполнения запросов.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 b="1">
                <a:ea typeface="+mn-lt"/>
                <a:cs typeface="+mn-lt"/>
              </a:rPr>
              <a:t>5.6. Разработка стратегии резервного копирования базы данных</a:t>
            </a:r>
            <a:endParaRPr lang="ru-RU" sz="1200">
              <a:cs typeface="Arial"/>
            </a:endParaRP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Регулярные резервные копии будут создаваться с использованием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планировщика задач, включая полный бэкап базы данных не реже одного</a:t>
            </a:r>
          </a:p>
          <a:p>
            <a:pPr marL="283210" indent="-283210">
              <a:buNone/>
            </a:pPr>
            <a:r>
              <a:rPr lang="ru-RU" sz="1200">
                <a:ea typeface="+mn-lt"/>
                <a:cs typeface="+mn-lt"/>
              </a:rPr>
              <a:t>раза в неделю и накопительные бэкапы ежедневно.</a:t>
            </a:r>
            <a:endParaRPr lang="ru-RU" sz="1200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F621CCF-80E3-0308-20DC-DD37F78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924050" cy="274320"/>
          </a:xfrm>
        </p:spPr>
        <p:txBody>
          <a:bodyPr/>
          <a:lstStyle/>
          <a:p>
            <a:r>
              <a:rPr lang="ru-RU">
                <a:cs typeface="Arial"/>
              </a:rPr>
              <a:t>Курсовая работа</a:t>
            </a:r>
            <a:endParaRPr lang="ru-RU" noProof="0">
              <a:cs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63E338-6E24-07F9-24DB-B308AD6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C93624-3188-F924-D485-139B333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Заключение</a:t>
            </a:r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0E7DE99-AB27-99BF-D7C5-25480351ED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927" y="3219886"/>
            <a:ext cx="10279380" cy="3233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В процессе разработки базы данных для районной поликлиники с подсистемой "Работа с пациентами"</a:t>
            </a: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была создана структурированная и защищенная информационная система. Эта система предоставляет</a:t>
            </a: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возможность эффективного управления данными о пациентах и медицинских работниках, что включает</a:t>
            </a: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следующие аспекты:</a:t>
            </a:r>
            <a:endParaRPr lang="ru-RU">
              <a:cs typeface="Arial"/>
            </a:endParaRP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- Структурирование информации</a:t>
            </a:r>
            <a:endParaRPr lang="ru-RU">
              <a:cs typeface="Arial"/>
            </a:endParaRP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- Защита конфиденциальности</a:t>
            </a: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- Автоматизация процессов</a:t>
            </a:r>
          </a:p>
          <a:p>
            <a:pPr marL="283210" indent="-283210">
              <a:buNone/>
            </a:pPr>
            <a:r>
              <a:rPr lang="ru-RU">
                <a:ea typeface="+mn-lt"/>
                <a:cs typeface="+mn-lt"/>
              </a:rPr>
              <a:t>- Обеспечение качества обслуживания</a:t>
            </a:r>
            <a:endParaRPr lang="ru-RU">
              <a:cs typeface="Arial"/>
            </a:endParaRPr>
          </a:p>
          <a:p>
            <a:pPr marL="0" indent="0">
              <a:buNone/>
            </a:pPr>
            <a:endParaRPr lang="ru-RU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266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Широкоэкранный</PresentationFormat>
  <Slides>11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Курсовая работа   По дисциплине: «МДК.11.01 Технология разработки и защиты баз данных.»  Тема: «БД районной поликлиники. Подсистема «Работа с пациентами»» </vt:lpstr>
      <vt:lpstr>Задание на курсовую работу</vt:lpstr>
      <vt:lpstr>Введение</vt:lpstr>
      <vt:lpstr>Глава 1</vt:lpstr>
      <vt:lpstr>Глава 2 </vt:lpstr>
      <vt:lpstr>Глава 3,4</vt:lpstr>
      <vt:lpstr>Глава 5. 5.1. Создание таблиц</vt:lpstr>
      <vt:lpstr>Глава 5</vt:lpstr>
      <vt:lpstr>Заключение</vt:lpstr>
      <vt:lpstr>Список исползуемой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2025-04-23T13:29:19Z</dcterms:created>
  <dcterms:modified xsi:type="dcterms:W3CDTF">2025-04-23T23:49:17Z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