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8" r:id="rId6"/>
    <p:sldId id="299" r:id="rId7"/>
    <p:sldId id="306" r:id="rId8"/>
    <p:sldId id="307" r:id="rId9"/>
    <p:sldId id="296" r:id="rId10"/>
    <p:sldId id="308" r:id="rId11"/>
    <p:sldId id="297" r:id="rId12"/>
    <p:sldId id="309" r:id="rId13"/>
    <p:sldId id="292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E96AB-8693-4480-B403-10BA0C110681}" v="211" dt="2025-04-23T20:35:15.544"/>
    <p1510:client id="{55549861-8F74-40AC-A1AD-2AADCA3DD8C8}" v="125" dt="2025-04-23T18:59:19.618"/>
    <p1510:client id="{5749053F-4DAF-44AC-A2F2-3F5E4626A2AD}" v="209" dt="2025-04-23T19:30:07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249" autoAdjust="0"/>
  </p:normalViewPr>
  <p:slideViewPr>
    <p:cSldViewPr snapToGrid="0" showGuides="1">
      <p:cViewPr varScale="1">
        <p:scale>
          <a:sx n="104" d="100"/>
          <a:sy n="104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77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2EE95FC5-CD6B-4A50-9262-DC414E16C3E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1. Провести анализ предметной области учета льготных лекарств.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pPr rtl="0"/>
          <a:endParaRPr lang="ru-RU" noProof="0" dirty="0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pPr rtl="0"/>
          <a:endParaRPr lang="ru-RU" noProof="0" dirty="0"/>
        </a:p>
      </dgm:t>
    </dgm:pt>
    <dgm:pt modelId="{F05611F0-8256-4954-B6CB-ED6B4F2DD39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2. Описать ключевые информационные объекты: пациенты, лекарства, записи о выдаче.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pPr rtl="0"/>
          <a:endParaRPr lang="ru-RU" noProof="0" dirty="0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pPr rtl="0"/>
          <a:endParaRPr lang="ru-RU" noProof="0" dirty="0"/>
        </a:p>
      </dgm:t>
    </dgm:pt>
    <dgm:pt modelId="{22625139-F93A-4F3F-A7AA-4923A01AEDF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3. Разработать концептуальную, логическую и физическую модели базы данных.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pPr rtl="0"/>
          <a:endParaRPr lang="ru-RU" noProof="0" dirty="0"/>
        </a:p>
      </dgm:t>
    </dgm:pt>
    <dgm:pt modelId="{A8E2FA08-4DD4-4654-A85D-9A99162D6201}" type="sibTrans" cxnId="{FC7721F0-429B-4CE7-BE98-C2F3C41FE9C7}">
      <dgm:prSet/>
      <dgm:spPr/>
      <dgm:t>
        <a:bodyPr/>
        <a:lstStyle/>
        <a:p>
          <a:pPr rtl="0"/>
          <a:endParaRPr lang="ru-RU" noProof="0" dirty="0"/>
        </a:p>
      </dgm:t>
    </dgm:pt>
    <dgm:pt modelId="{140952D0-0E1D-4F48-9F16-53581487CFA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4. Реализовать базу в СУБД, учитывая функциональность и производительность.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pPr rtl="0"/>
          <a:endParaRPr lang="ru-RU" noProof="0" dirty="0"/>
        </a:p>
      </dgm:t>
    </dgm:pt>
    <dgm:pt modelId="{2804F27C-9BA9-4D07-AB02-74BE7DFA2C0E}" type="sibTrans" cxnId="{B07163E8-ADEC-492A-8F07-7E5786AB23AE}">
      <dgm:prSet/>
      <dgm:spPr/>
      <dgm:t>
        <a:bodyPr/>
        <a:lstStyle/>
        <a:p>
          <a:pPr rtl="0"/>
          <a:endParaRPr lang="ru-RU" noProof="0" dirty="0"/>
        </a:p>
      </dgm:t>
    </dgm:pt>
    <dgm:pt modelId="{C2F8C7F7-44C4-414A-BCCD-56E91DD0A77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latin typeface="Calibri Light" panose="020F0302020204030204"/>
            </a:rPr>
            <a:t>    </a:t>
          </a:r>
          <a:r>
            <a:rPr lang="ru-RU" noProof="0" dirty="0"/>
            <a:t>5. Создать удобный интерфейс пользователя для медицинского персонала и пациентов.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pPr rtl="0"/>
          <a:endParaRPr lang="ru-RU" noProof="0" dirty="0"/>
        </a:p>
      </dgm:t>
    </dgm:pt>
    <dgm:pt modelId="{4E39967D-43EF-4F15-814A-2F491D900D43}" type="sibTrans" cxnId="{14D43B81-F92D-4CD8-9D1E-78CBF092C750}">
      <dgm:prSet/>
      <dgm:spPr/>
      <dgm:t>
        <a:bodyPr/>
        <a:lstStyle/>
        <a:p>
          <a:pPr rtl="0"/>
          <a:endParaRPr lang="ru-RU" noProof="0" dirty="0"/>
        </a:p>
      </dgm:t>
    </dgm:pt>
    <dgm:pt modelId="{F533B854-D87A-4531-9B75-5BD21FAE42C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8. Разработать стратегию резервного копирования данных.</a:t>
          </a:r>
          <a:endParaRPr lang="ru-RU" dirty="0">
            <a:solidFill>
              <a:schemeClr val="tx1"/>
            </a:solidFill>
          </a:endParaRPr>
        </a:p>
      </dgm:t>
    </dgm:pt>
    <dgm:pt modelId="{D57E0099-2D14-466C-91E5-9F93B654E21B}" type="parTrans" cxnId="{8BCAE86A-A6E1-4781-98C4-BE465C823885}">
      <dgm:prSet/>
      <dgm:spPr/>
    </dgm:pt>
    <dgm:pt modelId="{08710135-5656-4BAA-887F-72A096954DF1}" type="sibTrans" cxnId="{8BCAE86A-A6E1-4781-98C4-BE465C823885}">
      <dgm:prSet/>
      <dgm:spPr/>
    </dgm:pt>
    <dgm:pt modelId="{C5CA061B-90D1-4B7B-BEF0-635305098841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6. Назначить права доступа для различных ролей пользователей.</a:t>
          </a:r>
          <a:endParaRPr lang="en-US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FBA15D29-E572-4793-8371-3B9C0E16FDDF}" type="parTrans" cxnId="{AD94CA60-0029-409B-B53E-E48C2A665DBA}">
      <dgm:prSet/>
      <dgm:spPr/>
    </dgm:pt>
    <dgm:pt modelId="{13BE6128-F704-49C3-B7A9-CC0D2E45729C}" type="sibTrans" cxnId="{AD94CA60-0029-409B-B53E-E48C2A665DBA}">
      <dgm:prSet/>
      <dgm:spPr/>
    </dgm:pt>
    <dgm:pt modelId="{7634EBB5-89D3-4950-B970-38D2FCF1922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7. Создать индексы для ускорения работы с базой данных.</a:t>
          </a:r>
          <a:endParaRPr lang="en-US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086C9ADF-38E0-464A-BD77-E56E82392EA7}" type="parTrans" cxnId="{3D406D28-7C76-4F94-BDBF-E7A789E84DBA}">
      <dgm:prSet/>
      <dgm:spPr/>
    </dgm:pt>
    <dgm:pt modelId="{4BB266F8-190F-4675-BA5F-28AE82C71DC6}" type="sibTrans" cxnId="{3D406D28-7C76-4F94-BDBF-E7A789E84DBA}">
      <dgm:prSet/>
      <dgm:spPr/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8"/>
      <dgm:spPr>
        <a:prstGeom prst="rect">
          <a:avLst/>
        </a:prstGeom>
      </dgm:spPr>
    </dgm:pt>
    <dgm:pt modelId="{B970FC54-593D-4FE9-AFCD-C77EE53A4F01}" type="pres">
      <dgm:prSet presAssocID="{2EE95FC5-CD6B-4A50-9262-DC414E16C3EA}" presName="iconRect" presStyleLbl="node1" presStyleIdx="0" presStyleCnt="8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8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8"/>
      <dgm:spPr>
        <a:prstGeom prst="rect">
          <a:avLst/>
        </a:prstGeom>
      </dgm:spPr>
    </dgm:pt>
    <dgm:pt modelId="{74FDC127-8DFD-4460-AE93-0411105DEB60}" type="pres">
      <dgm:prSet presAssocID="{F05611F0-8256-4954-B6CB-ED6B4F2DD397}" presName="iconRect" presStyleLbl="node1" presStyleIdx="1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8" custLinFactNeighborX="-2848">
        <dgm:presLayoutVars>
          <dgm:chMax val="0"/>
          <dgm:chPref val="0"/>
        </dgm:presLayoutVars>
      </dgm:prSet>
      <dgm:spPr/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8"/>
      <dgm:spPr>
        <a:prstGeom prst="rect">
          <a:avLst/>
        </a:prstGeom>
      </dgm:spPr>
    </dgm:pt>
    <dgm:pt modelId="{DB85AE0A-C466-4604-9C2E-87F8EA52DD0F}" type="pres">
      <dgm:prSet presAssocID="{22625139-F93A-4F3F-A7AA-4923A01AEDF3}" presName="iconRect" presStyleLbl="node1" presStyleIdx="2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8" custLinFactNeighborX="-2848">
        <dgm:presLayoutVars>
          <dgm:chMax val="0"/>
          <dgm:chPref val="0"/>
        </dgm:presLayoutVars>
      </dgm:prSet>
      <dgm:spPr/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8"/>
      <dgm:spPr>
        <a:prstGeom prst="rect">
          <a:avLst/>
        </a:prstGeom>
      </dgm:spPr>
    </dgm:pt>
    <dgm:pt modelId="{3353CF1D-5822-47BA-A6C2-AC7DC94D5A9C}" type="pres">
      <dgm:prSet presAssocID="{140952D0-0E1D-4F48-9F16-53581487CFA0}" presName="iconRect" presStyleLbl="node1" presStyleIdx="3" presStyleCnt="8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8" custLinFactNeighborX="-2848">
        <dgm:presLayoutVars>
          <dgm:chMax val="0"/>
          <dgm:chPref val="0"/>
        </dgm:presLayoutVars>
      </dgm:prSet>
      <dgm:spPr/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8"/>
      <dgm:spPr>
        <a:prstGeom prst="rect">
          <a:avLst/>
        </a:prstGeom>
      </dgm:spPr>
    </dgm:pt>
    <dgm:pt modelId="{7169F0BE-38ED-4AA0-BD0F-6AEA778C8DB9}" type="pres">
      <dgm:prSet presAssocID="{C2F8C7F7-44C4-414A-BCCD-56E91DD0A777}" presName="iconRect" presStyleLbl="node1" presStyleIdx="4" presStyleCnt="8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Ангельское лицо со сплошной заливкой со сплошной заливкой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8" custLinFactNeighborX="-3204">
        <dgm:presLayoutVars>
          <dgm:chMax val="0"/>
          <dgm:chPref val="0"/>
        </dgm:presLayoutVars>
      </dgm:prSet>
      <dgm:spPr/>
    </dgm:pt>
    <dgm:pt modelId="{9805E241-CF80-4E13-BDCC-C48F61E8F820}" type="pres">
      <dgm:prSet presAssocID="{4E39967D-43EF-4F15-814A-2F491D900D43}" presName="sibTrans" presStyleCnt="0"/>
      <dgm:spPr/>
    </dgm:pt>
    <dgm:pt modelId="{2051FA98-B33F-454A-94F1-FEA28BB12A60}" type="pres">
      <dgm:prSet presAssocID="{C5CA061B-90D1-4B7B-BEF0-635305098841}" presName="compNode" presStyleCnt="0"/>
      <dgm:spPr/>
    </dgm:pt>
    <dgm:pt modelId="{2D1AAF21-AC92-4A7F-B507-61C192B69E75}" type="pres">
      <dgm:prSet presAssocID="{C5CA061B-90D1-4B7B-BEF0-635305098841}" presName="bgRect" presStyleLbl="bgShp" presStyleIdx="5" presStyleCnt="8"/>
      <dgm:spPr/>
    </dgm:pt>
    <dgm:pt modelId="{837D75C2-DC89-46E0-BF4A-096E25302B06}" type="pres">
      <dgm:prSet presAssocID="{C5CA061B-90D1-4B7B-BEF0-635305098841}" presName="iconRect" presStyleLbl="node1" presStyleIdx="5" presStyleCnt="8"/>
      <dgm:spPr/>
    </dgm:pt>
    <dgm:pt modelId="{F23E4701-59F0-4F3C-A260-216D64617EB2}" type="pres">
      <dgm:prSet presAssocID="{C5CA061B-90D1-4B7B-BEF0-635305098841}" presName="spaceRect" presStyleCnt="0"/>
      <dgm:spPr/>
    </dgm:pt>
    <dgm:pt modelId="{8D1FB9E1-A2EC-41B2-A26A-26A89ACB19A5}" type="pres">
      <dgm:prSet presAssocID="{C5CA061B-90D1-4B7B-BEF0-635305098841}" presName="parTx" presStyleLbl="revTx" presStyleIdx="5" presStyleCnt="8">
        <dgm:presLayoutVars>
          <dgm:chMax val="0"/>
          <dgm:chPref val="0"/>
        </dgm:presLayoutVars>
      </dgm:prSet>
      <dgm:spPr/>
    </dgm:pt>
    <dgm:pt modelId="{5ECB92C7-721D-483C-92AF-28C9E3F1764C}" type="pres">
      <dgm:prSet presAssocID="{13BE6128-F704-49C3-B7A9-CC0D2E45729C}" presName="sibTrans" presStyleCnt="0"/>
      <dgm:spPr/>
    </dgm:pt>
    <dgm:pt modelId="{314A60A8-EB13-406F-84F2-4E6350DC32FF}" type="pres">
      <dgm:prSet presAssocID="{7634EBB5-89D3-4950-B970-38D2FCF1922E}" presName="compNode" presStyleCnt="0"/>
      <dgm:spPr/>
    </dgm:pt>
    <dgm:pt modelId="{919F433A-26D3-4527-A9DA-35673CD57F89}" type="pres">
      <dgm:prSet presAssocID="{7634EBB5-89D3-4950-B970-38D2FCF1922E}" presName="bgRect" presStyleLbl="bgShp" presStyleIdx="6" presStyleCnt="8"/>
      <dgm:spPr/>
    </dgm:pt>
    <dgm:pt modelId="{EBF8C287-1B3C-4148-AC62-2B8DC414EE36}" type="pres">
      <dgm:prSet presAssocID="{7634EBB5-89D3-4950-B970-38D2FCF1922E}" presName="iconRect" presStyleLbl="node1" presStyleIdx="6" presStyleCnt="8"/>
      <dgm:spPr/>
    </dgm:pt>
    <dgm:pt modelId="{067CAE30-6FD2-4652-899F-716BC3F1987E}" type="pres">
      <dgm:prSet presAssocID="{7634EBB5-89D3-4950-B970-38D2FCF1922E}" presName="spaceRect" presStyleCnt="0"/>
      <dgm:spPr/>
    </dgm:pt>
    <dgm:pt modelId="{736D4F6A-B2E4-4240-AA42-E1C4C90CC853}" type="pres">
      <dgm:prSet presAssocID="{7634EBB5-89D3-4950-B970-38D2FCF1922E}" presName="parTx" presStyleLbl="revTx" presStyleIdx="6" presStyleCnt="8">
        <dgm:presLayoutVars>
          <dgm:chMax val="0"/>
          <dgm:chPref val="0"/>
        </dgm:presLayoutVars>
      </dgm:prSet>
      <dgm:spPr/>
    </dgm:pt>
    <dgm:pt modelId="{EE6540F0-4B33-4175-80C6-D3E16731CF02}" type="pres">
      <dgm:prSet presAssocID="{4BB266F8-190F-4675-BA5F-28AE82C71DC6}" presName="sibTrans" presStyleCnt="0"/>
      <dgm:spPr/>
    </dgm:pt>
    <dgm:pt modelId="{7952F2B0-A52B-40BD-8071-0F7C60C3D562}" type="pres">
      <dgm:prSet presAssocID="{F533B854-D87A-4531-9B75-5BD21FAE42C1}" presName="compNode" presStyleCnt="0"/>
      <dgm:spPr/>
    </dgm:pt>
    <dgm:pt modelId="{B5FFD7E3-76C1-4117-99E9-2A8D2ABDF309}" type="pres">
      <dgm:prSet presAssocID="{F533B854-D87A-4531-9B75-5BD21FAE42C1}" presName="bgRect" presStyleLbl="bgShp" presStyleIdx="7" presStyleCnt="8"/>
      <dgm:spPr/>
    </dgm:pt>
    <dgm:pt modelId="{B5F7C59E-5F75-4238-A916-80FAD910C2A6}" type="pres">
      <dgm:prSet presAssocID="{F533B854-D87A-4531-9B75-5BD21FAE42C1}" presName="iconRect" presStyleLbl="node1" presStyleIdx="7" presStyleCnt="8"/>
      <dgm:spPr/>
    </dgm:pt>
    <dgm:pt modelId="{9C90A632-01D3-426A-B670-3C28C80ACFB1}" type="pres">
      <dgm:prSet presAssocID="{F533B854-D87A-4531-9B75-5BD21FAE42C1}" presName="spaceRect" presStyleCnt="0"/>
      <dgm:spPr/>
    </dgm:pt>
    <dgm:pt modelId="{BA0F3964-686C-4411-9240-097C58752422}" type="pres">
      <dgm:prSet presAssocID="{F533B854-D87A-4531-9B75-5BD21FAE42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29F1323-F698-4297-AADE-DFBD6278DBCA}" type="presOf" srcId="{D0F07F19-1F50-4B42-A7A0-278DF9D25BB1}" destId="{539F0B2D-763D-4639-B4AA-CC4EE0B8029F}" srcOrd="0" destOrd="0" presId="urn:microsoft.com/office/officeart/2018/2/layout/IconVerticalSolidList"/>
    <dgm:cxn modelId="{3D406D28-7C76-4F94-BDBF-E7A789E84DBA}" srcId="{D0F07F19-1F50-4B42-A7A0-278DF9D25BB1}" destId="{7634EBB5-89D3-4950-B970-38D2FCF1922E}" srcOrd="6" destOrd="0" parTransId="{086C9ADF-38E0-464A-BD77-E56E82392EA7}" sibTransId="{4BB266F8-190F-4675-BA5F-28AE82C71DC6}"/>
    <dgm:cxn modelId="{AD94CA60-0029-409B-B53E-E48C2A665DBA}" srcId="{D0F07F19-1F50-4B42-A7A0-278DF9D25BB1}" destId="{C5CA061B-90D1-4B7B-BEF0-635305098841}" srcOrd="5" destOrd="0" parTransId="{FBA15D29-E572-4793-8371-3B9C0E16FDDF}" sibTransId="{13BE6128-F704-49C3-B7A9-CC0D2E45729C}"/>
    <dgm:cxn modelId="{8BCAE86A-A6E1-4781-98C4-BE465C823885}" srcId="{D0F07F19-1F50-4B42-A7A0-278DF9D25BB1}" destId="{F533B854-D87A-4531-9B75-5BD21FAE42C1}" srcOrd="7" destOrd="0" parTransId="{D57E0099-2D14-466C-91E5-9F93B654E21B}" sibTransId="{08710135-5656-4BAA-887F-72A096954DF1}"/>
    <dgm:cxn modelId="{C488FF4D-8FDF-413E-BFA2-0BBD986DF5A3}" type="presOf" srcId="{C2F8C7F7-44C4-414A-BCCD-56E91DD0A777}" destId="{EB0F5FA3-DAEB-4780-B272-E569966A52CF}" srcOrd="0" destOrd="0" presId="urn:microsoft.com/office/officeart/2018/2/layout/IconVerticalSolidList"/>
    <dgm:cxn modelId="{FE63F559-534F-4AA6-908C-EC6845B236C6}" type="presOf" srcId="{140952D0-0E1D-4F48-9F16-53581487CFA0}" destId="{B05634FC-081B-4BC5-BE4E-70E96448CBC7}" srcOrd="0" destOrd="0" presId="urn:microsoft.com/office/officeart/2018/2/layout/IconVerticalSolidList"/>
    <dgm:cxn modelId="{AF36FF7D-CC67-498C-8B43-B21A32A8F871}" type="presOf" srcId="{F05611F0-8256-4954-B6CB-ED6B4F2DD397}" destId="{1A91019B-6FF6-4E88-A622-AA77E19BE965}" srcOrd="0" destOrd="0" presId="urn:microsoft.com/office/officeart/2018/2/layout/IconVerticalSolidLis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FAC5B688-1EA5-4A55-A657-428CE0219986}" type="presOf" srcId="{22625139-F93A-4F3F-A7AA-4923A01AEDF3}" destId="{5A5E0268-7557-41F6-A6CC-892DF11AAC18}" srcOrd="0" destOrd="0" presId="urn:microsoft.com/office/officeart/2018/2/layout/IconVerticalSolidList"/>
    <dgm:cxn modelId="{59CB938D-8147-4791-9000-796BF5582326}" type="presOf" srcId="{F533B854-D87A-4531-9B75-5BD21FAE42C1}" destId="{BA0F3964-686C-4411-9240-097C58752422}" srcOrd="0" destOrd="0" presId="urn:microsoft.com/office/officeart/2018/2/layout/IconVerticalSolidList"/>
    <dgm:cxn modelId="{BF661396-C8AD-4F0F-A2AE-FBC851F98173}" type="presOf" srcId="{7634EBB5-89D3-4950-B970-38D2FCF1922E}" destId="{736D4F6A-B2E4-4240-AA42-E1C4C90CC853}" srcOrd="0" destOrd="0" presId="urn:microsoft.com/office/officeart/2018/2/layout/IconVerticalSolidList"/>
    <dgm:cxn modelId="{C648A99F-2D66-4B38-A4AB-D2A9379A0E74}" type="presOf" srcId="{2EE95FC5-CD6B-4A50-9262-DC414E16C3EA}" destId="{1002F504-21FD-4710-AB54-6DD4AE8B1DEB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47D432FE-9C16-40C6-8D1A-7CE8A915929D}" type="presOf" srcId="{C5CA061B-90D1-4B7B-BEF0-635305098841}" destId="{8D1FB9E1-A2EC-41B2-A26A-26A89ACB19A5}" srcOrd="0" destOrd="0" presId="urn:microsoft.com/office/officeart/2018/2/layout/IconVerticalSolidList"/>
    <dgm:cxn modelId="{991D5AA7-052A-4734-BDCD-8EE91CCFFDCF}" type="presParOf" srcId="{539F0B2D-763D-4639-B4AA-CC4EE0B8029F}" destId="{7C57C5FD-BC94-4852-B3EC-3A72C51988CA}" srcOrd="0" destOrd="0" presId="urn:microsoft.com/office/officeart/2018/2/layout/IconVerticalSolidList"/>
    <dgm:cxn modelId="{8BF767F8-9CE2-44D4-826D-FF8920F02B3F}" type="presParOf" srcId="{7C57C5FD-BC94-4852-B3EC-3A72C51988CA}" destId="{8D5BCCB0-FE2C-4B39-92FA-86E015360BFE}" srcOrd="0" destOrd="0" presId="urn:microsoft.com/office/officeart/2018/2/layout/IconVerticalSolidList"/>
    <dgm:cxn modelId="{44D18EF2-2D12-4022-8578-DFF760FA66F4}" type="presParOf" srcId="{7C57C5FD-BC94-4852-B3EC-3A72C51988CA}" destId="{B970FC54-593D-4FE9-AFCD-C77EE53A4F01}" srcOrd="1" destOrd="0" presId="urn:microsoft.com/office/officeart/2018/2/layout/IconVerticalSolidList"/>
    <dgm:cxn modelId="{43A7378F-98AC-4DF7-937D-00AF43534DCF}" type="presParOf" srcId="{7C57C5FD-BC94-4852-B3EC-3A72C51988CA}" destId="{8B0477A4-6C5F-46E6-8910-A51FA1F661B5}" srcOrd="2" destOrd="0" presId="urn:microsoft.com/office/officeart/2018/2/layout/IconVerticalSolidList"/>
    <dgm:cxn modelId="{CFAE78F7-8DFA-4FFC-8DAC-4B1F81FFA7A9}" type="presParOf" srcId="{7C57C5FD-BC94-4852-B3EC-3A72C51988CA}" destId="{1002F504-21FD-4710-AB54-6DD4AE8B1DEB}" srcOrd="3" destOrd="0" presId="urn:microsoft.com/office/officeart/2018/2/layout/IconVerticalSolidList"/>
    <dgm:cxn modelId="{D67098E7-9A0D-4E57-8739-FEEC1C9369DC}" type="presParOf" srcId="{539F0B2D-763D-4639-B4AA-CC4EE0B8029F}" destId="{C5D2D154-D04C-4060-B371-4FA5C99B7538}" srcOrd="1" destOrd="0" presId="urn:microsoft.com/office/officeart/2018/2/layout/IconVerticalSolidList"/>
    <dgm:cxn modelId="{27E24369-FDA3-4F4D-989E-D7C51AF3A847}" type="presParOf" srcId="{539F0B2D-763D-4639-B4AA-CC4EE0B8029F}" destId="{0E0B23C8-D5E1-4B41-BDA7-2CE57755BE6A}" srcOrd="2" destOrd="0" presId="urn:microsoft.com/office/officeart/2018/2/layout/IconVerticalSolidList"/>
    <dgm:cxn modelId="{AECC0E7C-E60C-4D1F-B68A-863F7C8BE278}" type="presParOf" srcId="{0E0B23C8-D5E1-4B41-BDA7-2CE57755BE6A}" destId="{CD05AFB1-E184-456B-B0D2-9C36C4272D02}" srcOrd="0" destOrd="0" presId="urn:microsoft.com/office/officeart/2018/2/layout/IconVerticalSolidList"/>
    <dgm:cxn modelId="{91816217-93EA-431A-96FD-2990AACE57AF}" type="presParOf" srcId="{0E0B23C8-D5E1-4B41-BDA7-2CE57755BE6A}" destId="{74FDC127-8DFD-4460-AE93-0411105DEB60}" srcOrd="1" destOrd="0" presId="urn:microsoft.com/office/officeart/2018/2/layout/IconVerticalSolidList"/>
    <dgm:cxn modelId="{9913400E-0297-4F06-8098-E3C446718C7B}" type="presParOf" srcId="{0E0B23C8-D5E1-4B41-BDA7-2CE57755BE6A}" destId="{58414D7F-A9B2-47FB-8B18-5EF591AE26CC}" srcOrd="2" destOrd="0" presId="urn:microsoft.com/office/officeart/2018/2/layout/IconVerticalSolidList"/>
    <dgm:cxn modelId="{BA1A93D8-4715-4468-99C7-843165516042}" type="presParOf" srcId="{0E0B23C8-D5E1-4B41-BDA7-2CE57755BE6A}" destId="{1A91019B-6FF6-4E88-A622-AA77E19BE965}" srcOrd="3" destOrd="0" presId="urn:microsoft.com/office/officeart/2018/2/layout/IconVerticalSolidList"/>
    <dgm:cxn modelId="{C577457C-3A15-4F8F-B4C4-C05B0A59B1C0}" type="presParOf" srcId="{539F0B2D-763D-4639-B4AA-CC4EE0B8029F}" destId="{7016EE3B-7F4A-42C5-A09F-919C1401C4BC}" srcOrd="3" destOrd="0" presId="urn:microsoft.com/office/officeart/2018/2/layout/IconVerticalSolidList"/>
    <dgm:cxn modelId="{AB34EBFF-251F-437A-A274-57AEF913AE92}" type="presParOf" srcId="{539F0B2D-763D-4639-B4AA-CC4EE0B8029F}" destId="{815AA52A-6D18-4177-AE6D-E0559FAFDE78}" srcOrd="4" destOrd="0" presId="urn:microsoft.com/office/officeart/2018/2/layout/IconVerticalSolidList"/>
    <dgm:cxn modelId="{66AF6B7D-200C-4C95-99F3-00A89181042C}" type="presParOf" srcId="{815AA52A-6D18-4177-AE6D-E0559FAFDE78}" destId="{A8176E5D-B119-4234-91AB-EFE9C2CF80B7}" srcOrd="0" destOrd="0" presId="urn:microsoft.com/office/officeart/2018/2/layout/IconVerticalSolidList"/>
    <dgm:cxn modelId="{580D33E9-7472-4C86-A067-46EEA0BCD8DC}" type="presParOf" srcId="{815AA52A-6D18-4177-AE6D-E0559FAFDE78}" destId="{DB85AE0A-C466-4604-9C2E-87F8EA52DD0F}" srcOrd="1" destOrd="0" presId="urn:microsoft.com/office/officeart/2018/2/layout/IconVerticalSolidList"/>
    <dgm:cxn modelId="{94507053-88E2-45E9-949F-9EC26E32385B}" type="presParOf" srcId="{815AA52A-6D18-4177-AE6D-E0559FAFDE78}" destId="{A8722341-C6F1-4D89-89A6-4EF02F8B76E1}" srcOrd="2" destOrd="0" presId="urn:microsoft.com/office/officeart/2018/2/layout/IconVerticalSolidList"/>
    <dgm:cxn modelId="{C2824830-74B5-4A1B-B7AC-CF2C94AD50A1}" type="presParOf" srcId="{815AA52A-6D18-4177-AE6D-E0559FAFDE78}" destId="{5A5E0268-7557-41F6-A6CC-892DF11AAC18}" srcOrd="3" destOrd="0" presId="urn:microsoft.com/office/officeart/2018/2/layout/IconVerticalSolidList"/>
    <dgm:cxn modelId="{3899555E-1B7F-4843-95EF-8E01E38A2FEB}" type="presParOf" srcId="{539F0B2D-763D-4639-B4AA-CC4EE0B8029F}" destId="{5ACA2613-1755-4541-BF52-A7AD043980F4}" srcOrd="5" destOrd="0" presId="urn:microsoft.com/office/officeart/2018/2/layout/IconVerticalSolidList"/>
    <dgm:cxn modelId="{21794274-0593-46DC-BC6D-4BD53FF8D1A7}" type="presParOf" srcId="{539F0B2D-763D-4639-B4AA-CC4EE0B8029F}" destId="{D58F1FE7-CDEB-42F6-BC01-82FB71EDF9C0}" srcOrd="6" destOrd="0" presId="urn:microsoft.com/office/officeart/2018/2/layout/IconVerticalSolidList"/>
    <dgm:cxn modelId="{8299DB8D-0EFF-40ED-8BB8-19FB6712DB87}" type="presParOf" srcId="{D58F1FE7-CDEB-42F6-BC01-82FB71EDF9C0}" destId="{A102E018-9C2C-4317-8572-9362E8FC1AF8}" srcOrd="0" destOrd="0" presId="urn:microsoft.com/office/officeart/2018/2/layout/IconVerticalSolidList"/>
    <dgm:cxn modelId="{45BACB4D-9E4E-443E-8651-DAC153785686}" type="presParOf" srcId="{D58F1FE7-CDEB-42F6-BC01-82FB71EDF9C0}" destId="{3353CF1D-5822-47BA-A6C2-AC7DC94D5A9C}" srcOrd="1" destOrd="0" presId="urn:microsoft.com/office/officeart/2018/2/layout/IconVerticalSolidList"/>
    <dgm:cxn modelId="{D9908216-49DC-4E80-8A61-59BFBE86BC3B}" type="presParOf" srcId="{D58F1FE7-CDEB-42F6-BC01-82FB71EDF9C0}" destId="{0326715C-7787-454B-B5D4-2E4B73514584}" srcOrd="2" destOrd="0" presId="urn:microsoft.com/office/officeart/2018/2/layout/IconVerticalSolidList"/>
    <dgm:cxn modelId="{AAA4A4D9-600C-44F4-A798-ED3F7827CCDD}" type="presParOf" srcId="{D58F1FE7-CDEB-42F6-BC01-82FB71EDF9C0}" destId="{B05634FC-081B-4BC5-BE4E-70E96448CBC7}" srcOrd="3" destOrd="0" presId="urn:microsoft.com/office/officeart/2018/2/layout/IconVerticalSolidList"/>
    <dgm:cxn modelId="{30BFF50F-8563-44FF-875E-AD1E0A0A2986}" type="presParOf" srcId="{539F0B2D-763D-4639-B4AA-CC4EE0B8029F}" destId="{941E5EAA-3190-4C8A-9550-C01AB013F3B6}" srcOrd="7" destOrd="0" presId="urn:microsoft.com/office/officeart/2018/2/layout/IconVerticalSolidList"/>
    <dgm:cxn modelId="{B68CF163-E270-4110-A532-5D979B43FC0A}" type="presParOf" srcId="{539F0B2D-763D-4639-B4AA-CC4EE0B8029F}" destId="{E4485791-256C-479D-93C2-2AB8EE372B1D}" srcOrd="8" destOrd="0" presId="urn:microsoft.com/office/officeart/2018/2/layout/IconVerticalSolidList"/>
    <dgm:cxn modelId="{2A30D707-7CBB-453A-BA91-353937B77399}" type="presParOf" srcId="{E4485791-256C-479D-93C2-2AB8EE372B1D}" destId="{E3FB0205-9E6F-404E-BB9F-D3662F49AF1C}" srcOrd="0" destOrd="0" presId="urn:microsoft.com/office/officeart/2018/2/layout/IconVerticalSolidList"/>
    <dgm:cxn modelId="{5711D77F-6DA0-43E0-A4DA-7F896230E7BD}" type="presParOf" srcId="{E4485791-256C-479D-93C2-2AB8EE372B1D}" destId="{7169F0BE-38ED-4AA0-BD0F-6AEA778C8DB9}" srcOrd="1" destOrd="0" presId="urn:microsoft.com/office/officeart/2018/2/layout/IconVerticalSolidList"/>
    <dgm:cxn modelId="{E52C0DA9-FDCA-4B23-B910-CE4A4185FC79}" type="presParOf" srcId="{E4485791-256C-479D-93C2-2AB8EE372B1D}" destId="{58BC7B20-3838-469F-BE20-773F9621E096}" srcOrd="2" destOrd="0" presId="urn:microsoft.com/office/officeart/2018/2/layout/IconVerticalSolidList"/>
    <dgm:cxn modelId="{769AD776-526E-40A4-A869-37965FCE9AAE}" type="presParOf" srcId="{E4485791-256C-479D-93C2-2AB8EE372B1D}" destId="{EB0F5FA3-DAEB-4780-B272-E569966A52CF}" srcOrd="3" destOrd="0" presId="urn:microsoft.com/office/officeart/2018/2/layout/IconVerticalSolidList"/>
    <dgm:cxn modelId="{EDF3DBF7-4EAC-40D0-A9E1-E42F80B1E083}" type="presParOf" srcId="{539F0B2D-763D-4639-B4AA-CC4EE0B8029F}" destId="{9805E241-CF80-4E13-BDCC-C48F61E8F820}" srcOrd="9" destOrd="0" presId="urn:microsoft.com/office/officeart/2018/2/layout/IconVerticalSolidList"/>
    <dgm:cxn modelId="{5E219CF0-6229-42F0-89D2-9EF0FD61AAED}" type="presParOf" srcId="{539F0B2D-763D-4639-B4AA-CC4EE0B8029F}" destId="{2051FA98-B33F-454A-94F1-FEA28BB12A60}" srcOrd="10" destOrd="0" presId="urn:microsoft.com/office/officeart/2018/2/layout/IconVerticalSolidList"/>
    <dgm:cxn modelId="{7A427DE9-7C56-4A44-8DFC-FE8D6CA3D1B8}" type="presParOf" srcId="{2051FA98-B33F-454A-94F1-FEA28BB12A60}" destId="{2D1AAF21-AC92-4A7F-B507-61C192B69E75}" srcOrd="0" destOrd="0" presId="urn:microsoft.com/office/officeart/2018/2/layout/IconVerticalSolidList"/>
    <dgm:cxn modelId="{4D60C824-F774-4FC9-A3B9-3A67AD19FA38}" type="presParOf" srcId="{2051FA98-B33F-454A-94F1-FEA28BB12A60}" destId="{837D75C2-DC89-46E0-BF4A-096E25302B06}" srcOrd="1" destOrd="0" presId="urn:microsoft.com/office/officeart/2018/2/layout/IconVerticalSolidList"/>
    <dgm:cxn modelId="{8C437A01-4633-4834-99BC-2927511AEACC}" type="presParOf" srcId="{2051FA98-B33F-454A-94F1-FEA28BB12A60}" destId="{F23E4701-59F0-4F3C-A260-216D64617EB2}" srcOrd="2" destOrd="0" presId="urn:microsoft.com/office/officeart/2018/2/layout/IconVerticalSolidList"/>
    <dgm:cxn modelId="{A1E5AF2E-AEBD-4FB6-A58D-C22ED3134FD3}" type="presParOf" srcId="{2051FA98-B33F-454A-94F1-FEA28BB12A60}" destId="{8D1FB9E1-A2EC-41B2-A26A-26A89ACB19A5}" srcOrd="3" destOrd="0" presId="urn:microsoft.com/office/officeart/2018/2/layout/IconVerticalSolidList"/>
    <dgm:cxn modelId="{BF76EE90-B770-4147-AEE6-3A5B47735FE0}" type="presParOf" srcId="{539F0B2D-763D-4639-B4AA-CC4EE0B8029F}" destId="{5ECB92C7-721D-483C-92AF-28C9E3F1764C}" srcOrd="11" destOrd="0" presId="urn:microsoft.com/office/officeart/2018/2/layout/IconVerticalSolidList"/>
    <dgm:cxn modelId="{0C43910F-16A7-402D-8665-25739B562A85}" type="presParOf" srcId="{539F0B2D-763D-4639-B4AA-CC4EE0B8029F}" destId="{314A60A8-EB13-406F-84F2-4E6350DC32FF}" srcOrd="12" destOrd="0" presId="urn:microsoft.com/office/officeart/2018/2/layout/IconVerticalSolidList"/>
    <dgm:cxn modelId="{602B60A4-EAC0-4962-B630-77C172CF6D0A}" type="presParOf" srcId="{314A60A8-EB13-406F-84F2-4E6350DC32FF}" destId="{919F433A-26D3-4527-A9DA-35673CD57F89}" srcOrd="0" destOrd="0" presId="urn:microsoft.com/office/officeart/2018/2/layout/IconVerticalSolidList"/>
    <dgm:cxn modelId="{86D2E8E2-27C1-42F3-A2B2-C217FC06BF39}" type="presParOf" srcId="{314A60A8-EB13-406F-84F2-4E6350DC32FF}" destId="{EBF8C287-1B3C-4148-AC62-2B8DC414EE36}" srcOrd="1" destOrd="0" presId="urn:microsoft.com/office/officeart/2018/2/layout/IconVerticalSolidList"/>
    <dgm:cxn modelId="{27B0B8D9-1072-4DFD-A707-E5BBF93554B7}" type="presParOf" srcId="{314A60A8-EB13-406F-84F2-4E6350DC32FF}" destId="{067CAE30-6FD2-4652-899F-716BC3F1987E}" srcOrd="2" destOrd="0" presId="urn:microsoft.com/office/officeart/2018/2/layout/IconVerticalSolidList"/>
    <dgm:cxn modelId="{00CC44F4-359C-4309-848E-6A8A6C3C6906}" type="presParOf" srcId="{314A60A8-EB13-406F-84F2-4E6350DC32FF}" destId="{736D4F6A-B2E4-4240-AA42-E1C4C90CC853}" srcOrd="3" destOrd="0" presId="urn:microsoft.com/office/officeart/2018/2/layout/IconVerticalSolidList"/>
    <dgm:cxn modelId="{3DF2011C-738B-4710-A0B0-FD7635E7460C}" type="presParOf" srcId="{539F0B2D-763D-4639-B4AA-CC4EE0B8029F}" destId="{EE6540F0-4B33-4175-80C6-D3E16731CF02}" srcOrd="13" destOrd="0" presId="urn:microsoft.com/office/officeart/2018/2/layout/IconVerticalSolidList"/>
    <dgm:cxn modelId="{C272A6DE-498C-4D0A-839B-1FB78D5FB0AB}" type="presParOf" srcId="{539F0B2D-763D-4639-B4AA-CC4EE0B8029F}" destId="{7952F2B0-A52B-40BD-8071-0F7C60C3D562}" srcOrd="14" destOrd="0" presId="urn:microsoft.com/office/officeart/2018/2/layout/IconVerticalSolidList"/>
    <dgm:cxn modelId="{C5F8B462-DC21-44FE-9F31-5F9242FFC5A3}" type="presParOf" srcId="{7952F2B0-A52B-40BD-8071-0F7C60C3D562}" destId="{B5FFD7E3-76C1-4117-99E9-2A8D2ABDF309}" srcOrd="0" destOrd="0" presId="urn:microsoft.com/office/officeart/2018/2/layout/IconVerticalSolidList"/>
    <dgm:cxn modelId="{147C9248-9BA4-4A4D-AB6F-4236255AA5AE}" type="presParOf" srcId="{7952F2B0-A52B-40BD-8071-0F7C60C3D562}" destId="{B5F7C59E-5F75-4238-A916-80FAD910C2A6}" srcOrd="1" destOrd="0" presId="urn:microsoft.com/office/officeart/2018/2/layout/IconVerticalSolidList"/>
    <dgm:cxn modelId="{F55545EA-9CB6-4661-A41D-D3811CBE3486}" type="presParOf" srcId="{7952F2B0-A52B-40BD-8071-0F7C60C3D562}" destId="{9C90A632-01D3-426A-B670-3C28C80ACFB1}" srcOrd="2" destOrd="0" presId="urn:microsoft.com/office/officeart/2018/2/layout/IconVerticalSolidList"/>
    <dgm:cxn modelId="{BF333D4E-C640-4401-9CED-9EBCB7FC3E96}" type="presParOf" srcId="{7952F2B0-A52B-40BD-8071-0F7C60C3D562}" destId="{BA0F3964-686C-4411-9240-097C587524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287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80796" y="62383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78159" y="2287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1. Провести анализ предметной области учета льготных лекарств.</a:t>
          </a:r>
        </a:p>
      </dsp:txBody>
      <dsp:txXfrm>
        <a:off x="178159" y="2287"/>
        <a:ext cx="4581457" cy="383950"/>
      </dsp:txXfrm>
    </dsp:sp>
    <dsp:sp modelId="{CD05AFB1-E184-456B-B0D2-9C36C4272D02}">
      <dsp:nvSpPr>
        <dsp:cNvPr id="0" name=""/>
        <dsp:cNvSpPr/>
      </dsp:nvSpPr>
      <dsp:spPr>
        <a:xfrm>
          <a:off x="0" y="482224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80796" y="542321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78159" y="482224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2. Описать ключевые информационные объекты: пациенты, лекарства, записи о выдаче.</a:t>
          </a:r>
        </a:p>
      </dsp:txBody>
      <dsp:txXfrm>
        <a:off x="178159" y="482224"/>
        <a:ext cx="4581457" cy="383950"/>
      </dsp:txXfrm>
    </dsp:sp>
    <dsp:sp modelId="{A8176E5D-B119-4234-91AB-EFE9C2CF80B7}">
      <dsp:nvSpPr>
        <dsp:cNvPr id="0" name=""/>
        <dsp:cNvSpPr/>
      </dsp:nvSpPr>
      <dsp:spPr>
        <a:xfrm>
          <a:off x="0" y="962162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80796" y="1022259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178159" y="962162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3. Разработать концептуальную, логическую и физическую модели базы данных.</a:t>
          </a:r>
        </a:p>
      </dsp:txBody>
      <dsp:txXfrm>
        <a:off x="178159" y="962162"/>
        <a:ext cx="4581457" cy="383950"/>
      </dsp:txXfrm>
    </dsp:sp>
    <dsp:sp modelId="{A102E018-9C2C-4317-8572-9362E8FC1AF8}">
      <dsp:nvSpPr>
        <dsp:cNvPr id="0" name=""/>
        <dsp:cNvSpPr/>
      </dsp:nvSpPr>
      <dsp:spPr>
        <a:xfrm>
          <a:off x="0" y="1442100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80796" y="1502196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178159" y="1442100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4. Реализовать базу в СУБД, учитывая функциональность и производительность.</a:t>
          </a:r>
        </a:p>
      </dsp:txBody>
      <dsp:txXfrm>
        <a:off x="178159" y="1442100"/>
        <a:ext cx="4581457" cy="383950"/>
      </dsp:txXfrm>
    </dsp:sp>
    <dsp:sp modelId="{E3FB0205-9E6F-404E-BB9F-D3662F49AF1C}">
      <dsp:nvSpPr>
        <dsp:cNvPr id="0" name=""/>
        <dsp:cNvSpPr/>
      </dsp:nvSpPr>
      <dsp:spPr>
        <a:xfrm>
          <a:off x="0" y="1922037"/>
          <a:ext cx="4954587" cy="2670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80796" y="1982134"/>
          <a:ext cx="147046" cy="14690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161849" y="1922037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latin typeface="Calibri Light" panose="020F0302020204030204"/>
            </a:rPr>
            <a:t>    </a:t>
          </a:r>
          <a:r>
            <a:rPr lang="ru-RU" sz="1400" kern="1200" noProof="0" dirty="0"/>
            <a:t>5. Создать удобный интерфейс пользователя для медицинского персонала и пациентов.</a:t>
          </a:r>
        </a:p>
      </dsp:txBody>
      <dsp:txXfrm>
        <a:off x="161849" y="1922037"/>
        <a:ext cx="4581457" cy="383950"/>
      </dsp:txXfrm>
    </dsp:sp>
    <dsp:sp modelId="{2D1AAF21-AC92-4A7F-B507-61C192B69E75}">
      <dsp:nvSpPr>
        <dsp:cNvPr id="0" name=""/>
        <dsp:cNvSpPr/>
      </dsp:nvSpPr>
      <dsp:spPr>
        <a:xfrm>
          <a:off x="0" y="2401975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D75C2-DC89-46E0-BF4A-096E25302B06}">
      <dsp:nvSpPr>
        <dsp:cNvPr id="0" name=""/>
        <dsp:cNvSpPr/>
      </dsp:nvSpPr>
      <dsp:spPr>
        <a:xfrm>
          <a:off x="80796" y="2462071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FB9E1-A2EC-41B2-A26A-26A89ACB19A5}">
      <dsp:nvSpPr>
        <dsp:cNvPr id="0" name=""/>
        <dsp:cNvSpPr/>
      </dsp:nvSpPr>
      <dsp:spPr>
        <a:xfrm>
          <a:off x="308639" y="2401975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6. Назначить права доступа для различных ролей пользователей.</a:t>
          </a:r>
          <a:endParaRPr lang="en-US" sz="1400" kern="1200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308639" y="2401975"/>
        <a:ext cx="4581457" cy="383950"/>
      </dsp:txXfrm>
    </dsp:sp>
    <dsp:sp modelId="{919F433A-26D3-4527-A9DA-35673CD57F89}">
      <dsp:nvSpPr>
        <dsp:cNvPr id="0" name=""/>
        <dsp:cNvSpPr/>
      </dsp:nvSpPr>
      <dsp:spPr>
        <a:xfrm>
          <a:off x="0" y="2881913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8C287-1B3C-4148-AC62-2B8DC414EE36}">
      <dsp:nvSpPr>
        <dsp:cNvPr id="0" name=""/>
        <dsp:cNvSpPr/>
      </dsp:nvSpPr>
      <dsp:spPr>
        <a:xfrm>
          <a:off x="80796" y="2942009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4F6A-B2E4-4240-AA42-E1C4C90CC853}">
      <dsp:nvSpPr>
        <dsp:cNvPr id="0" name=""/>
        <dsp:cNvSpPr/>
      </dsp:nvSpPr>
      <dsp:spPr>
        <a:xfrm>
          <a:off x="308639" y="2881913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7. Создать индексы для ускорения работы с базой данных.</a:t>
          </a:r>
          <a:endParaRPr lang="en-US" sz="1400" kern="1200" noProof="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308639" y="2881913"/>
        <a:ext cx="4581457" cy="383950"/>
      </dsp:txXfrm>
    </dsp:sp>
    <dsp:sp modelId="{B5FFD7E3-76C1-4117-99E9-2A8D2ABDF309}">
      <dsp:nvSpPr>
        <dsp:cNvPr id="0" name=""/>
        <dsp:cNvSpPr/>
      </dsp:nvSpPr>
      <dsp:spPr>
        <a:xfrm>
          <a:off x="0" y="3361850"/>
          <a:ext cx="4954587" cy="267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7C59E-5F75-4238-A916-80FAD910C2A6}">
      <dsp:nvSpPr>
        <dsp:cNvPr id="0" name=""/>
        <dsp:cNvSpPr/>
      </dsp:nvSpPr>
      <dsp:spPr>
        <a:xfrm>
          <a:off x="80796" y="3421947"/>
          <a:ext cx="147046" cy="146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F3964-686C-4411-9240-097C58752422}">
      <dsp:nvSpPr>
        <dsp:cNvPr id="0" name=""/>
        <dsp:cNvSpPr/>
      </dsp:nvSpPr>
      <dsp:spPr>
        <a:xfrm>
          <a:off x="308639" y="3361850"/>
          <a:ext cx="4581457" cy="38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35" tIns="40635" rIns="40635" bIns="406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noProof="0" dirty="0">
              <a:solidFill>
                <a:schemeClr val="tx1"/>
              </a:solidFill>
              <a:latin typeface="Calibri"/>
              <a:ea typeface="Calibri"/>
              <a:cs typeface="Calibri"/>
            </a:rPr>
            <a:t>8. Разработать стратегию резервного копирования данных.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308639" y="3361850"/>
        <a:ext cx="4581457" cy="383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 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62EC2-244B-423B-8DDB-65214C30C7D6}" type="datetime1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3B048B-0EBA-466F-928F-37073F3BF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BB0F5-CC74-4B76-BEAB-6DB53ACDDDE0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AED498D-6977-40EC-8E5E-7EB644D5E7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9402-6FFF-70F9-5D5D-AE6D879D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469FAB1-918D-A7F0-D4CB-0A6635256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FAFFE1E-8770-08D9-2AE5-4540DB2A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D30F10-12B9-7CCC-FEE5-EEFD76960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F970D-47E7-B85F-A014-27283E7F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7441172-0800-7051-4061-D701FE2A3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EBD143-0C1F-FAF2-F468-A15E0818A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AB2821-1E04-E43E-7719-51FE12EC4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2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18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82684-FDB7-D25A-AF84-3F2C530C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228F65-95B4-75FE-9F88-627C235C5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89174B-1A9C-F6AC-38BF-D2C200A49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746B35-4B7F-2C7F-A4EF-DB87D617E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3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5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AED498D-6977-40EC-8E5E-7EB644D5E7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44537-D90D-4BCE-B822-A088E312DFF4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37965-A72E-4F5E-99EF-00F89F4C8BC5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03625" y="2038720"/>
            <a:ext cx="3517567" cy="3311706"/>
          </a:xfrm>
        </p:spPr>
        <p:txBody>
          <a:bodyPr lIns="91440" rIns="91440" rtlCol="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Дата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5E6D1383-7266-4E46-82FD-417B3BC4FECD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13" name="Нижний колонтитул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4" name="Номер слайда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3200" cy="6400800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rtlCol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rtlCol="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Сводка по первому занятию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rtlCol="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Дата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281871C5-980A-44EF-8E66-952C72E8163E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13" name="Нижний колонтитул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4" name="Номер слайда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D9154A7-0476-4546-8F99-929BC4E5BDB7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ru-RU" noProof="0"/>
              <a:t>КУРС ОБУЧЕНИЯ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A31A7-75BC-4262-BD8A-791F139DBAF3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064A2-A624-4307-9175-E7786512B416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0816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ри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79168-8001-47C3-A580-3D0730D4BEF5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Заголовок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4355" y="1812759"/>
            <a:ext cx="4954159" cy="3748193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9901" y="1812759"/>
            <a:ext cx="4954159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исунок с объекто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CBE2B5-A13F-4D45-A919-AB4D924945E0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Рисунок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408000"/>
          </a:xfrm>
        </p:spPr>
        <p:txBody>
          <a:bodyPr rtlCol="0" anchor="ctr" anchorCtr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Заголовок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rtlCol="0" anchor="ctr" anchorCtr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7981" y="1812759"/>
            <a:ext cx="10905457" cy="408841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464540"/>
            <a:ext cx="10058400" cy="374819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819B6-044F-45CE-97B6-7252D7F3A2F6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3C9B7-3BAF-47DF-9FCD-BFDE013D1A86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7362"/>
            <a:ext cx="12192000" cy="4493433"/>
          </a:xfrm>
        </p:spPr>
        <p:txBody>
          <a:bodyPr rtlCol="0" anchor="ctr" anchorCtr="0"/>
          <a:lstStyle>
            <a:lvl1pPr algn="ctr">
              <a:defRPr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7" name="Заголовок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80347" y="2346008"/>
            <a:ext cx="10058400" cy="3748194"/>
          </a:xfrm>
        </p:spPr>
        <p:txBody>
          <a:bodyPr numCol="2" spcCol="54000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9F846-80D9-45BE-B2B4-CCB633E981BA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806F1-64E8-482F-AE7A-FECA9C5956A4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01FF56-CA27-4FF5-BF1B-8FE61E50370F}" type="datetime1">
              <a:rPr lang="ru-RU" noProof="0" smtClean="0"/>
              <a:t>23.04.2025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КУРС ОБУЧЕНИЯ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28" r:id="rId3"/>
    <p:sldLayoutId id="2147483740" r:id="rId4"/>
    <p:sldLayoutId id="2147483741" r:id="rId5"/>
    <p:sldLayoutId id="2147483735" r:id="rId6"/>
    <p:sldLayoutId id="2147483738" r:id="rId7"/>
    <p:sldLayoutId id="2147483730" r:id="rId8"/>
    <p:sldLayoutId id="2147483731" r:id="rId9"/>
    <p:sldLayoutId id="2147483732" r:id="rId10"/>
    <p:sldLayoutId id="2147483736" r:id="rId11"/>
    <p:sldLayoutId id="2147483737" r:id="rId12"/>
    <p:sldLayoutId id="214748373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1" y="5297531"/>
            <a:ext cx="8729298" cy="1184912"/>
          </a:xfrm>
        </p:spPr>
        <p:txBody>
          <a:bodyPr rtlCol="0" anchor="ctr">
            <a:normAutofit fontScale="90000"/>
          </a:bodyPr>
          <a:lstStyle/>
          <a:p>
            <a:r>
              <a:rPr lang="ru-RU" sz="4800" dirty="0">
                <a:solidFill>
                  <a:srgbClr val="FFFFFF"/>
                </a:solidFill>
              </a:rPr>
              <a:t>Курсовая работа</a:t>
            </a:r>
            <a:br>
              <a:rPr lang="ru-RU" sz="4800" dirty="0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ru-RU" sz="4800" dirty="0">
                <a:ea typeface="Calibri Light"/>
                <a:cs typeface="Calibri Light"/>
              </a:rPr>
              <a:t>Тема: «БД районной поликлиники. Подсистема «Работа с пациентами»»</a:t>
            </a:r>
            <a:endParaRPr lang="ru-RU"/>
          </a:p>
        </p:txBody>
      </p:sp>
      <p:cxnSp>
        <p:nvCxnSpPr>
          <p:cNvPr id="25" name="Прямая соединительная линия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5188" y="5520146"/>
            <a:ext cx="2779751" cy="1188721"/>
          </a:xfrm>
        </p:spPr>
        <p:txBody>
          <a:bodyPr rtlCol="0" anchor="ctr">
            <a:normAutofit fontScale="62500" lnSpcReduction="20000"/>
          </a:bodyPr>
          <a:lstStyle/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Выполнил студент группы №414: </a:t>
            </a:r>
            <a:r>
              <a:rPr lang="ru-RU" sz="14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Сысюк</a:t>
            </a:r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П.Ю.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Поверил преподаватель: </a:t>
            </a:r>
            <a:r>
              <a:rPr lang="ru-RU" sz="140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Пунгин</a:t>
            </a:r>
            <a:r>
              <a:rPr lang="ru-RU" sz="140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И.В.</a:t>
            </a:r>
          </a:p>
          <a:p>
            <a:pPr algn="r"/>
            <a:r>
              <a:rPr lang="ru-RU" sz="1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Дата проверки: «____» _____________ 2025г</a:t>
            </a:r>
            <a:r>
              <a:rPr lang="ru-RU" sz="14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/>
          </a:p>
          <a:p>
            <a:endParaRPr lang="ru-RU" sz="1500" dirty="0">
              <a:ea typeface="Calibri"/>
              <a:cs typeface="Calibri"/>
            </a:endParaRPr>
          </a:p>
        </p:txBody>
      </p:sp>
      <p:pic>
        <p:nvPicPr>
          <p:cNvPr id="4" name="Рисунок 3" descr="Две женщины-инженера в лаборатории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" y="87"/>
            <a:ext cx="12192031" cy="49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 rtlCol="0"/>
          <a:lstStyle/>
          <a:p>
            <a:pPr rtl="0"/>
            <a:r>
              <a:rPr lang="ru-RU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 vert="horz" lIns="91440" tIns="0" rIns="91440" bIns="0" rtlCol="0" anchor="b">
            <a:normAutofit lnSpcReduction="10000"/>
          </a:bodyPr>
          <a:lstStyle/>
          <a:p>
            <a:pPr algn="r"/>
            <a:r>
              <a:rPr lang="ru-RU" dirty="0" err="1"/>
              <a:t>Сысюк</a:t>
            </a:r>
            <a:r>
              <a:rPr lang="ru-RU" dirty="0"/>
              <a:t> Павел Юрьевич </a:t>
            </a:r>
          </a:p>
          <a:p>
            <a:pPr algn="r"/>
            <a:r>
              <a:rPr lang="ru-RU" dirty="0">
                <a:ea typeface="Calibri"/>
                <a:cs typeface="Calibri"/>
              </a:rPr>
              <a:t>sysykpavel@mail.ru</a:t>
            </a:r>
          </a:p>
        </p:txBody>
      </p:sp>
      <p:pic>
        <p:nvPicPr>
          <p:cNvPr id="14" name="Рисунок 13" descr="Группа учащихся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Человек, использующий компьютер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Задание на курсовую работу</a:t>
            </a:r>
          </a:p>
        </p:txBody>
      </p:sp>
      <p:graphicFrame>
        <p:nvGraphicFramePr>
          <p:cNvPr id="10" name="Объект 2" descr="Объект Smart Ar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6714332"/>
              </p:ext>
            </p:extLst>
          </p:nvPr>
        </p:nvGraphicFramePr>
        <p:xfrm>
          <a:off x="563024" y="1708455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Объект 5" descr="Женщина с ноутбуком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Введение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Times New Roman"/>
              </a:rPr>
              <a:t>Цель: Цель курсовой работы состоит в создании комплексной системы учета льготных лекарств, которая будет способствовать повышению эффективности и прозрачности управления лекарственным обеспечением. Мы стремимся разработать интуитивно понятный интерфейс, который позволит пользователям легко осуществлять поиск и регистрацию лекарств, а также отслеживать имеющиеся запасы. Важным аспектом является обеспечение безопасности данных с помощью современных технологий шифрования и контроля доступа, чтобы защитить конфиденциальную информацию о пациентах.</a:t>
            </a: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500" dirty="0">
              <a:solidFill>
                <a:schemeClr val="bg2">
                  <a:lumMod val="25000"/>
                </a:schemeClr>
              </a:solidFill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</a:rPr>
              <a:t>Актуальность: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Times New Roman"/>
              </a:rPr>
              <a:t>Увеличение числа льготных пациентов требует автоматизации учета для повышения качества обслуживания. Ручные процессы учета приводят к ошибкам, что негативно сказывается на здоровье пациентов. Современные законы требуют защиты персональных данных и безопасного хранения информации о пациентах. Необходима интеграция с другими системами здравоохранения для улучшения обмена данными. Обеспечение доступности лекарств для льготных категорий населения имеет высокую социальную значимость.</a:t>
            </a:r>
          </a:p>
          <a:p>
            <a:pPr marL="171450" indent="-171450">
              <a:lnSpc>
                <a:spcPct val="8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chemeClr val="bg2">
                    <a:lumMod val="25000"/>
                  </a:schemeClr>
                </a:solidFill>
              </a:rPr>
              <a:t>Задачи: </a:t>
            </a:r>
            <a:r>
              <a:rPr lang="ru-RU" sz="1500" dirty="0">
                <a:solidFill>
                  <a:schemeClr val="bg2">
                    <a:lumMod val="25000"/>
                  </a:schemeClr>
                </a:solidFill>
                <a:latin typeface="Calibri"/>
                <a:ea typeface="Calibri"/>
                <a:cs typeface="Calibri"/>
              </a:rPr>
              <a:t>Изучить предметную область и определить функции системы. Создать инфологическую модель базы данных. Описать логическую и физическую структуры БД. Реализовать систему в конкретной СУБД. Осуществить администрирование и защиту данных.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9CBD-0A87-BBA4-5AAD-CFB07A3C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13CE4084-D304-BA1D-843F-A9D9CD4191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9B7807-F81F-537E-2F52-1A0C8A9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>
                <a:ea typeface="Calibri Light"/>
                <a:cs typeface="Calibri Light"/>
              </a:rPr>
              <a:t>Глава 1. </a:t>
            </a:r>
            <a:r>
              <a:rPr lang="ru-RU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Анализ предметной области. Постановка задачи</a:t>
            </a:r>
            <a:endParaRPr lang="ru-RU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680662-66D8-9470-B394-C6D4F7C9C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1.1 Описание предметной области и функции решаемых задач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Подсистема учета льготных лекарств будет включать записи о лекарственных препаратах, пациентах, имеющих право на льготы, и процессе их получения. Основные функции системы: учет и распределение льготных медикаментов, мониторинг их остатков, а также ведение отчетности.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1.2 Перечень входных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Данные о пациентах (ФИО, дата рождения, номер сертификата на льготы)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Данные о лекарственных препаратах (название, форма, количество, срок действия)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Записи о полученных лекарственных препаратах (дата выдачи, ID пациента, ID лекарства)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1.3 Перечень выходных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Отчеты о расходе льготных лекарств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Информация о наличии препаратов на складе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Статистика по пациентам, получившим льготные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1.4 Ограничения предметной области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Строгое соблюдение законодательства о защите персональных данных, что накладывает ограничения на доступ к информации.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1.5 Взаимодействие с другими программами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Система должна взаимодействовать с бухгалтерскими программами для учета расходов на лекарства и системой медицинских записей.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0B7C39C-2A64-5C34-C2AF-44E0379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8FE25757-BAF3-9E1A-1019-AE6FD66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8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FD3EB-E8FB-E645-BA4D-3F87369C1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A1A91193-95B9-1563-81BC-6CE0AD70EB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CA17130-EF7E-D491-90C4-21D3279A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>
                <a:ea typeface="Calibri Light"/>
                <a:cs typeface="Calibri Light"/>
              </a:rPr>
              <a:t>Глава </a:t>
            </a:r>
            <a:r>
              <a:rPr lang="ru-RU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2. Инфологическая (концептуальная) модель базы данных</a:t>
            </a:r>
            <a:endParaRPr lang="ru-RU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01B8AC-AFCB-59CF-32BA-DDDD67486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2.1 Выделение информационных объектов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Запись на получение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2.2 Определение атрибутов объектов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Пациент: ID, ФИО, дата рождения, номер сертификата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препарат: ID, название, форма, количество, срок действия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Запись на получение лекарства: ID, дата выдачи, ID пациента, ID лекарства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2.3 Определение отношений и мощности отношений между объектами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Пациент — Запись на получение лекарства (1:N)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Лекарственный препарат — Запись на получение лекарства (1:N)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2.4 Построение концептуальной модели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Концептуальная модель будет представлена в виде диаграммы, показывающей связи между информационными объектами.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5BBBF8A-54A7-BBF0-BEBB-1785EBF0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A50086B0-D5F3-FEBC-425E-D2ED048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Группа людей обсуждает какой-то вопрос">
            <a:extLst>
              <a:ext uri="{FF2B5EF4-FFF2-40B4-BE49-F238E27FC236}">
                <a16:creationId xmlns:a16="http://schemas.microsoft.com/office/drawing/2014/main" id="{8E4315D2-4A95-4A93-B1F8-7FD58C7B2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" y="0"/>
            <a:ext cx="12172676" cy="6400165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019A2A-640A-4285-BA5E-7A47E95D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0" y="311361"/>
            <a:ext cx="2170460" cy="1074367"/>
          </a:xfrm>
        </p:spPr>
        <p:txBody>
          <a:bodyPr rtlCol="0">
            <a:noAutofit/>
          </a:bodyPr>
          <a:lstStyle/>
          <a:p>
            <a:r>
              <a:rPr lang="ru-RU" sz="2400">
                <a:latin typeface="Calibri Light"/>
                <a:ea typeface="Calibri Light"/>
                <a:cs typeface="Calibri Light"/>
              </a:rPr>
              <a:t>Глава 3. Логическая структура БД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A1D6E0-6A9C-4ADB-984E-B54DD59C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68" y="1988440"/>
            <a:ext cx="2015694" cy="33117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400">
                <a:latin typeface="Times New Roman"/>
                <a:cs typeface="Times New Roman"/>
              </a:rPr>
              <a:t>Логическая структура БД включает таблицы для каждого типа объектов, а также определения первичных и внешних ключей для обеспечения целостности данных.</a:t>
            </a:r>
          </a:p>
          <a:p>
            <a:pPr marL="0" indent="0" rtl="0">
              <a:buNone/>
            </a:pPr>
            <a:endParaRPr lang="ru-RU" sz="1600" dirty="0">
              <a:ea typeface="Calibri"/>
              <a:cs typeface="Calibri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3FEC5-159E-43A5-9588-54A48A0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pic>
        <p:nvPicPr>
          <p:cNvPr id="23" name="Рисунок 22" descr="Рука на клавиатуре">
            <a:extLst>
              <a:ext uri="{FF2B5EF4-FFF2-40B4-BE49-F238E27FC236}">
                <a16:creationId xmlns:a16="http://schemas.microsoft.com/office/drawing/2014/main" id="{F00E1472-27F6-44F9-9FC8-BE4D077BF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06" y="1692275"/>
            <a:ext cx="6591300" cy="3190875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E83EE9-686B-49B9-8CF4-6F5F84A0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53C78CBF-A06D-1A58-8F36-00F0EAEE7DD0}"/>
              </a:ext>
            </a:extLst>
          </p:cNvPr>
          <p:cNvSpPr txBox="1">
            <a:spLocks/>
          </p:cNvSpPr>
          <p:nvPr/>
        </p:nvSpPr>
        <p:spPr>
          <a:xfrm>
            <a:off x="2279044" y="314083"/>
            <a:ext cx="2170460" cy="13737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>
                <a:latin typeface="Calibri Light"/>
                <a:ea typeface="Calibri Light"/>
                <a:cs typeface="Calibri Light"/>
              </a:rPr>
              <a:t>Глава 4. Физическая структура базы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B4E2E-B58E-EE1B-8275-36834742C488}"/>
              </a:ext>
            </a:extLst>
          </p:cNvPr>
          <p:cNvSpPr txBox="1"/>
          <p:nvPr/>
        </p:nvSpPr>
        <p:spPr>
          <a:xfrm>
            <a:off x="2276007" y="1988695"/>
            <a:ext cx="245588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>
                <a:latin typeface="Times New Roman"/>
              </a:rPr>
              <a:t>Логическая структура БД включает таблицы для каждого типа объектов, а также определения первичных и внешних ключей для обеспечения целостности данных.</a:t>
            </a:r>
            <a:r>
              <a:rPr lang="ru-RU" sz="1400">
                <a:latin typeface="Times New Roman"/>
                <a:cs typeface="Times New Roman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1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9FFB2-82B3-8BFB-4552-5DF509B1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ужчина показывает что-то в ноутбуке">
            <a:extLst>
              <a:ext uri="{FF2B5EF4-FFF2-40B4-BE49-F238E27FC236}">
                <a16:creationId xmlns:a16="http://schemas.microsoft.com/office/drawing/2014/main" id="{CA487A80-756C-3986-10C0-76B3430D79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B88BF2-7367-A8C7-6AB6-440E09C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dirty="0">
                <a:latin typeface="Calibri Light"/>
                <a:ea typeface="Calibri Light"/>
                <a:cs typeface="Calibri Light"/>
              </a:rPr>
              <a:t>Глава 5</a:t>
            </a:r>
            <a:r>
              <a:rPr lang="ru-RU" dirty="0">
                <a:solidFill>
                  <a:srgbClr val="404040"/>
                </a:solidFill>
                <a:latin typeface="Calibri Light"/>
                <a:ea typeface="Calibri Light"/>
                <a:cs typeface="Calibri Light"/>
              </a:rPr>
              <a:t>. Реализация проекта в среде конкретной СУБД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C3D963-4F31-4A04-D599-5A8963EC6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715" y="1812759"/>
            <a:ext cx="10905457" cy="2679030"/>
          </a:xfrm>
        </p:spPr>
        <p:txBody>
          <a:bodyPr vert="horz" lIns="0" tIns="45720" rIns="0" bIns="45720" numCol="2" spcCol="540000" rtlCol="0" anchor="t">
            <a:noAutofit/>
          </a:bodyPr>
          <a:lstStyle/>
          <a:p>
            <a:pPr>
              <a:buFont typeface="Calibri" panose="05000000000000000000" pitchFamily="2" charset="2"/>
              <a:buChar char=" "/>
            </a:pPr>
            <a:r>
              <a:rPr lang="ru-RU" sz="1400" b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5.1 Создание таблиц</a:t>
            </a:r>
            <a:endParaRPr lang="ru-RU" sz="140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Создание таблиц в выбранной СУБД, например, </a:t>
            </a:r>
            <a:r>
              <a:rPr lang="ru-RU" sz="1400" dirty="0" err="1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PostgreSQL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, и учет атрибутов объектов.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5.2 Создание запросов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Разработка SQL-запросов для выполнения операций вставки, выборки и обновления данных.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5.3 Разработка интерфейса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Создание пользовательского интерфейса, который обеспечит удобный доступ к функционалу системы.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5.4 Назначение прав доступа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Определение ролей пользователей (врачи, администраторы) и назначение прав на доступ к данным.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5.5 Создание индексов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Оптимизация выполнения запросов за счет создания индексов на часто запрашиваемые поля.</a:t>
            </a:r>
          </a:p>
          <a:p>
            <a:pPr>
              <a:buFont typeface="Calibri" panose="05000000000000000000" pitchFamily="2" charset="2"/>
              <a:buChar char=" "/>
            </a:pP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5.6 Разработка стратегии резервного копирования базы данных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alibri" panose="05000000000000000000" pitchFamily="2" charset="2"/>
              <a:buChar char=" "/>
            </a:pPr>
            <a:r>
              <a:rPr lang="ru-RU" sz="1400" dirty="0">
                <a:solidFill>
                  <a:schemeClr val="bg2">
                    <a:lumMod val="25000"/>
                  </a:schemeClr>
                </a:solidFill>
                <a:latin typeface="Times New Roman"/>
                <a:ea typeface="Calibri"/>
                <a:cs typeface="Times New Roman"/>
              </a:rPr>
              <a:t>Определение регулярного графика резервного копирования для защиты данных от потерь.</a:t>
            </a:r>
          </a:p>
          <a:p>
            <a:pPr>
              <a:buFont typeface="Calibri" panose="05000000000000000000" pitchFamily="2" charset="2"/>
              <a:buChar char=" "/>
            </a:pPr>
            <a:endParaRPr lang="ru-RU" sz="1400" b="1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16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4CFE33F-97E9-0623-51F2-D27B16C1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FCB2452-CACE-7A32-7B6C-1D7C2910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Мужчина что-то записывает">
            <a:extLst>
              <a:ext uri="{FF2B5EF4-FFF2-40B4-BE49-F238E27FC236}">
                <a16:creationId xmlns:a16="http://schemas.microsoft.com/office/drawing/2014/main" id="{0A33CFDA-BCA7-49BA-9355-8A965303C93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" y="0"/>
            <a:ext cx="12173884" cy="64008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346076-8F22-4F03-8E34-958F0BBF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43" y="3975295"/>
            <a:ext cx="6835858" cy="1089350"/>
          </a:xfrm>
        </p:spPr>
        <p:txBody>
          <a:bodyPr rtlCol="0"/>
          <a:lstStyle/>
          <a:p>
            <a:r>
              <a:rPr lang="ru-RU" dirty="0">
                <a:ea typeface="Calibri Light"/>
                <a:cs typeface="Calibri Light"/>
              </a:rPr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E4EF85-69A0-4736-9657-2914C80CE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160" y="149902"/>
            <a:ext cx="3998873" cy="5977078"/>
          </a:xfrm>
        </p:spPr>
        <p:txBody>
          <a:bodyPr rtlCol="0">
            <a:normAutofit fontScale="77500" lnSpcReduction="20000"/>
          </a:bodyPr>
          <a:lstStyle/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Заключение данной курсовой работы подводит итоги разработки комплексной системы учета льготных лекарств. Эта система направлена на решение ключевых задач управления лекарственным обеспечением, что особенно актуально в процессе модернизации здравоохранения.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Во-первых, система предлагает удобный интерфейс для пользователей, позволяя быстро находить и отслеживать наличие необходимых препаратов. Во-вторых, акцент на безопасность данных обеспечивает защиту личной информации пациентов, создавая доверие между ними и медицинскими учреждениями.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Интеграция с существующими программами предотвращает дублирование информации и оптимизирует работу медицинского персонала. Система анализа данных позволяет прогнозировать спрос на лекарства и своевременно осуществлять закупки, что улучшает распределение ресурсов.</a:t>
            </a:r>
            <a:endParaRPr lang="ru-RU"/>
          </a:p>
          <a:p>
            <a:endParaRPr lang="ru-RU"/>
          </a:p>
          <a:p>
            <a:r>
              <a:rPr lang="ru-RU" sz="16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В итоге, внедрение данной системы повысит качество медицинского обслуживания, сделает процесс получения льготных медикаментов более прозрачным и доступным, что в конечном итоге благоприятно скажется на здоровье населения и эффективности здравоохранения в целом.</a:t>
            </a:r>
            <a:endParaRPr lang="ru-RU"/>
          </a:p>
        </p:txBody>
      </p:sp>
      <p:cxnSp>
        <p:nvCxnSpPr>
          <p:cNvPr id="24" name="Прямая соединительная линия 23" descr="Линия">
            <a:extLst>
              <a:ext uri="{FF2B5EF4-FFF2-40B4-BE49-F238E27FC236}">
                <a16:creationId xmlns:a16="http://schemas.microsoft.com/office/drawing/2014/main" id="{D1EE87BC-47EA-4487-9066-EB3C39096F51}"/>
              </a:ext>
            </a:extLst>
          </p:cNvPr>
          <p:cNvCxnSpPr>
            <a:cxnSpLocks/>
          </p:cNvCxnSpPr>
          <p:nvPr/>
        </p:nvCxnSpPr>
        <p:spPr>
          <a:xfrm>
            <a:off x="5770474" y="4973957"/>
            <a:ext cx="32918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22FA7-2183-4CD3-91EF-85FD458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B6A36E-F0DA-4D85-BCF8-6898A25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smtClean="0"/>
              <a:t>8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E9F6292-A55D-BEAD-FFD5-B5128C376D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83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10DEE30-C516-BDB2-D29A-78832EE9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301" y="2175329"/>
            <a:ext cx="4639736" cy="374819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1. Григорьев С. В. Основы проектирования баз данных.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2. Романов М. А. Информационные системы в здравоохранении.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3. Официальная документация </a:t>
            </a:r>
            <a:r>
              <a:rPr lang="ru-RU" err="1">
                <a:solidFill>
                  <a:schemeClr val="tx1"/>
                </a:solidFill>
                <a:latin typeface="Times New Roman"/>
                <a:cs typeface="Times New Roman"/>
              </a:rPr>
              <a:t>PostgreSQL</a:t>
            </a:r>
            <a:endParaRPr lang="ru-RU" err="1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934CD-6857-92B7-CFC9-5095D67A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Список используемой литературы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B90AB-CE23-0CF6-AACD-DBE47E0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F15C6D-C732-0EE8-90B1-48D530B0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0292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1534312_win32_fixed" id="{7DA952F3-BC8E-4B7B-859D-A36E039201B7}" vid="{8E772A5C-93BE-4922-8D82-53E2DDEA557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EC8651-C134-4BB0-A7EA-DD3F32D57C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8BACD-0E31-4ECE-AC0C-5ADA0D0CE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26184A-CBF6-4A98-A23E-9D37379CD7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</Words>
  <Application>Microsoft Office PowerPoint</Application>
  <PresentationFormat>Широкоэкранный</PresentationFormat>
  <Paragraphs>80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RetrospectVTI</vt:lpstr>
      <vt:lpstr>Курсовая работа Тема: «БД районной поликлиники. Подсистема «Работа с пациентами»»</vt:lpstr>
      <vt:lpstr>Задание на курсовую работу</vt:lpstr>
      <vt:lpstr>Введение</vt:lpstr>
      <vt:lpstr>Глава 1. Анализ предметной области. Постановка задачи</vt:lpstr>
      <vt:lpstr>Глава 2. Инфологическая (концептуальная) модель базы данных</vt:lpstr>
      <vt:lpstr>Глава 3. Логическая структура БД</vt:lpstr>
      <vt:lpstr>Глава 5. Реализация проекта в среде конкретной СУБД</vt:lpstr>
      <vt:lpstr>Заключение</vt:lpstr>
      <vt:lpstr>Список используемой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218</cp:revision>
  <dcterms:created xsi:type="dcterms:W3CDTF">2025-04-23T16:08:00Z</dcterms:created>
  <dcterms:modified xsi:type="dcterms:W3CDTF">2025-04-23T23:41:03Z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