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3" r:id="rId1"/>
  </p:sldMasterIdLst>
  <p:notesMasterIdLst>
    <p:notesMasterId r:id="rId14"/>
  </p:notesMasterIdLst>
  <p:handoutMasterIdLst>
    <p:handoutMasterId r:id="rId15"/>
  </p:handoutMasterIdLst>
  <p:sldIdLst>
    <p:sldId id="256" r:id="rId2"/>
    <p:sldId id="445" r:id="rId3"/>
    <p:sldId id="439" r:id="rId4"/>
    <p:sldId id="459" r:id="rId5"/>
    <p:sldId id="460" r:id="rId6"/>
    <p:sldId id="466" r:id="rId7"/>
    <p:sldId id="461" r:id="rId8"/>
    <p:sldId id="463" r:id="rId9"/>
    <p:sldId id="464" r:id="rId10"/>
    <p:sldId id="462" r:id="rId11"/>
    <p:sldId id="465" r:id="rId12"/>
    <p:sldId id="42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32" autoAdjust="0"/>
    <p:restoredTop sz="94660"/>
  </p:normalViewPr>
  <p:slideViewPr>
    <p:cSldViewPr snapToGrid="0">
      <p:cViewPr varScale="1">
        <p:scale>
          <a:sx n="92" d="100"/>
          <a:sy n="92" d="100"/>
        </p:scale>
        <p:origin x="324" y="57"/>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vvada Vamsidhar" userId="5027157d316f79a7" providerId="LiveId" clId="{CF874043-2AA3-4585-B4E0-D641F494A2CA}"/>
    <pc:docChg chg="undo custSel addSld modSld">
      <pc:chgData name="Puvvada Vamsidhar" userId="5027157d316f79a7" providerId="LiveId" clId="{CF874043-2AA3-4585-B4E0-D641F494A2CA}" dt="2025-03-25T15:41:03.561" v="351" actId="20577"/>
      <pc:docMkLst>
        <pc:docMk/>
      </pc:docMkLst>
      <pc:sldChg chg="modSp mod">
        <pc:chgData name="Puvvada Vamsidhar" userId="5027157d316f79a7" providerId="LiveId" clId="{CF874043-2AA3-4585-B4E0-D641F494A2CA}" dt="2025-03-25T15:41:03.561" v="351" actId="20577"/>
        <pc:sldMkLst>
          <pc:docMk/>
          <pc:sldMk cId="4134203201" sldId="256"/>
        </pc:sldMkLst>
        <pc:spChg chg="mod">
          <ac:chgData name="Puvvada Vamsidhar" userId="5027157d316f79a7" providerId="LiveId" clId="{CF874043-2AA3-4585-B4E0-D641F494A2CA}" dt="2025-03-25T15:41:03.561" v="351" actId="20577"/>
          <ac:spMkLst>
            <pc:docMk/>
            <pc:sldMk cId="4134203201" sldId="256"/>
            <ac:spMk id="5" creationId="{00000000-0000-0000-0000-000000000000}"/>
          </ac:spMkLst>
        </pc:spChg>
      </pc:sldChg>
      <pc:sldChg chg="addSp delSp modSp mod">
        <pc:chgData name="Puvvada Vamsidhar" userId="5027157d316f79a7" providerId="LiveId" clId="{CF874043-2AA3-4585-B4E0-D641F494A2CA}" dt="2025-03-25T10:26:58.183" v="350" actId="1038"/>
        <pc:sldMkLst>
          <pc:docMk/>
          <pc:sldMk cId="2456278130" sldId="461"/>
        </pc:sldMkLst>
        <pc:spChg chg="add mod">
          <ac:chgData name="Puvvada Vamsidhar" userId="5027157d316f79a7" providerId="LiveId" clId="{CF874043-2AA3-4585-B4E0-D641F494A2CA}" dt="2025-03-18T10:14:38.144" v="338" actId="1076"/>
          <ac:spMkLst>
            <pc:docMk/>
            <pc:sldMk cId="2456278130" sldId="461"/>
            <ac:spMk id="3" creationId="{5EF0C3CD-ADE9-EE57-2167-405FC88C0FC5}"/>
          </ac:spMkLst>
        </pc:spChg>
        <pc:spChg chg="add mod">
          <ac:chgData name="Puvvada Vamsidhar" userId="5027157d316f79a7" providerId="LiveId" clId="{CF874043-2AA3-4585-B4E0-D641F494A2CA}" dt="2025-03-18T10:14:20.568" v="331" actId="1076"/>
          <ac:spMkLst>
            <pc:docMk/>
            <pc:sldMk cId="2456278130" sldId="461"/>
            <ac:spMk id="6" creationId="{88F0AC0D-360E-5AF8-369F-75FEA4CB0C72}"/>
          </ac:spMkLst>
        </pc:spChg>
        <pc:picChg chg="mod">
          <ac:chgData name="Puvvada Vamsidhar" userId="5027157d316f79a7" providerId="LiveId" clId="{CF874043-2AA3-4585-B4E0-D641F494A2CA}" dt="2025-03-18T10:14:16.094" v="330" actId="1076"/>
          <ac:picMkLst>
            <pc:docMk/>
            <pc:sldMk cId="2456278130" sldId="461"/>
            <ac:picMk id="9" creationId="{EC224890-DEE0-823E-058E-18996DD53A69}"/>
          </ac:picMkLst>
        </pc:picChg>
        <pc:picChg chg="mod">
          <ac:chgData name="Puvvada Vamsidhar" userId="5027157d316f79a7" providerId="LiveId" clId="{CF874043-2AA3-4585-B4E0-D641F494A2CA}" dt="2025-03-25T10:26:58.183" v="350" actId="1038"/>
          <ac:picMkLst>
            <pc:docMk/>
            <pc:sldMk cId="2456278130" sldId="461"/>
            <ac:picMk id="13" creationId="{8FFDB65A-D4BD-BBD3-86D3-1EEC11FD4843}"/>
          </ac:picMkLst>
        </pc:picChg>
      </pc:sldChg>
      <pc:sldChg chg="addSp modSp mod">
        <pc:chgData name="Puvvada Vamsidhar" userId="5027157d316f79a7" providerId="LiveId" clId="{CF874043-2AA3-4585-B4E0-D641F494A2CA}" dt="2025-03-25T10:26:25.579" v="349" actId="1037"/>
        <pc:sldMkLst>
          <pc:docMk/>
          <pc:sldMk cId="807221389" sldId="463"/>
        </pc:sldMkLst>
        <pc:picChg chg="add mod">
          <ac:chgData name="Puvvada Vamsidhar" userId="5027157d316f79a7" providerId="LiveId" clId="{CF874043-2AA3-4585-B4E0-D641F494A2CA}" dt="2025-03-25T06:10:41.527" v="346"/>
          <ac:picMkLst>
            <pc:docMk/>
            <pc:sldMk cId="807221389" sldId="463"/>
            <ac:picMk id="3" creationId="{C9C3AB9B-6B4C-440E-E1F2-D318E718F444}"/>
          </ac:picMkLst>
        </pc:picChg>
        <pc:picChg chg="mod">
          <ac:chgData name="Puvvada Vamsidhar" userId="5027157d316f79a7" providerId="LiveId" clId="{CF874043-2AA3-4585-B4E0-D641F494A2CA}" dt="2025-03-25T10:26:25.579" v="349" actId="1037"/>
          <ac:picMkLst>
            <pc:docMk/>
            <pc:sldMk cId="807221389" sldId="463"/>
            <ac:picMk id="6" creationId="{55D60E9A-FEDB-7F07-661F-3936B14234D7}"/>
          </ac:picMkLst>
        </pc:picChg>
        <pc:picChg chg="mod">
          <ac:chgData name="Puvvada Vamsidhar" userId="5027157d316f79a7" providerId="LiveId" clId="{CF874043-2AA3-4585-B4E0-D641F494A2CA}" dt="2025-03-18T10:14:50.006" v="342" actId="14100"/>
          <ac:picMkLst>
            <pc:docMk/>
            <pc:sldMk cId="807221389" sldId="463"/>
            <ac:picMk id="11" creationId="{E0413CE3-DDD3-E62A-E09D-9BB39A246573}"/>
          </ac:picMkLst>
        </pc:picChg>
      </pc:sldChg>
      <pc:sldChg chg="modSp mod">
        <pc:chgData name="Puvvada Vamsidhar" userId="5027157d316f79a7" providerId="LiveId" clId="{CF874043-2AA3-4585-B4E0-D641F494A2CA}" dt="2025-03-25T05:50:18.619" v="345" actId="1037"/>
        <pc:sldMkLst>
          <pc:docMk/>
          <pc:sldMk cId="3960142128" sldId="464"/>
        </pc:sldMkLst>
        <pc:picChg chg="mod">
          <ac:chgData name="Puvvada Vamsidhar" userId="5027157d316f79a7" providerId="LiveId" clId="{CF874043-2AA3-4585-B4E0-D641F494A2CA}" dt="2025-03-25T05:40:57.971" v="344" actId="1038"/>
          <ac:picMkLst>
            <pc:docMk/>
            <pc:sldMk cId="3960142128" sldId="464"/>
            <ac:picMk id="8" creationId="{4574FDFE-A43B-E0AD-4B90-A292A12A2A1A}"/>
          </ac:picMkLst>
        </pc:picChg>
        <pc:picChg chg="mod">
          <ac:chgData name="Puvvada Vamsidhar" userId="5027157d316f79a7" providerId="LiveId" clId="{CF874043-2AA3-4585-B4E0-D641F494A2CA}" dt="2025-03-25T05:50:18.619" v="345" actId="1037"/>
          <ac:picMkLst>
            <pc:docMk/>
            <pc:sldMk cId="3960142128" sldId="464"/>
            <ac:picMk id="10" creationId="{F6655401-E192-1C46-4C17-3043C2FFD38B}"/>
          </ac:picMkLst>
        </pc:picChg>
      </pc:sldChg>
      <pc:sldChg chg="addSp delSp modSp new mod">
        <pc:chgData name="Puvvada Vamsidhar" userId="5027157d316f79a7" providerId="LiveId" clId="{CF874043-2AA3-4585-B4E0-D641F494A2CA}" dt="2025-03-18T10:14:00.329" v="327" actId="20577"/>
        <pc:sldMkLst>
          <pc:docMk/>
          <pc:sldMk cId="1556171363" sldId="466"/>
        </pc:sldMkLst>
        <pc:spChg chg="add del mod">
          <ac:chgData name="Puvvada Vamsidhar" userId="5027157d316f79a7" providerId="LiveId" clId="{CF874043-2AA3-4585-B4E0-D641F494A2CA}" dt="2025-03-18T10:07:00.567" v="120" actId="2711"/>
          <ac:spMkLst>
            <pc:docMk/>
            <pc:sldMk cId="1556171363" sldId="466"/>
            <ac:spMk id="2" creationId="{E6705B60-AB0E-23C1-0139-E760503D7D43}"/>
          </ac:spMkLst>
        </pc:spChg>
        <pc:spChg chg="add mod">
          <ac:chgData name="Puvvada Vamsidhar" userId="5027157d316f79a7" providerId="LiveId" clId="{CF874043-2AA3-4585-B4E0-D641F494A2CA}" dt="2025-03-18T10:12:58.064" v="294" actId="20577"/>
          <ac:spMkLst>
            <pc:docMk/>
            <pc:sldMk cId="1556171363" sldId="466"/>
            <ac:spMk id="7" creationId="{DF6649BA-F725-A181-71B8-020BBCB3E7A0}"/>
          </ac:spMkLst>
        </pc:spChg>
        <pc:spChg chg="add mod">
          <ac:chgData name="Puvvada Vamsidhar" userId="5027157d316f79a7" providerId="LiveId" clId="{CF874043-2AA3-4585-B4E0-D641F494A2CA}" dt="2025-03-18T10:14:00.329" v="327" actId="20577"/>
          <ac:spMkLst>
            <pc:docMk/>
            <pc:sldMk cId="1556171363" sldId="466"/>
            <ac:spMk id="9" creationId="{555B7098-20A5-1201-9B92-15296755480D}"/>
          </ac:spMkLst>
        </pc:spChg>
        <pc:picChg chg="add mod">
          <ac:chgData name="Puvvada Vamsidhar" userId="5027157d316f79a7" providerId="LiveId" clId="{CF874043-2AA3-4585-B4E0-D641F494A2CA}" dt="2025-03-18T10:07:14.796" v="124" actId="1076"/>
          <ac:picMkLst>
            <pc:docMk/>
            <pc:sldMk cId="1556171363" sldId="466"/>
            <ac:picMk id="6" creationId="{A4FB9869-A266-70DA-CEB9-99E24763921C}"/>
          </ac:picMkLst>
        </pc:picChg>
        <pc:picChg chg="add mod">
          <ac:chgData name="Puvvada Vamsidhar" userId="5027157d316f79a7" providerId="LiveId" clId="{CF874043-2AA3-4585-B4E0-D641F494A2CA}" dt="2025-03-18T10:11:19.462" v="262" actId="1076"/>
          <ac:picMkLst>
            <pc:docMk/>
            <pc:sldMk cId="1556171363" sldId="466"/>
            <ac:picMk id="11" creationId="{8B936FD3-3D21-4FCA-7D91-EEA42FC4303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8F3A72-38B4-468C-9969-8EBC9EBBC085}" type="datetimeFigureOut">
              <a:rPr lang="en-IN" smtClean="0"/>
              <a:t>25-03-2025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84CC91-4110-4846-A9CF-AE2F97E92D53}" type="slidenum">
              <a:rPr lang="en-IN" smtClean="0"/>
              <a:t>‹#›</a:t>
            </a:fld>
            <a:endParaRPr lang="en-IN"/>
          </a:p>
        </p:txBody>
      </p:sp>
    </p:spTree>
    <p:extLst>
      <p:ext uri="{BB962C8B-B14F-4D97-AF65-F5344CB8AC3E}">
        <p14:creationId xmlns:p14="http://schemas.microsoft.com/office/powerpoint/2010/main" val="13355673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372918-CFFB-473A-878B-BA7849715643}" type="datetimeFigureOut">
              <a:rPr lang="en-IN" smtClean="0"/>
              <a:t>25-03-2025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B6A0CE-65B2-4191-96C4-6805AF534D98}" type="slidenum">
              <a:rPr lang="en-IN" smtClean="0"/>
              <a:t>‹#›</a:t>
            </a:fld>
            <a:endParaRPr lang="en-IN"/>
          </a:p>
        </p:txBody>
      </p:sp>
    </p:spTree>
    <p:extLst>
      <p:ext uri="{BB962C8B-B14F-4D97-AF65-F5344CB8AC3E}">
        <p14:creationId xmlns:p14="http://schemas.microsoft.com/office/powerpoint/2010/main" val="21044514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AB6A0CE-65B2-4191-96C4-6805AF534D98}" type="slidenum">
              <a:rPr lang="en-IN" smtClean="0"/>
              <a:t>1</a:t>
            </a:fld>
            <a:endParaRPr lang="en-IN"/>
          </a:p>
        </p:txBody>
      </p:sp>
    </p:spTree>
    <p:extLst>
      <p:ext uri="{BB962C8B-B14F-4D97-AF65-F5344CB8AC3E}">
        <p14:creationId xmlns:p14="http://schemas.microsoft.com/office/powerpoint/2010/main" val="347907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AB6A0CE-65B2-4191-96C4-6805AF534D98}" type="slidenum">
              <a:rPr lang="en-IN" smtClean="0"/>
              <a:t>3</a:t>
            </a:fld>
            <a:endParaRPr lang="en-IN"/>
          </a:p>
        </p:txBody>
      </p:sp>
    </p:spTree>
    <p:extLst>
      <p:ext uri="{BB962C8B-B14F-4D97-AF65-F5344CB8AC3E}">
        <p14:creationId xmlns:p14="http://schemas.microsoft.com/office/powerpoint/2010/main" val="3301673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AB6A0CE-65B2-4191-96C4-6805AF534D98}" type="slidenum">
              <a:rPr lang="en-IN" smtClean="0"/>
              <a:t>5</a:t>
            </a:fld>
            <a:endParaRPr lang="en-IN"/>
          </a:p>
        </p:txBody>
      </p:sp>
    </p:spTree>
    <p:extLst>
      <p:ext uri="{BB962C8B-B14F-4D97-AF65-F5344CB8AC3E}">
        <p14:creationId xmlns:p14="http://schemas.microsoft.com/office/powerpoint/2010/main" val="1917603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AB6A0CE-65B2-4191-96C4-6805AF534D98}" type="slidenum">
              <a:rPr lang="en-IN" smtClean="0"/>
              <a:t>7</a:t>
            </a:fld>
            <a:endParaRPr lang="en-IN"/>
          </a:p>
        </p:txBody>
      </p:sp>
    </p:spTree>
    <p:extLst>
      <p:ext uri="{BB962C8B-B14F-4D97-AF65-F5344CB8AC3E}">
        <p14:creationId xmlns:p14="http://schemas.microsoft.com/office/powerpoint/2010/main" val="161248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3898B-B60F-2ADC-580A-416BF7F37F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D74E52-22A1-DC0B-0B9C-7F91661F7B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71B178-DF20-CD38-46BD-5C67C65A9773}"/>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8FBFAE74-D1A5-0098-B23C-613906BF5934}"/>
              </a:ext>
            </a:extLst>
          </p:cNvPr>
          <p:cNvSpPr>
            <a:spLocks noGrp="1"/>
          </p:cNvSpPr>
          <p:nvPr>
            <p:ph type="sldNum" sz="quarter" idx="10"/>
          </p:nvPr>
        </p:nvSpPr>
        <p:spPr/>
        <p:txBody>
          <a:bodyPr/>
          <a:lstStyle/>
          <a:p>
            <a:fld id="{BAB6A0CE-65B2-4191-96C4-6805AF534D98}" type="slidenum">
              <a:rPr lang="en-IN" smtClean="0"/>
              <a:t>8</a:t>
            </a:fld>
            <a:endParaRPr lang="en-IN"/>
          </a:p>
        </p:txBody>
      </p:sp>
    </p:spTree>
    <p:extLst>
      <p:ext uri="{BB962C8B-B14F-4D97-AF65-F5344CB8AC3E}">
        <p14:creationId xmlns:p14="http://schemas.microsoft.com/office/powerpoint/2010/main" val="2783543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ED44E-0276-4E90-AFC3-1D5DED67DF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BAFEE1-D600-AC1E-A67E-0460395506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3A7E6B-2279-E5BB-AAC0-9B0EB6FA8CC5}"/>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54B024A0-FB4F-CE36-B779-D0A9248F691F}"/>
              </a:ext>
            </a:extLst>
          </p:cNvPr>
          <p:cNvSpPr>
            <a:spLocks noGrp="1"/>
          </p:cNvSpPr>
          <p:nvPr>
            <p:ph type="sldNum" sz="quarter" idx="10"/>
          </p:nvPr>
        </p:nvSpPr>
        <p:spPr/>
        <p:txBody>
          <a:bodyPr/>
          <a:lstStyle/>
          <a:p>
            <a:fld id="{BAB6A0CE-65B2-4191-96C4-6805AF534D98}" type="slidenum">
              <a:rPr lang="en-IN" smtClean="0"/>
              <a:t>9</a:t>
            </a:fld>
            <a:endParaRPr lang="en-IN"/>
          </a:p>
        </p:txBody>
      </p:sp>
    </p:spTree>
    <p:extLst>
      <p:ext uri="{BB962C8B-B14F-4D97-AF65-F5344CB8AC3E}">
        <p14:creationId xmlns:p14="http://schemas.microsoft.com/office/powerpoint/2010/main" val="165853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AB6A0CE-65B2-4191-96C4-6805AF534D98}" type="slidenum">
              <a:rPr lang="en-IN" smtClean="0"/>
              <a:t>10</a:t>
            </a:fld>
            <a:endParaRPr lang="en-IN"/>
          </a:p>
        </p:txBody>
      </p:sp>
    </p:spTree>
    <p:extLst>
      <p:ext uri="{BB962C8B-B14F-4D97-AF65-F5344CB8AC3E}">
        <p14:creationId xmlns:p14="http://schemas.microsoft.com/office/powerpoint/2010/main" val="2525716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B3CA3-E130-EEFB-1870-506C19E8F7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13E5E0-EC6F-66EF-4941-462AC3D3DF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E630EC-A863-261D-7021-42F43877991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41BD7269-6ACD-0220-FC15-73CDCCB1D7FC}"/>
              </a:ext>
            </a:extLst>
          </p:cNvPr>
          <p:cNvSpPr>
            <a:spLocks noGrp="1"/>
          </p:cNvSpPr>
          <p:nvPr>
            <p:ph type="sldNum" sz="quarter" idx="10"/>
          </p:nvPr>
        </p:nvSpPr>
        <p:spPr/>
        <p:txBody>
          <a:bodyPr/>
          <a:lstStyle/>
          <a:p>
            <a:fld id="{BAB6A0CE-65B2-4191-96C4-6805AF534D98}" type="slidenum">
              <a:rPr lang="en-IN" smtClean="0"/>
              <a:t>11</a:t>
            </a:fld>
            <a:endParaRPr lang="en-IN"/>
          </a:p>
        </p:txBody>
      </p:sp>
    </p:spTree>
    <p:extLst>
      <p:ext uri="{BB962C8B-B14F-4D97-AF65-F5344CB8AC3E}">
        <p14:creationId xmlns:p14="http://schemas.microsoft.com/office/powerpoint/2010/main" val="2759505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C94D57-EDDD-41BE-88A9-038B592F8F68}" type="datetime1">
              <a:rPr lang="en-IN" smtClean="0"/>
              <a:t>25-03-2025</a:t>
            </a:fld>
            <a:endParaRPr lang="en-IN"/>
          </a:p>
        </p:txBody>
      </p:sp>
      <p:sp>
        <p:nvSpPr>
          <p:cNvPr id="5" name="Footer Placeholder 4"/>
          <p:cNvSpPr>
            <a:spLocks noGrp="1"/>
          </p:cNvSpPr>
          <p:nvPr>
            <p:ph type="ftr" sz="quarter" idx="11"/>
          </p:nvPr>
        </p:nvSpPr>
        <p:spPr/>
        <p:txBody>
          <a:bodyPr/>
          <a:lstStyle/>
          <a:p>
            <a:r>
              <a:rPr lang="en-US"/>
              <a:t>Medical Image Processing (22AIE437)</a:t>
            </a:r>
            <a:endParaRPr lang="en-IN"/>
          </a:p>
        </p:txBody>
      </p:sp>
      <p:sp>
        <p:nvSpPr>
          <p:cNvPr id="6" name="Slide Number Placeholder 5"/>
          <p:cNvSpPr>
            <a:spLocks noGrp="1"/>
          </p:cNvSpPr>
          <p:nvPr>
            <p:ph type="sldNum" sz="quarter" idx="12"/>
          </p:nvPr>
        </p:nvSpPr>
        <p:spPr/>
        <p:txBody>
          <a:bodyPr/>
          <a:lstStyle/>
          <a:p>
            <a:fld id="{09B341A6-C61A-4A60-A38C-2498703C4B8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892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5AD45-9FC0-4C8E-921E-225F0D0F0974}" type="datetime1">
              <a:rPr lang="en-IN" smtClean="0"/>
              <a:t>25-03-2025</a:t>
            </a:fld>
            <a:endParaRPr lang="en-IN"/>
          </a:p>
        </p:txBody>
      </p:sp>
      <p:sp>
        <p:nvSpPr>
          <p:cNvPr id="5" name="Footer Placeholder 4"/>
          <p:cNvSpPr>
            <a:spLocks noGrp="1"/>
          </p:cNvSpPr>
          <p:nvPr>
            <p:ph type="ftr" sz="quarter" idx="11"/>
          </p:nvPr>
        </p:nvSpPr>
        <p:spPr/>
        <p:txBody>
          <a:bodyPr/>
          <a:lstStyle/>
          <a:p>
            <a:r>
              <a:rPr lang="en-US"/>
              <a:t>Medical Image Processing (22AIE437)</a:t>
            </a:r>
            <a:endParaRPr lang="en-IN"/>
          </a:p>
        </p:txBody>
      </p:sp>
      <p:sp>
        <p:nvSpPr>
          <p:cNvPr id="6" name="Slide Number Placeholder 5"/>
          <p:cNvSpPr>
            <a:spLocks noGrp="1"/>
          </p:cNvSpPr>
          <p:nvPr>
            <p:ph type="sldNum" sz="quarter" idx="12"/>
          </p:nvPr>
        </p:nvSpPr>
        <p:spPr/>
        <p:txBody>
          <a:bodyPr/>
          <a:lstStyle/>
          <a:p>
            <a:fld id="{09B341A6-C61A-4A60-A38C-2498703C4B8A}" type="slidenum">
              <a:rPr lang="en-IN" smtClean="0"/>
              <a:t>‹#›</a:t>
            </a:fld>
            <a:endParaRPr lang="en-IN"/>
          </a:p>
        </p:txBody>
      </p:sp>
    </p:spTree>
    <p:extLst>
      <p:ext uri="{BB962C8B-B14F-4D97-AF65-F5344CB8AC3E}">
        <p14:creationId xmlns:p14="http://schemas.microsoft.com/office/powerpoint/2010/main" val="1358899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327A87-B5E8-47D2-B2B3-6ABC61B6ADF0}" type="datetime1">
              <a:rPr lang="en-IN" smtClean="0"/>
              <a:t>25-03-2025</a:t>
            </a:fld>
            <a:endParaRPr lang="en-IN"/>
          </a:p>
        </p:txBody>
      </p:sp>
      <p:sp>
        <p:nvSpPr>
          <p:cNvPr id="5" name="Footer Placeholder 4"/>
          <p:cNvSpPr>
            <a:spLocks noGrp="1"/>
          </p:cNvSpPr>
          <p:nvPr>
            <p:ph type="ftr" sz="quarter" idx="11"/>
          </p:nvPr>
        </p:nvSpPr>
        <p:spPr/>
        <p:txBody>
          <a:bodyPr/>
          <a:lstStyle/>
          <a:p>
            <a:r>
              <a:rPr lang="en-US"/>
              <a:t>Medical Image Processing (22AIE437)</a:t>
            </a:r>
            <a:endParaRPr lang="en-IN"/>
          </a:p>
        </p:txBody>
      </p:sp>
      <p:sp>
        <p:nvSpPr>
          <p:cNvPr id="6" name="Slide Number Placeholder 5"/>
          <p:cNvSpPr>
            <a:spLocks noGrp="1"/>
          </p:cNvSpPr>
          <p:nvPr>
            <p:ph type="sldNum" sz="quarter" idx="12"/>
          </p:nvPr>
        </p:nvSpPr>
        <p:spPr/>
        <p:txBody>
          <a:bodyPr/>
          <a:lstStyle/>
          <a:p>
            <a:fld id="{09B341A6-C61A-4A60-A38C-2498703C4B8A}" type="slidenum">
              <a:rPr lang="en-IN" smtClean="0"/>
              <a:t>‹#›</a:t>
            </a:fld>
            <a:endParaRPr lang="en-IN"/>
          </a:p>
        </p:txBody>
      </p:sp>
    </p:spTree>
    <p:extLst>
      <p:ext uri="{BB962C8B-B14F-4D97-AF65-F5344CB8AC3E}">
        <p14:creationId xmlns:p14="http://schemas.microsoft.com/office/powerpoint/2010/main" val="1479350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54CE4-76BA-49CA-ADFF-90766C6037D6}" type="datetime1">
              <a:rPr lang="en-IN" smtClean="0"/>
              <a:t>25-03-2025</a:t>
            </a:fld>
            <a:endParaRPr lang="en-IN"/>
          </a:p>
        </p:txBody>
      </p:sp>
      <p:sp>
        <p:nvSpPr>
          <p:cNvPr id="5" name="Footer Placeholder 4"/>
          <p:cNvSpPr>
            <a:spLocks noGrp="1"/>
          </p:cNvSpPr>
          <p:nvPr>
            <p:ph type="ftr" sz="quarter" idx="11"/>
          </p:nvPr>
        </p:nvSpPr>
        <p:spPr/>
        <p:txBody>
          <a:bodyPr/>
          <a:lstStyle/>
          <a:p>
            <a:r>
              <a:rPr lang="en-US"/>
              <a:t>Medical Image Processing (22AIE437)</a:t>
            </a:r>
            <a:endParaRPr lang="en-IN"/>
          </a:p>
        </p:txBody>
      </p:sp>
      <p:sp>
        <p:nvSpPr>
          <p:cNvPr id="6" name="Slide Number Placeholder 5"/>
          <p:cNvSpPr>
            <a:spLocks noGrp="1"/>
          </p:cNvSpPr>
          <p:nvPr>
            <p:ph type="sldNum" sz="quarter" idx="12"/>
          </p:nvPr>
        </p:nvSpPr>
        <p:spPr/>
        <p:txBody>
          <a:bodyPr/>
          <a:lstStyle/>
          <a:p>
            <a:fld id="{09B341A6-C61A-4A60-A38C-2498703C4B8A}" type="slidenum">
              <a:rPr lang="en-IN" smtClean="0"/>
              <a:t>‹#›</a:t>
            </a:fld>
            <a:endParaRPr lang="en-IN"/>
          </a:p>
        </p:txBody>
      </p:sp>
    </p:spTree>
    <p:extLst>
      <p:ext uri="{BB962C8B-B14F-4D97-AF65-F5344CB8AC3E}">
        <p14:creationId xmlns:p14="http://schemas.microsoft.com/office/powerpoint/2010/main" val="149331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EC3E4B-F336-49F2-876A-838EACD19257}" type="datetime1">
              <a:rPr lang="en-IN" smtClean="0"/>
              <a:t>25-03-2025</a:t>
            </a:fld>
            <a:endParaRPr lang="en-IN"/>
          </a:p>
        </p:txBody>
      </p:sp>
      <p:sp>
        <p:nvSpPr>
          <p:cNvPr id="5" name="Footer Placeholder 4"/>
          <p:cNvSpPr>
            <a:spLocks noGrp="1"/>
          </p:cNvSpPr>
          <p:nvPr>
            <p:ph type="ftr" sz="quarter" idx="11"/>
          </p:nvPr>
        </p:nvSpPr>
        <p:spPr/>
        <p:txBody>
          <a:bodyPr/>
          <a:lstStyle/>
          <a:p>
            <a:r>
              <a:rPr lang="en-US"/>
              <a:t>Medical Image Processing (22AIE437)</a:t>
            </a:r>
            <a:endParaRPr lang="en-IN"/>
          </a:p>
        </p:txBody>
      </p:sp>
      <p:sp>
        <p:nvSpPr>
          <p:cNvPr id="6" name="Slide Number Placeholder 5"/>
          <p:cNvSpPr>
            <a:spLocks noGrp="1"/>
          </p:cNvSpPr>
          <p:nvPr>
            <p:ph type="sldNum" sz="quarter" idx="12"/>
          </p:nvPr>
        </p:nvSpPr>
        <p:spPr/>
        <p:txBody>
          <a:bodyPr/>
          <a:lstStyle/>
          <a:p>
            <a:fld id="{09B341A6-C61A-4A60-A38C-2498703C4B8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22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8644F0-EFBE-44A0-849C-1A407C15BD72}" type="datetime1">
              <a:rPr lang="en-IN" smtClean="0"/>
              <a:t>25-03-2025</a:t>
            </a:fld>
            <a:endParaRPr lang="en-IN"/>
          </a:p>
        </p:txBody>
      </p:sp>
      <p:sp>
        <p:nvSpPr>
          <p:cNvPr id="6" name="Footer Placeholder 5"/>
          <p:cNvSpPr>
            <a:spLocks noGrp="1"/>
          </p:cNvSpPr>
          <p:nvPr>
            <p:ph type="ftr" sz="quarter" idx="11"/>
          </p:nvPr>
        </p:nvSpPr>
        <p:spPr/>
        <p:txBody>
          <a:bodyPr/>
          <a:lstStyle/>
          <a:p>
            <a:r>
              <a:rPr lang="en-US"/>
              <a:t>Medical Image Processing (22AIE437)</a:t>
            </a:r>
            <a:endParaRPr lang="en-IN"/>
          </a:p>
        </p:txBody>
      </p:sp>
      <p:sp>
        <p:nvSpPr>
          <p:cNvPr id="7" name="Slide Number Placeholder 6"/>
          <p:cNvSpPr>
            <a:spLocks noGrp="1"/>
          </p:cNvSpPr>
          <p:nvPr>
            <p:ph type="sldNum" sz="quarter" idx="12"/>
          </p:nvPr>
        </p:nvSpPr>
        <p:spPr/>
        <p:txBody>
          <a:bodyPr/>
          <a:lstStyle/>
          <a:p>
            <a:fld id="{09B341A6-C61A-4A60-A38C-2498703C4B8A}" type="slidenum">
              <a:rPr lang="en-IN" smtClean="0"/>
              <a:t>‹#›</a:t>
            </a:fld>
            <a:endParaRPr lang="en-IN"/>
          </a:p>
        </p:txBody>
      </p:sp>
    </p:spTree>
    <p:extLst>
      <p:ext uri="{BB962C8B-B14F-4D97-AF65-F5344CB8AC3E}">
        <p14:creationId xmlns:p14="http://schemas.microsoft.com/office/powerpoint/2010/main" val="7738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9F4447-022D-4249-926D-A8BA3E091618}" type="datetime1">
              <a:rPr lang="en-IN" smtClean="0"/>
              <a:t>25-03-2025</a:t>
            </a:fld>
            <a:endParaRPr lang="en-IN"/>
          </a:p>
        </p:txBody>
      </p:sp>
      <p:sp>
        <p:nvSpPr>
          <p:cNvPr id="8" name="Footer Placeholder 7"/>
          <p:cNvSpPr>
            <a:spLocks noGrp="1"/>
          </p:cNvSpPr>
          <p:nvPr>
            <p:ph type="ftr" sz="quarter" idx="11"/>
          </p:nvPr>
        </p:nvSpPr>
        <p:spPr/>
        <p:txBody>
          <a:bodyPr/>
          <a:lstStyle/>
          <a:p>
            <a:r>
              <a:rPr lang="en-US"/>
              <a:t>Medical Image Processing (22AIE437)</a:t>
            </a:r>
            <a:endParaRPr lang="en-IN"/>
          </a:p>
        </p:txBody>
      </p:sp>
      <p:sp>
        <p:nvSpPr>
          <p:cNvPr id="9" name="Slide Number Placeholder 8"/>
          <p:cNvSpPr>
            <a:spLocks noGrp="1"/>
          </p:cNvSpPr>
          <p:nvPr>
            <p:ph type="sldNum" sz="quarter" idx="12"/>
          </p:nvPr>
        </p:nvSpPr>
        <p:spPr/>
        <p:txBody>
          <a:bodyPr/>
          <a:lstStyle/>
          <a:p>
            <a:fld id="{09B341A6-C61A-4A60-A38C-2498703C4B8A}" type="slidenum">
              <a:rPr lang="en-IN" smtClean="0"/>
              <a:t>‹#›</a:t>
            </a:fld>
            <a:endParaRPr lang="en-IN"/>
          </a:p>
        </p:txBody>
      </p:sp>
    </p:spTree>
    <p:extLst>
      <p:ext uri="{BB962C8B-B14F-4D97-AF65-F5344CB8AC3E}">
        <p14:creationId xmlns:p14="http://schemas.microsoft.com/office/powerpoint/2010/main" val="1117840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F363D3-7153-4642-8223-7724107C7BD1}" type="datetime1">
              <a:rPr lang="en-IN" smtClean="0"/>
              <a:t>25-03-2025</a:t>
            </a:fld>
            <a:endParaRPr lang="en-IN"/>
          </a:p>
        </p:txBody>
      </p:sp>
      <p:sp>
        <p:nvSpPr>
          <p:cNvPr id="4" name="Footer Placeholder 3"/>
          <p:cNvSpPr>
            <a:spLocks noGrp="1"/>
          </p:cNvSpPr>
          <p:nvPr>
            <p:ph type="ftr" sz="quarter" idx="11"/>
          </p:nvPr>
        </p:nvSpPr>
        <p:spPr/>
        <p:txBody>
          <a:bodyPr/>
          <a:lstStyle/>
          <a:p>
            <a:r>
              <a:rPr lang="en-US"/>
              <a:t>Medical Image Processing (22AIE437)</a:t>
            </a:r>
            <a:endParaRPr lang="en-IN"/>
          </a:p>
        </p:txBody>
      </p:sp>
      <p:sp>
        <p:nvSpPr>
          <p:cNvPr id="5" name="Slide Number Placeholder 4"/>
          <p:cNvSpPr>
            <a:spLocks noGrp="1"/>
          </p:cNvSpPr>
          <p:nvPr>
            <p:ph type="sldNum" sz="quarter" idx="12"/>
          </p:nvPr>
        </p:nvSpPr>
        <p:spPr/>
        <p:txBody>
          <a:bodyPr/>
          <a:lstStyle/>
          <a:p>
            <a:fld id="{09B341A6-C61A-4A60-A38C-2498703C4B8A}" type="slidenum">
              <a:rPr lang="en-IN" smtClean="0"/>
              <a:t>‹#›</a:t>
            </a:fld>
            <a:endParaRPr lang="en-IN"/>
          </a:p>
        </p:txBody>
      </p:sp>
    </p:spTree>
    <p:extLst>
      <p:ext uri="{BB962C8B-B14F-4D97-AF65-F5344CB8AC3E}">
        <p14:creationId xmlns:p14="http://schemas.microsoft.com/office/powerpoint/2010/main" val="225165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3382D87-3723-410D-B5D6-510D4F362A1B}" type="datetime1">
              <a:rPr lang="en-IN" smtClean="0"/>
              <a:t>25-03-2025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Medical Image Processing (22AIE437)</a:t>
            </a:r>
            <a:endParaRPr lang="en-IN"/>
          </a:p>
        </p:txBody>
      </p:sp>
      <p:sp>
        <p:nvSpPr>
          <p:cNvPr id="9" name="Slide Number Placeholder 8"/>
          <p:cNvSpPr>
            <a:spLocks noGrp="1"/>
          </p:cNvSpPr>
          <p:nvPr>
            <p:ph type="sldNum" sz="quarter" idx="12"/>
          </p:nvPr>
        </p:nvSpPr>
        <p:spPr/>
        <p:txBody>
          <a:bodyPr/>
          <a:lstStyle/>
          <a:p>
            <a:fld id="{09B341A6-C61A-4A60-A38C-2498703C4B8A}" type="slidenum">
              <a:rPr lang="en-IN" smtClean="0"/>
              <a:t>‹#›</a:t>
            </a:fld>
            <a:endParaRPr lang="en-IN"/>
          </a:p>
        </p:txBody>
      </p:sp>
    </p:spTree>
    <p:extLst>
      <p:ext uri="{BB962C8B-B14F-4D97-AF65-F5344CB8AC3E}">
        <p14:creationId xmlns:p14="http://schemas.microsoft.com/office/powerpoint/2010/main" val="390290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BAC0A3-A81E-4C0C-9328-4156318AA0C9}" type="datetime1">
              <a:rPr lang="en-IN" smtClean="0"/>
              <a:t>25-03-2025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Medical Image Processing (22AIE437)</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9B341A6-C61A-4A60-A38C-2498703C4B8A}" type="slidenum">
              <a:rPr lang="en-IN" smtClean="0"/>
              <a:t>‹#›</a:t>
            </a:fld>
            <a:endParaRPr lang="en-IN"/>
          </a:p>
        </p:txBody>
      </p:sp>
    </p:spTree>
    <p:extLst>
      <p:ext uri="{BB962C8B-B14F-4D97-AF65-F5344CB8AC3E}">
        <p14:creationId xmlns:p14="http://schemas.microsoft.com/office/powerpoint/2010/main" val="783659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9BC275-4E60-46CD-BB0D-CBEE9211479F}" type="datetime1">
              <a:rPr lang="en-IN" smtClean="0"/>
              <a:t>25-03-2025</a:t>
            </a:fld>
            <a:endParaRPr lang="en-IN"/>
          </a:p>
        </p:txBody>
      </p:sp>
      <p:sp>
        <p:nvSpPr>
          <p:cNvPr id="6" name="Footer Placeholder 5"/>
          <p:cNvSpPr>
            <a:spLocks noGrp="1"/>
          </p:cNvSpPr>
          <p:nvPr>
            <p:ph type="ftr" sz="quarter" idx="11"/>
          </p:nvPr>
        </p:nvSpPr>
        <p:spPr/>
        <p:txBody>
          <a:bodyPr/>
          <a:lstStyle/>
          <a:p>
            <a:r>
              <a:rPr lang="en-US"/>
              <a:t>Medical Image Processing (22AIE437)</a:t>
            </a:r>
            <a:endParaRPr lang="en-IN"/>
          </a:p>
        </p:txBody>
      </p:sp>
      <p:sp>
        <p:nvSpPr>
          <p:cNvPr id="7" name="Slide Number Placeholder 6"/>
          <p:cNvSpPr>
            <a:spLocks noGrp="1"/>
          </p:cNvSpPr>
          <p:nvPr>
            <p:ph type="sldNum" sz="quarter" idx="12"/>
          </p:nvPr>
        </p:nvSpPr>
        <p:spPr/>
        <p:txBody>
          <a:bodyPr/>
          <a:lstStyle/>
          <a:p>
            <a:fld id="{09B341A6-C61A-4A60-A38C-2498703C4B8A}" type="slidenum">
              <a:rPr lang="en-IN" smtClean="0"/>
              <a:t>‹#›</a:t>
            </a:fld>
            <a:endParaRPr lang="en-IN"/>
          </a:p>
        </p:txBody>
      </p:sp>
    </p:spTree>
    <p:extLst>
      <p:ext uri="{BB962C8B-B14F-4D97-AF65-F5344CB8AC3E}">
        <p14:creationId xmlns:p14="http://schemas.microsoft.com/office/powerpoint/2010/main" val="3755131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C163DA8-3DC9-4565-A029-E8CCEEFBBC92}" type="datetime1">
              <a:rPr lang="en-IN" smtClean="0"/>
              <a:t>25-03-2025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Medical Image Processing (22AIE437)</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9B341A6-C61A-4A60-A38C-2498703C4B8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8531411"/>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ntrs.nasa.gov/api/citations/19780019162/downloads/19780019162.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Amrita Vishwa Vidyapeetham, Amaravati Campus</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639887" y="1690688"/>
            <a:ext cx="8915400" cy="1788927"/>
          </a:xfrm>
        </p:spPr>
        <p:txBody>
          <a:bodyPr>
            <a:noAutofit/>
          </a:bodyPr>
          <a:lstStyle/>
          <a:p>
            <a:pPr marL="0" indent="0" algn="ctr">
              <a:buNone/>
            </a:pPr>
            <a:r>
              <a:rPr lang="en-US" sz="2400" b="1" dirty="0">
                <a:solidFill>
                  <a:schemeClr val="tx1"/>
                </a:solidFill>
                <a:latin typeface="Times New Roman" panose="02020603050405020304" pitchFamily="18" charset="0"/>
                <a:cs typeface="Times New Roman" panose="02020603050405020304" pitchFamily="18" charset="0"/>
              </a:rPr>
              <a:t>Artificial Intelligence and Robotics</a:t>
            </a:r>
          </a:p>
          <a:p>
            <a:pPr marL="0" indent="0" algn="ctr">
              <a:buNone/>
            </a:pPr>
            <a:r>
              <a:rPr lang="en-US" b="1" i="1" dirty="0">
                <a:solidFill>
                  <a:schemeClr val="tx1"/>
                </a:solidFill>
                <a:latin typeface="Times New Roman" panose="02020603050405020304" pitchFamily="18" charset="0"/>
                <a:cs typeface="Times New Roman" panose="02020603050405020304" pitchFamily="18" charset="0"/>
              </a:rPr>
              <a:t>19CSE455</a:t>
            </a:r>
          </a:p>
          <a:p>
            <a:pPr marL="0" indent="0" algn="ctr">
              <a:buNone/>
            </a:pPr>
            <a:r>
              <a:rPr lang="en-IN" sz="2800" b="1" dirty="0">
                <a:effectLst/>
                <a:ea typeface="Calibri" panose="020F0502020204030204" pitchFamily="34" charset="0"/>
                <a:cs typeface="Times New Roman" panose="02020603050405020304" pitchFamily="18" charset="0"/>
              </a:rPr>
              <a:t>Feasibility Analysis &amp; Experimental Study of a Turret Gun Control </a:t>
            </a:r>
            <a:r>
              <a:rPr lang="en-IN" sz="2800" b="1">
                <a:effectLst/>
                <a:ea typeface="Calibri" panose="020F0502020204030204" pitchFamily="34" charset="0"/>
                <a:cs typeface="Times New Roman" panose="02020603050405020304" pitchFamily="18" charset="0"/>
              </a:rPr>
              <a:t>System.</a:t>
            </a:r>
            <a:endParaRPr lang="en-US" sz="2800" b="1" dirty="0">
              <a:solidFill>
                <a:schemeClr val="tx1"/>
              </a:solidFill>
              <a:cs typeface="Times New Roman" panose="02020603050405020304" pitchFamily="18" charset="0"/>
            </a:endParaRPr>
          </a:p>
          <a:p>
            <a:pPr marL="0" indent="0" algn="ctr">
              <a:buNone/>
            </a:pP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p:txBody>
          <a:bodyPr/>
          <a:lstStyle/>
          <a:p>
            <a:r>
              <a:rPr lang="en-US" dirty="0"/>
              <a:t>Artificial Intelligence and robotics (19cse455)</a:t>
            </a:r>
            <a:endParaRPr lang="en-IN" dirty="0"/>
          </a:p>
        </p:txBody>
      </p:sp>
      <p:sp>
        <p:nvSpPr>
          <p:cNvPr id="7" name="Slide Number Placeholder 6"/>
          <p:cNvSpPr>
            <a:spLocks noGrp="1"/>
          </p:cNvSpPr>
          <p:nvPr>
            <p:ph type="sldNum" sz="quarter" idx="12"/>
          </p:nvPr>
        </p:nvSpPr>
        <p:spPr/>
        <p:txBody>
          <a:bodyPr/>
          <a:lstStyle/>
          <a:p>
            <a:fld id="{09B341A6-C61A-4A60-A38C-2498703C4B8A}" type="slidenum">
              <a:rPr lang="en-IN" smtClean="0"/>
              <a:t>1</a:t>
            </a:fld>
            <a:endParaRPr lang="en-IN"/>
          </a:p>
        </p:txBody>
      </p:sp>
      <p:graphicFrame>
        <p:nvGraphicFramePr>
          <p:cNvPr id="2" name="Table 1"/>
          <p:cNvGraphicFramePr>
            <a:graphicFrameLocks noGrp="1"/>
          </p:cNvGraphicFramePr>
          <p:nvPr>
            <p:extLst>
              <p:ext uri="{D42A27DB-BD31-4B8C-83A1-F6EECF244321}">
                <p14:modId xmlns:p14="http://schemas.microsoft.com/office/powerpoint/2010/main" val="3889030276"/>
              </p:ext>
            </p:extLst>
          </p:nvPr>
        </p:nvGraphicFramePr>
        <p:xfrm>
          <a:off x="2062480" y="3866630"/>
          <a:ext cx="8128000" cy="1478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Name of the Student </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anose="02020603050405020304" pitchFamily="18" charset="0"/>
                          <a:cs typeface="Times New Roman" panose="02020603050405020304" pitchFamily="18" charset="0"/>
                        </a:rPr>
                        <a:t>Roll No.</a:t>
                      </a:r>
                      <a:endParaRPr 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r>
                        <a:rPr lang="en-IN" dirty="0"/>
                        <a:t>Danda Vamsi Chakradhar</a:t>
                      </a:r>
                    </a:p>
                  </a:txBody>
                  <a:tcPr/>
                </a:tc>
                <a:tc>
                  <a:txBody>
                    <a:bodyPr/>
                    <a:lstStyle/>
                    <a:p>
                      <a:pPr algn="ctr"/>
                      <a:r>
                        <a:rPr lang="en-IN" dirty="0"/>
                        <a:t>AV.EN.U4CSE22215</a:t>
                      </a:r>
                    </a:p>
                  </a:txBody>
                  <a:tcPr/>
                </a:tc>
                <a:extLst>
                  <a:ext uri="{0D108BD9-81ED-4DB2-BD59-A6C34878D82A}">
                    <a16:rowId xmlns:a16="http://schemas.microsoft.com/office/drawing/2014/main" val="10001"/>
                  </a:ext>
                </a:extLst>
              </a:tr>
              <a:tr h="370840">
                <a:tc>
                  <a:txBody>
                    <a:bodyPr/>
                    <a:lstStyle/>
                    <a:p>
                      <a:pPr algn="ctr"/>
                      <a:r>
                        <a:rPr lang="en-IN" dirty="0"/>
                        <a:t>Puvvada Vamsidhar</a:t>
                      </a:r>
                    </a:p>
                  </a:txBody>
                  <a:tcPr/>
                </a:tc>
                <a:tc>
                  <a:txBody>
                    <a:bodyPr/>
                    <a:lstStyle/>
                    <a:p>
                      <a:pPr algn="ctr"/>
                      <a:r>
                        <a:rPr lang="en-IN" dirty="0"/>
                        <a:t>AV.EN.U4CSE22237</a:t>
                      </a:r>
                    </a:p>
                  </a:txBody>
                  <a:tcPr/>
                </a:tc>
                <a:extLst>
                  <a:ext uri="{0D108BD9-81ED-4DB2-BD59-A6C34878D82A}">
                    <a16:rowId xmlns:a16="http://schemas.microsoft.com/office/drawing/2014/main" val="10002"/>
                  </a:ext>
                </a:extLst>
              </a:tr>
              <a:tr h="1618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err="1"/>
                        <a:t>Raghavarapu</a:t>
                      </a:r>
                      <a:r>
                        <a:rPr lang="en-IN" dirty="0"/>
                        <a:t> Dharani</a:t>
                      </a:r>
                    </a:p>
                  </a:txBody>
                  <a:tcPr/>
                </a:tc>
                <a:tc>
                  <a:txBody>
                    <a:bodyPr/>
                    <a:lstStyle/>
                    <a:p>
                      <a:pPr algn="ctr"/>
                      <a:r>
                        <a:rPr lang="en-IN" dirty="0"/>
                        <a:t>AV.EN.U4CSE22238</a:t>
                      </a:r>
                    </a:p>
                  </a:txBody>
                  <a:tcPr/>
                </a:tc>
                <a:extLst>
                  <a:ext uri="{0D108BD9-81ED-4DB2-BD59-A6C34878D82A}">
                    <a16:rowId xmlns:a16="http://schemas.microsoft.com/office/drawing/2014/main" val="676775776"/>
                  </a:ext>
                </a:extLst>
              </a:tr>
            </a:tbl>
          </a:graphicData>
        </a:graphic>
      </p:graphicFrame>
    </p:spTree>
    <p:extLst>
      <p:ext uri="{BB962C8B-B14F-4D97-AF65-F5344CB8AC3E}">
        <p14:creationId xmlns:p14="http://schemas.microsoft.com/office/powerpoint/2010/main" val="4134203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Conclusion</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t>Artificial Intelligence and robotics (19cse455)</a:t>
            </a:r>
            <a:endParaRPr lang="en-IN" dirty="0"/>
          </a:p>
        </p:txBody>
      </p:sp>
      <p:sp>
        <p:nvSpPr>
          <p:cNvPr id="5" name="Slide Number Placeholder 4"/>
          <p:cNvSpPr>
            <a:spLocks noGrp="1"/>
          </p:cNvSpPr>
          <p:nvPr>
            <p:ph type="sldNum" sz="quarter" idx="12"/>
          </p:nvPr>
        </p:nvSpPr>
        <p:spPr/>
        <p:txBody>
          <a:bodyPr/>
          <a:lstStyle/>
          <a:p>
            <a:fld id="{09B341A6-C61A-4A60-A38C-2498703C4B8A}" type="slidenum">
              <a:rPr lang="en-IN" smtClean="0"/>
              <a:t>10</a:t>
            </a:fld>
            <a:endParaRPr lang="en-IN"/>
          </a:p>
        </p:txBody>
      </p:sp>
      <p:sp>
        <p:nvSpPr>
          <p:cNvPr id="3" name="Rectangle 2"/>
          <p:cNvSpPr/>
          <p:nvPr/>
        </p:nvSpPr>
        <p:spPr>
          <a:xfrm>
            <a:off x="706822" y="2183552"/>
            <a:ext cx="10515600" cy="3724096"/>
          </a:xfrm>
          <a:prstGeom prst="rect">
            <a:avLst/>
          </a:prstGeom>
        </p:spPr>
        <p:txBody>
          <a:bodyPr wrap="square">
            <a:spAutoFit/>
          </a:bodyPr>
          <a:lstStyle/>
          <a:p>
            <a:pPr marL="342900" indent="-342900">
              <a:buFont typeface="Arial" panose="020B0604020202020204" pitchFamily="34" charset="0"/>
              <a:buChar char="•"/>
            </a:pPr>
            <a:r>
              <a:rPr lang="en-GB" sz="1600" dirty="0">
                <a:cs typeface="Times New Roman" panose="02020603050405020304" pitchFamily="18" charset="0"/>
              </a:rPr>
              <a:t>The Automated Turret System is a powerful technology that improves security, </a:t>
            </a:r>
            <a:r>
              <a:rPr lang="en-GB" sz="1600" dirty="0" err="1">
                <a:cs typeface="Times New Roman" panose="02020603050405020304" pitchFamily="18" charset="0"/>
              </a:rPr>
              <a:t>defense</a:t>
            </a:r>
            <a:r>
              <a:rPr lang="en-GB" sz="1600" dirty="0">
                <a:cs typeface="Times New Roman" panose="02020603050405020304" pitchFamily="18" charset="0"/>
              </a:rPr>
              <a:t>, and automation. It helps in protecting areas, reducing human effort, and increasing accuracy. With AI and sensors, it works faster and more efficiently than humans. As technology grows, these systems will become even smarter and more useful in different industries. In the future, automated turrets will play a key role in keeping people and places safe.</a:t>
            </a:r>
          </a:p>
          <a:p>
            <a:pPr marL="342900" indent="-342900">
              <a:buFont typeface="Arial" panose="020B0604020202020204" pitchFamily="34" charset="0"/>
              <a:buChar char="•"/>
            </a:pPr>
            <a:endParaRPr lang="en-GB" sz="1600" dirty="0">
              <a:cs typeface="Times New Roman" panose="02020603050405020304" pitchFamily="18" charset="0"/>
            </a:endParaRPr>
          </a:p>
          <a:p>
            <a:pPr marL="342900" indent="-342900">
              <a:buFont typeface="Arial" panose="020B0604020202020204" pitchFamily="34" charset="0"/>
              <a:buChar char="•"/>
            </a:pPr>
            <a:r>
              <a:rPr lang="en-GB" sz="1600" dirty="0"/>
              <a:t>Through this simulation, we demonstrated how an automated system can track, aim, and fire with precision, adapting to sudden movements and environmental uncertainties. This technology has significant applications in </a:t>
            </a:r>
            <a:r>
              <a:rPr lang="en-GB" sz="1600" dirty="0" err="1"/>
              <a:t>defense</a:t>
            </a:r>
            <a:r>
              <a:rPr lang="en-GB" sz="1600" dirty="0"/>
              <a:t>, surveillance, and autonomous security systems, making it a crucial innovation in modern tracking systems.</a:t>
            </a:r>
          </a:p>
          <a:p>
            <a:r>
              <a:rPr lang="en-GB" sz="2000" b="1" dirty="0"/>
              <a:t>Future Implementations:</a:t>
            </a:r>
          </a:p>
          <a:p>
            <a:pPr marL="285750" indent="-285750">
              <a:buFont typeface="Arial" panose="020B0604020202020204" pitchFamily="34" charset="0"/>
              <a:buChar char="•"/>
            </a:pPr>
            <a:r>
              <a:rPr lang="en-GB" sz="1600" dirty="0"/>
              <a:t>Integrate a way of identifying the foe and friends in the airspace if there is a condition of wars.</a:t>
            </a:r>
          </a:p>
          <a:p>
            <a:pPr marL="285750" indent="-285750">
              <a:buFont typeface="Arial" panose="020B0604020202020204" pitchFamily="34" charset="0"/>
              <a:buChar char="•"/>
            </a:pPr>
            <a:r>
              <a:rPr lang="en-GB" sz="1600" dirty="0"/>
              <a:t>Enhance the </a:t>
            </a:r>
            <a:r>
              <a:rPr lang="en-GB" sz="1600" b="1" dirty="0"/>
              <a:t>efficiency of the adaptive Kalman filter</a:t>
            </a:r>
            <a:r>
              <a:rPr lang="en-GB" sz="1600" dirty="0"/>
              <a:t> to handle </a:t>
            </a:r>
            <a:r>
              <a:rPr lang="en-GB" sz="1600" b="1" dirty="0"/>
              <a:t>high levels of random noise</a:t>
            </a:r>
            <a:r>
              <a:rPr lang="en-GB" sz="1600" dirty="0"/>
              <a:t>, ensuring better tracking even in challenging environments like electronic warfare or signal interference.</a:t>
            </a:r>
          </a:p>
          <a:p>
            <a:pPr marL="285750" indent="-285750">
              <a:buFont typeface="Arial" panose="020B0604020202020204" pitchFamily="34" charset="0"/>
              <a:buChar char="•"/>
            </a:pPr>
            <a:r>
              <a:rPr lang="en-GB" sz="1600" dirty="0"/>
              <a:t>Optimize the system for </a:t>
            </a:r>
            <a:r>
              <a:rPr lang="en-GB" sz="1600" b="1" dirty="0"/>
              <a:t>resource-constrained hardware</a:t>
            </a:r>
            <a:r>
              <a:rPr lang="en-GB" sz="1600" dirty="0"/>
              <a:t>, allowing it to function effectively on </a:t>
            </a:r>
            <a:r>
              <a:rPr lang="en-GB" sz="1600" b="1" dirty="0"/>
              <a:t>older or low-end artillery systems</a:t>
            </a:r>
            <a:r>
              <a:rPr lang="en-GB" sz="1600" dirty="0"/>
              <a:t>, increasing accessibility and deployment potential.</a:t>
            </a:r>
            <a:endParaRPr lang="en-US" sz="1600" b="1" dirty="0"/>
          </a:p>
        </p:txBody>
      </p:sp>
    </p:spTree>
    <p:extLst>
      <p:ext uri="{BB962C8B-B14F-4D97-AF65-F5344CB8AC3E}">
        <p14:creationId xmlns:p14="http://schemas.microsoft.com/office/powerpoint/2010/main" val="2042935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5FF95-1EE8-C8FA-2F3E-D40ABCAA40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AF67D8-61E6-E079-3E91-9BDF7C39B32C}"/>
              </a:ext>
            </a:extLst>
          </p:cNvPr>
          <p:cNvSpPr>
            <a:spLocks noGrp="1"/>
          </p:cNvSpPr>
          <p:nvPr>
            <p:ph type="title"/>
          </p:nvPr>
        </p:nvSpPr>
        <p:spPr/>
        <p:txBody>
          <a:bodyPr>
            <a:normAutofit/>
          </a:bodyPr>
          <a:lstStyle/>
          <a:p>
            <a:r>
              <a:rPr lang="en-IN" sz="3200" b="1" dirty="0"/>
              <a:t>References</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91E42E2-6A35-F8EA-8AD1-20C826D9DAFE}"/>
              </a:ext>
            </a:extLst>
          </p:cNvPr>
          <p:cNvSpPr>
            <a:spLocks noGrp="1"/>
          </p:cNvSpPr>
          <p:nvPr>
            <p:ph type="ftr" sz="quarter" idx="11"/>
          </p:nvPr>
        </p:nvSpPr>
        <p:spPr/>
        <p:txBody>
          <a:bodyPr/>
          <a:lstStyle/>
          <a:p>
            <a:r>
              <a:rPr lang="en-US" dirty="0"/>
              <a:t>Artificial Intelligence and robotics (19cse455)</a:t>
            </a:r>
            <a:endParaRPr lang="en-IN" dirty="0"/>
          </a:p>
        </p:txBody>
      </p:sp>
      <p:sp>
        <p:nvSpPr>
          <p:cNvPr id="5" name="Slide Number Placeholder 4">
            <a:extLst>
              <a:ext uri="{FF2B5EF4-FFF2-40B4-BE49-F238E27FC236}">
                <a16:creationId xmlns:a16="http://schemas.microsoft.com/office/drawing/2014/main" id="{C465F0FF-C196-AD65-8C81-6C07215A614C}"/>
              </a:ext>
            </a:extLst>
          </p:cNvPr>
          <p:cNvSpPr>
            <a:spLocks noGrp="1"/>
          </p:cNvSpPr>
          <p:nvPr>
            <p:ph type="sldNum" sz="quarter" idx="12"/>
          </p:nvPr>
        </p:nvSpPr>
        <p:spPr/>
        <p:txBody>
          <a:bodyPr/>
          <a:lstStyle/>
          <a:p>
            <a:fld id="{09B341A6-C61A-4A60-A38C-2498703C4B8A}" type="slidenum">
              <a:rPr lang="en-IN" smtClean="0"/>
              <a:t>11</a:t>
            </a:fld>
            <a:endParaRPr lang="en-IN"/>
          </a:p>
        </p:txBody>
      </p:sp>
      <p:sp>
        <p:nvSpPr>
          <p:cNvPr id="3" name="Rectangle 2">
            <a:extLst>
              <a:ext uri="{FF2B5EF4-FFF2-40B4-BE49-F238E27FC236}">
                <a16:creationId xmlns:a16="http://schemas.microsoft.com/office/drawing/2014/main" id="{E5D67569-DFBA-224C-A44E-8CDB361FAE56}"/>
              </a:ext>
            </a:extLst>
          </p:cNvPr>
          <p:cNvSpPr/>
          <p:nvPr/>
        </p:nvSpPr>
        <p:spPr>
          <a:xfrm>
            <a:off x="706822" y="2183552"/>
            <a:ext cx="10515600" cy="1631216"/>
          </a:xfrm>
          <a:prstGeom prst="rect">
            <a:avLst/>
          </a:prstGeom>
        </p:spPr>
        <p:txBody>
          <a:bodyPr wrap="square">
            <a:spAutoFit/>
          </a:bodyPr>
          <a:lstStyle/>
          <a:p>
            <a:pPr marL="457200" indent="-457200">
              <a:buFont typeface="+mj-lt"/>
              <a:buAutoNum type="arabicPeriod"/>
            </a:pPr>
            <a:r>
              <a:rPr lang="en-IN" sz="2000" b="1" dirty="0"/>
              <a:t>Rigid Body Inertia Estimation Using Extended Kalman and </a:t>
            </a:r>
            <a:r>
              <a:rPr lang="en-IN" sz="2000" b="1" dirty="0" err="1"/>
              <a:t>Savitzky</a:t>
            </a:r>
            <a:r>
              <a:rPr lang="en-IN" sz="2000" b="1" dirty="0"/>
              <a:t>-Golay Filters"</a:t>
            </a:r>
            <a:r>
              <a:rPr lang="en-IN" sz="2000" dirty="0"/>
              <a:t> by </a:t>
            </a:r>
            <a:r>
              <a:rPr lang="en-IN" sz="2000" dirty="0" err="1"/>
              <a:t>Donghoon</a:t>
            </a:r>
            <a:r>
              <a:rPr lang="en-IN" sz="2000" dirty="0"/>
              <a:t> Kim, </a:t>
            </a:r>
            <a:r>
              <a:rPr lang="en-IN" sz="2000" dirty="0" err="1"/>
              <a:t>Sungwook</a:t>
            </a:r>
            <a:r>
              <a:rPr lang="en-IN" sz="2000" dirty="0"/>
              <a:t> Yang, and </a:t>
            </a:r>
            <a:r>
              <a:rPr lang="en-IN" sz="2000" dirty="0" err="1"/>
              <a:t>Sangchul</a:t>
            </a:r>
            <a:r>
              <a:rPr lang="en-IN" sz="2000" dirty="0"/>
              <a:t> Le</a:t>
            </a:r>
            <a:r>
              <a:rPr lang="en-US" sz="2000" dirty="0"/>
              <a:t>e</a:t>
            </a:r>
          </a:p>
          <a:p>
            <a:pPr marL="457200" indent="-457200">
              <a:buFont typeface="+mj-lt"/>
              <a:buAutoNum type="arabicPeriod"/>
            </a:pPr>
            <a:endParaRPr lang="en-US" sz="2000" b="1" dirty="0"/>
          </a:p>
          <a:p>
            <a:pPr marL="457200" indent="-457200">
              <a:buFont typeface="+mj-lt"/>
              <a:buAutoNum type="arabicPeriod"/>
            </a:pPr>
            <a:r>
              <a:rPr lang="en-US" sz="2000" dirty="0"/>
              <a:t>Development and Flight Tests of a Kalman Filter for Navigation During Terminal Area and Landing Operations</a:t>
            </a:r>
            <a:r>
              <a:rPr lang="en-US" sz="2000" b="1" dirty="0"/>
              <a:t> by </a:t>
            </a:r>
            <a:r>
              <a:rPr lang="en-IN" sz="2000" dirty="0"/>
              <a:t>Stanley F. Schmidt, Paul F. Flanagan, John A. Sorensen </a:t>
            </a:r>
            <a:r>
              <a:rPr lang="en-IN" sz="2000" dirty="0">
                <a:hlinkClick r:id="rId3"/>
              </a:rPr>
              <a:t>LINK-HERE</a:t>
            </a:r>
            <a:endParaRPr lang="en-US" sz="2000" b="1" dirty="0"/>
          </a:p>
        </p:txBody>
      </p:sp>
    </p:spTree>
    <p:extLst>
      <p:ext uri="{BB962C8B-B14F-4D97-AF65-F5344CB8AC3E}">
        <p14:creationId xmlns:p14="http://schemas.microsoft.com/office/powerpoint/2010/main" val="383137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651934"/>
            <a:ext cx="10058400" cy="4023360"/>
          </a:xfrm>
        </p:spPr>
        <p:txBody>
          <a:bodyPr>
            <a:normAutofit/>
          </a:bodyPr>
          <a:lstStyle/>
          <a:p>
            <a:pPr marL="0" indent="0" algn="ctr">
              <a:buNone/>
            </a:pPr>
            <a:endParaRPr lang="en-US" sz="6000" dirty="0">
              <a:latin typeface="Times New Roman" panose="02020603050405020304" pitchFamily="18" charset="0"/>
              <a:cs typeface="Times New Roman" panose="02020603050405020304" pitchFamily="18" charset="0"/>
            </a:endParaRPr>
          </a:p>
          <a:p>
            <a:pPr marL="0" indent="0" algn="ctr">
              <a:buNone/>
            </a:pPr>
            <a:endParaRPr lang="en-US" sz="6000" dirty="0">
              <a:latin typeface="Times New Roman" panose="02020603050405020304" pitchFamily="18" charset="0"/>
              <a:cs typeface="Times New Roman" panose="02020603050405020304" pitchFamily="18" charset="0"/>
            </a:endParaRPr>
          </a:p>
          <a:p>
            <a:pPr marL="0" indent="0" algn="ctr">
              <a:buNone/>
            </a:pPr>
            <a:r>
              <a:rPr lang="en-US" sz="6000" dirty="0">
                <a:latin typeface="Times New Roman" panose="02020603050405020304" pitchFamily="18" charset="0"/>
                <a:cs typeface="Times New Roman" panose="02020603050405020304" pitchFamily="18" charset="0"/>
              </a:rPr>
              <a:t>Thank You</a:t>
            </a:r>
          </a:p>
        </p:txBody>
      </p:sp>
      <p:sp>
        <p:nvSpPr>
          <p:cNvPr id="4" name="Footer Placeholder 3"/>
          <p:cNvSpPr>
            <a:spLocks noGrp="1"/>
          </p:cNvSpPr>
          <p:nvPr>
            <p:ph type="ftr" sz="quarter" idx="11"/>
          </p:nvPr>
        </p:nvSpPr>
        <p:spPr/>
        <p:txBody>
          <a:bodyPr/>
          <a:lstStyle/>
          <a:p>
            <a:r>
              <a:rPr lang="en-US" dirty="0"/>
              <a:t>Artificial Intelligence and robotics (19cse455)</a:t>
            </a:r>
            <a:endParaRPr lang="en-IN" dirty="0"/>
          </a:p>
        </p:txBody>
      </p:sp>
      <p:sp>
        <p:nvSpPr>
          <p:cNvPr id="5" name="Slide Number Placeholder 4"/>
          <p:cNvSpPr>
            <a:spLocks noGrp="1"/>
          </p:cNvSpPr>
          <p:nvPr>
            <p:ph type="sldNum" sz="quarter" idx="12"/>
          </p:nvPr>
        </p:nvSpPr>
        <p:spPr/>
        <p:txBody>
          <a:bodyPr/>
          <a:lstStyle/>
          <a:p>
            <a:fld id="{09B341A6-C61A-4A60-A38C-2498703C4B8A}" type="slidenum">
              <a:rPr lang="en-IN" smtClean="0">
                <a:solidFill>
                  <a:prstClr val="black">
                    <a:tint val="75000"/>
                  </a:prstClr>
                </a:solidFill>
              </a:rPr>
              <a:pPr/>
              <a:t>12</a:t>
            </a:fld>
            <a:endParaRPr lang="en-IN">
              <a:solidFill>
                <a:prstClr val="black">
                  <a:tint val="75000"/>
                </a:prstClr>
              </a:solidFill>
            </a:endParaRPr>
          </a:p>
        </p:txBody>
      </p:sp>
    </p:spTree>
    <p:extLst>
      <p:ext uri="{BB962C8B-B14F-4D97-AF65-F5344CB8AC3E}">
        <p14:creationId xmlns:p14="http://schemas.microsoft.com/office/powerpoint/2010/main" val="320502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Introduction</a:t>
            </a:r>
            <a:endParaRPr lang="en-IN" sz="3600" dirty="0"/>
          </a:p>
        </p:txBody>
      </p:sp>
      <p:sp>
        <p:nvSpPr>
          <p:cNvPr id="3" name="Content Placeholder 2"/>
          <p:cNvSpPr>
            <a:spLocks noGrp="1"/>
          </p:cNvSpPr>
          <p:nvPr>
            <p:ph idx="1"/>
          </p:nvPr>
        </p:nvSpPr>
        <p:spPr>
          <a:xfrm>
            <a:off x="648076" y="1892493"/>
            <a:ext cx="6693101" cy="4023360"/>
          </a:xfrm>
        </p:spPr>
        <p:txBody>
          <a:bodyPr>
            <a:normAutofit fontScale="77500" lnSpcReduction="20000"/>
          </a:bodyPr>
          <a:lstStyle/>
          <a:p>
            <a:pPr algn="just">
              <a:buFont typeface="Courier New" panose="02070309020205020404" pitchFamily="49" charset="0"/>
              <a:buChar char="o"/>
            </a:pPr>
            <a:r>
              <a:rPr lang="en-IN" dirty="0">
                <a:solidFill>
                  <a:schemeClr val="tx1"/>
                </a:solidFill>
              </a:rPr>
              <a:t>An Automated Turret System is a defensive type of smart system which can detect, track, and target objects without any human intervention. This type of system is usually and mostly used in </a:t>
            </a:r>
            <a:r>
              <a:rPr lang="en-IN" dirty="0" err="1">
                <a:solidFill>
                  <a:schemeClr val="tx1"/>
                </a:solidFill>
              </a:rPr>
              <a:t>Defense</a:t>
            </a:r>
            <a:r>
              <a:rPr lang="en-IN" dirty="0">
                <a:solidFill>
                  <a:schemeClr val="tx1"/>
                </a:solidFill>
              </a:rPr>
              <a:t>, gaming and security. In military it helps to watch over the restricted areas to alert if there is any danger and also to eliminate those threats. And coming to gaming it is used in simulated games like </a:t>
            </a:r>
            <a:r>
              <a:rPr lang="en-IN" dirty="0" err="1">
                <a:solidFill>
                  <a:schemeClr val="tx1"/>
                </a:solidFill>
              </a:rPr>
              <a:t>MetalStorm</a:t>
            </a:r>
            <a:r>
              <a:rPr lang="en-IN" dirty="0">
                <a:solidFill>
                  <a:schemeClr val="tx1"/>
                </a:solidFill>
              </a:rPr>
              <a:t> to shoot out the jets in the range.</a:t>
            </a:r>
          </a:p>
          <a:p>
            <a:pPr algn="just">
              <a:buFont typeface="Courier New" panose="02070309020205020404" pitchFamily="49" charset="0"/>
              <a:buChar char="o"/>
            </a:pPr>
            <a:r>
              <a:rPr lang="en-IN" dirty="0">
                <a:solidFill>
                  <a:schemeClr val="tx1"/>
                </a:solidFill>
              </a:rPr>
              <a:t>The main benefits of this system can be high accuracy as it decreases the human error, and also fast response to complement the human reflexes, and also the safety for the humans as the heavy gun machinery can really effect the human body because of the recoil of the guns.</a:t>
            </a:r>
          </a:p>
          <a:p>
            <a:pPr algn="just">
              <a:buFont typeface="Courier New" panose="02070309020205020404" pitchFamily="49" charset="0"/>
              <a:buChar char="o"/>
            </a:pPr>
            <a:r>
              <a:rPr lang="en-GB" dirty="0"/>
              <a:t>To enhance targeting precision, </a:t>
            </a:r>
            <a:r>
              <a:rPr lang="en-GB" b="1" dirty="0"/>
              <a:t>adaptive Kalman filters</a:t>
            </a:r>
            <a:r>
              <a:rPr lang="en-GB" dirty="0"/>
              <a:t> are used to estimate the target’s position even in the presence of </a:t>
            </a:r>
            <a:r>
              <a:rPr lang="en-GB" b="1" dirty="0"/>
              <a:t>noisy signals or uncertain measurements</a:t>
            </a:r>
            <a:r>
              <a:rPr lang="en-GB" dirty="0"/>
              <a:t>. As explored in the work of [1] </a:t>
            </a:r>
            <a:r>
              <a:rPr lang="en-GB" b="1" dirty="0" err="1"/>
              <a:t>Donghoon</a:t>
            </a:r>
            <a:r>
              <a:rPr lang="en-GB" b="1" dirty="0"/>
              <a:t> Kim et al.</a:t>
            </a:r>
            <a:r>
              <a:rPr lang="en-GB" dirty="0"/>
              <a:t>, Kalman filtering techniques, combined with </a:t>
            </a:r>
            <a:r>
              <a:rPr lang="en-GB" b="1" dirty="0" err="1"/>
              <a:t>Savitzky</a:t>
            </a:r>
            <a:r>
              <a:rPr lang="en-GB" b="1" dirty="0"/>
              <a:t>-Golay filtering</a:t>
            </a:r>
            <a:r>
              <a:rPr lang="en-GB" dirty="0"/>
              <a:t>, improve motion estimation accuracy by handling dynamic variations effectively.</a:t>
            </a:r>
          </a:p>
          <a:p>
            <a:pPr algn="just">
              <a:buFont typeface="Courier New" panose="02070309020205020404" pitchFamily="49" charset="0"/>
              <a:buChar char="o"/>
            </a:pPr>
            <a:r>
              <a:rPr lang="en-IN" dirty="0">
                <a:solidFill>
                  <a:schemeClr val="tx1"/>
                </a:solidFill>
              </a:rPr>
              <a:t>This project aims to develop a simulation of an automatic turret that tracks and fires the bullet with high accuracy. </a:t>
            </a:r>
            <a:r>
              <a:rPr lang="en-GB" dirty="0">
                <a:solidFill>
                  <a:schemeClr val="tx1"/>
                </a:solidFill>
              </a:rPr>
              <a:t>The system will use a Kalman filter for tracking, a predictive firing mechanism, and collision detection algorithms to evaluate performance.</a:t>
            </a:r>
            <a:endParaRPr lang="en-IN" dirty="0">
              <a:solidFill>
                <a:schemeClr val="tx1"/>
              </a:solidFill>
            </a:endParaRPr>
          </a:p>
        </p:txBody>
      </p:sp>
      <p:sp>
        <p:nvSpPr>
          <p:cNvPr id="4" name="Footer Placeholder 3"/>
          <p:cNvSpPr>
            <a:spLocks noGrp="1"/>
          </p:cNvSpPr>
          <p:nvPr>
            <p:ph type="ftr" sz="quarter" idx="11"/>
          </p:nvPr>
        </p:nvSpPr>
        <p:spPr/>
        <p:txBody>
          <a:bodyPr/>
          <a:lstStyle/>
          <a:p>
            <a:r>
              <a:rPr lang="en-US" dirty="0"/>
              <a:t>Artificial Intelligence and robotics (19cse455)</a:t>
            </a:r>
            <a:endParaRPr lang="en-IN" dirty="0"/>
          </a:p>
        </p:txBody>
      </p:sp>
      <p:sp>
        <p:nvSpPr>
          <p:cNvPr id="5" name="Slide Number Placeholder 4"/>
          <p:cNvSpPr>
            <a:spLocks noGrp="1"/>
          </p:cNvSpPr>
          <p:nvPr>
            <p:ph type="sldNum" sz="quarter" idx="12"/>
          </p:nvPr>
        </p:nvSpPr>
        <p:spPr/>
        <p:txBody>
          <a:bodyPr/>
          <a:lstStyle/>
          <a:p>
            <a:fld id="{09B341A6-C61A-4A60-A38C-2498703C4B8A}" type="slidenum">
              <a:rPr lang="en-IN" smtClean="0"/>
              <a:t>2</a:t>
            </a:fld>
            <a:endParaRPr lang="en-IN"/>
          </a:p>
        </p:txBody>
      </p:sp>
      <p:pic>
        <p:nvPicPr>
          <p:cNvPr id="1026" name="Picture 2" descr="Metalstorm für Android - Lade die APK von Uptodown herunter">
            <a:extLst>
              <a:ext uri="{FF2B5EF4-FFF2-40B4-BE49-F238E27FC236}">
                <a16:creationId xmlns:a16="http://schemas.microsoft.com/office/drawing/2014/main" id="{F228E042-2339-BFEB-2015-15EA6AA574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4942" y="2281292"/>
            <a:ext cx="4619023" cy="259738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394204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9537"/>
            <a:ext cx="10058400" cy="1450757"/>
          </a:xfrm>
        </p:spPr>
        <p:txBody>
          <a:bodyPr>
            <a:normAutofit/>
          </a:bodyPr>
          <a:lstStyle/>
          <a:p>
            <a:pPr algn="just"/>
            <a:r>
              <a:rPr lang="en-US" sz="3600" dirty="0">
                <a:latin typeface="Times New Roman" panose="02020603050405020304" pitchFamily="18" charset="0"/>
                <a:cs typeface="Times New Roman" panose="02020603050405020304" pitchFamily="18" charset="0"/>
              </a:rPr>
              <a:t>Problem Statement, Objectives and Programming Language</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t>Artificial Intelligence and robotics (19cse455)</a:t>
            </a:r>
            <a:endParaRPr lang="en-IN" dirty="0"/>
          </a:p>
        </p:txBody>
      </p:sp>
      <p:sp>
        <p:nvSpPr>
          <p:cNvPr id="5" name="Slide Number Placeholder 4"/>
          <p:cNvSpPr>
            <a:spLocks noGrp="1"/>
          </p:cNvSpPr>
          <p:nvPr>
            <p:ph type="sldNum" sz="quarter" idx="12"/>
          </p:nvPr>
        </p:nvSpPr>
        <p:spPr/>
        <p:txBody>
          <a:bodyPr/>
          <a:lstStyle/>
          <a:p>
            <a:fld id="{09B341A6-C61A-4A60-A38C-2498703C4B8A}" type="slidenum">
              <a:rPr lang="en-IN" smtClean="0"/>
              <a:t>3</a:t>
            </a:fld>
            <a:endParaRPr lang="en-IN"/>
          </a:p>
        </p:txBody>
      </p:sp>
      <p:sp>
        <p:nvSpPr>
          <p:cNvPr id="6" name="TextBox 5">
            <a:extLst>
              <a:ext uri="{FF2B5EF4-FFF2-40B4-BE49-F238E27FC236}">
                <a16:creationId xmlns:a16="http://schemas.microsoft.com/office/drawing/2014/main" id="{2B2A32AE-D683-F20D-F35A-B02C13B2F631}"/>
              </a:ext>
            </a:extLst>
          </p:cNvPr>
          <p:cNvSpPr txBox="1"/>
          <p:nvPr/>
        </p:nvSpPr>
        <p:spPr>
          <a:xfrm>
            <a:off x="979517" y="2007704"/>
            <a:ext cx="10145683" cy="4093428"/>
          </a:xfrm>
          <a:prstGeom prst="rect">
            <a:avLst/>
          </a:prstGeom>
          <a:noFill/>
        </p:spPr>
        <p:txBody>
          <a:bodyPr wrap="square" rtlCol="0">
            <a:spAutoFit/>
          </a:bodyPr>
          <a:lstStyle/>
          <a:p>
            <a:pPr algn="just"/>
            <a:r>
              <a:rPr lang="en-US" sz="2000" b="1" kern="100" dirty="0">
                <a:ea typeface="Calibri" panose="020F0502020204030204" pitchFamily="34" charset="0"/>
                <a:cs typeface="Times New Roman" panose="02020603050405020304" pitchFamily="18" charset="0"/>
              </a:rPr>
              <a:t>Problem Statement:</a:t>
            </a:r>
            <a:endParaRPr lang="en-US" sz="2000" b="1" kern="100" dirty="0">
              <a:effectLst/>
              <a:ea typeface="Calibri" panose="020F0502020204030204" pitchFamily="34" charset="0"/>
              <a:cs typeface="Times New Roman" panose="02020603050405020304" pitchFamily="18" charset="0"/>
            </a:endParaRPr>
          </a:p>
          <a:p>
            <a:pPr marL="285750" indent="-285750" algn="just">
              <a:buFont typeface="Courier New" panose="02070309020205020404" pitchFamily="49" charset="0"/>
              <a:buChar char="o"/>
            </a:pPr>
            <a:r>
              <a:rPr lang="en-US" sz="1800" kern="100" dirty="0">
                <a:effectLst/>
                <a:ea typeface="Calibri" panose="020F0502020204030204" pitchFamily="34" charset="0"/>
                <a:cs typeface="Times New Roman" panose="02020603050405020304" pitchFamily="18" charset="0"/>
              </a:rPr>
              <a:t>The goal of this project is to design and develop an AI-powered turret control system capable of automatically detecting, tracking, and targeting moving objects in real-time. The system will utilize a camera to capture video frames, process the image to identify and locate targets, and then calculate the necessary movement commands to adjust the turret's yaw and pitch to aim precisely at the detected target.</a:t>
            </a:r>
            <a:endParaRPr lang="en-IN" sz="1800" kern="100" dirty="0">
              <a:effectLst/>
              <a:ea typeface="Calibri" panose="020F0502020204030204" pitchFamily="34" charset="0"/>
              <a:cs typeface="Times New Roman" panose="02020603050405020304" pitchFamily="18" charset="0"/>
            </a:endParaRPr>
          </a:p>
          <a:p>
            <a:pPr algn="just"/>
            <a:endParaRPr lang="en-IN" dirty="0"/>
          </a:p>
          <a:p>
            <a:pPr algn="just"/>
            <a:r>
              <a:rPr lang="en-IN" sz="2000" b="1" dirty="0"/>
              <a:t>Objective:</a:t>
            </a:r>
          </a:p>
          <a:p>
            <a:pPr marL="285750" indent="-285750" algn="just">
              <a:buFont typeface="Courier New" panose="02070309020205020404" pitchFamily="49" charset="0"/>
              <a:buChar char="o"/>
            </a:pPr>
            <a:r>
              <a:rPr lang="en-IN" sz="1800" kern="100" dirty="0">
                <a:effectLst/>
                <a:ea typeface="Calibri" panose="020F0502020204030204" pitchFamily="34" charset="0"/>
                <a:cs typeface="Times New Roman" panose="02020603050405020304" pitchFamily="18" charset="0"/>
              </a:rPr>
              <a:t>Implement a control system that adjusts the turret's yaw (horizontal) and pitch (vertical) to track and aim at the detected target.</a:t>
            </a:r>
          </a:p>
          <a:p>
            <a:pPr algn="just"/>
            <a:endParaRPr lang="en-IN" sz="2000" b="1" dirty="0"/>
          </a:p>
          <a:p>
            <a:pPr algn="just"/>
            <a:r>
              <a:rPr lang="en-IN" sz="2000" b="1" dirty="0"/>
              <a:t>Programming Languages and Tools Used:</a:t>
            </a:r>
          </a:p>
          <a:p>
            <a:pPr marL="285750" indent="-285750" algn="just">
              <a:buFont typeface="Courier New" panose="02070309020205020404" pitchFamily="49" charset="0"/>
              <a:buChar char="o"/>
            </a:pPr>
            <a:r>
              <a:rPr lang="en-IN" dirty="0"/>
              <a:t>Used Deep Leaning Toolbox, Arduino Support Package, Python for Computer Vision and Image Preprocessing.</a:t>
            </a:r>
          </a:p>
        </p:txBody>
      </p:sp>
    </p:spTree>
    <p:extLst>
      <p:ext uri="{BB962C8B-B14F-4D97-AF65-F5344CB8AC3E}">
        <p14:creationId xmlns:p14="http://schemas.microsoft.com/office/powerpoint/2010/main" val="2135808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eaLnBrk="0" fontAlgn="base" hangingPunct="0">
              <a:lnSpc>
                <a:spcPct val="100000"/>
              </a:lnSpc>
              <a:spcAft>
                <a:spcPct val="0"/>
              </a:spcAft>
            </a:pPr>
            <a:r>
              <a:rPr lang="en-US" altLang="en-US" sz="3600" dirty="0">
                <a:latin typeface="Times New Roman" panose="02020603050405020304" pitchFamily="18" charset="0"/>
                <a:ea typeface="Gadugi" panose="020B0502040204020203" pitchFamily="34" charset="0"/>
                <a:cs typeface="Times New Roman" panose="02020603050405020304" pitchFamily="18" charset="0"/>
              </a:rPr>
              <a:t>Methodology</a:t>
            </a:r>
          </a:p>
        </p:txBody>
      </p:sp>
      <p:sp>
        <p:nvSpPr>
          <p:cNvPr id="6" name="Rectangle 1"/>
          <p:cNvSpPr>
            <a:spLocks noGrp="1" noChangeArrowheads="1"/>
          </p:cNvSpPr>
          <p:nvPr>
            <p:ph idx="1"/>
          </p:nvPr>
        </p:nvSpPr>
        <p:spPr bwMode="auto">
          <a:xfrm>
            <a:off x="1138133" y="1897126"/>
            <a:ext cx="10515601"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buClrTx/>
              <a:buSzTx/>
              <a:buFont typeface="Arial" panose="020B0604020202020204" pitchFamily="34" charset="0"/>
              <a:buChar char="•"/>
            </a:pPr>
            <a:r>
              <a:rPr lang="en-US" altLang="en-US" dirty="0">
                <a:solidFill>
                  <a:srgbClr val="212529"/>
                </a:solidFill>
                <a:latin typeface="+mn-lt"/>
                <a:cs typeface="Times New Roman" panose="02020603050405020304" pitchFamily="18" charset="0"/>
              </a:rPr>
              <a:t>Simulation Setup:</a:t>
            </a:r>
          </a:p>
          <a:p>
            <a:pPr lvl="1" algn="just">
              <a:lnSpc>
                <a:spcPct val="100000"/>
              </a:lnSpc>
              <a:buClrTx/>
              <a:buFont typeface="Wingdings" panose="05000000000000000000" pitchFamily="2" charset="2"/>
              <a:buChar char="ü"/>
            </a:pPr>
            <a:r>
              <a:rPr kumimoji="0" lang="en-US" altLang="en-US" b="0" u="none" strike="noStrike" cap="none" normalizeH="0" baseline="0" dirty="0">
                <a:ln>
                  <a:noFill/>
                </a:ln>
                <a:solidFill>
                  <a:srgbClr val="212529"/>
                </a:solidFill>
                <a:effectLst/>
                <a:latin typeface="+mn-lt"/>
                <a:cs typeface="Times New Roman" panose="02020603050405020304" pitchFamily="18" charset="0"/>
              </a:rPr>
              <a:t>Define the total duration, time steps</a:t>
            </a:r>
            <a:r>
              <a:rPr lang="en-US" altLang="en-US" dirty="0">
                <a:solidFill>
                  <a:srgbClr val="212529"/>
                </a:solidFill>
                <a:latin typeface="+mn-lt"/>
                <a:cs typeface="Times New Roman" panose="02020603050405020304" pitchFamily="18" charset="0"/>
              </a:rPr>
              <a:t>, Position of the turret and the speed of bullet.</a:t>
            </a:r>
          </a:p>
          <a:p>
            <a:pPr lvl="1" algn="just">
              <a:lnSpc>
                <a:spcPct val="100000"/>
              </a:lnSpc>
              <a:buClrTx/>
              <a:buFont typeface="Wingdings" panose="05000000000000000000" pitchFamily="2" charset="2"/>
              <a:buChar char="ü"/>
            </a:pPr>
            <a:r>
              <a:rPr kumimoji="0" lang="en-US" altLang="en-US" b="0" u="none" strike="noStrike" cap="none" normalizeH="0" baseline="0" dirty="0">
                <a:ln>
                  <a:noFill/>
                </a:ln>
                <a:solidFill>
                  <a:srgbClr val="212529"/>
                </a:solidFill>
                <a:effectLst/>
                <a:latin typeface="+mn-lt"/>
                <a:cs typeface="Times New Roman" panose="02020603050405020304" pitchFamily="18" charset="0"/>
              </a:rPr>
              <a:t>Simulate the jet’s path with a sinusoidal wave for testing.</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u="none" strike="noStrike" cap="none" normalizeH="0" baseline="0" dirty="0">
                <a:ln>
                  <a:noFill/>
                </a:ln>
                <a:solidFill>
                  <a:srgbClr val="212529"/>
                </a:solidFill>
                <a:effectLst/>
                <a:latin typeface="+mn-lt"/>
                <a:cs typeface="Times New Roman" panose="02020603050405020304" pitchFamily="18" charset="0"/>
              </a:rPr>
              <a:t>Kalman Filter Initia</a:t>
            </a:r>
            <a:r>
              <a:rPr lang="en-US" altLang="en-US" dirty="0">
                <a:solidFill>
                  <a:srgbClr val="212529"/>
                </a:solidFill>
                <a:latin typeface="+mn-lt"/>
                <a:cs typeface="Times New Roman" panose="02020603050405020304" pitchFamily="18" charset="0"/>
              </a:rPr>
              <a:t>lization:</a:t>
            </a:r>
          </a:p>
          <a:p>
            <a:pPr lvl="1" algn="just">
              <a:lnSpc>
                <a:spcPct val="100000"/>
              </a:lnSpc>
              <a:buClrTx/>
              <a:buFont typeface="Wingdings" panose="05000000000000000000" pitchFamily="2" charset="2"/>
              <a:buChar char="ü"/>
            </a:pPr>
            <a:r>
              <a:rPr kumimoji="0" lang="en-US" altLang="en-US" b="0" u="none" strike="noStrike" cap="none" normalizeH="0" baseline="0" dirty="0">
                <a:ln>
                  <a:noFill/>
                </a:ln>
                <a:solidFill>
                  <a:srgbClr val="212529"/>
                </a:solidFill>
                <a:effectLst/>
                <a:latin typeface="+mn-lt"/>
                <a:cs typeface="Times New Roman" panose="02020603050405020304" pitchFamily="18" charset="0"/>
              </a:rPr>
              <a:t>First define the motion and measurement models.</a:t>
            </a:r>
          </a:p>
          <a:p>
            <a:pPr lvl="1" algn="just">
              <a:lnSpc>
                <a:spcPct val="100000"/>
              </a:lnSpc>
              <a:buClrTx/>
              <a:buFont typeface="Wingdings" panose="05000000000000000000" pitchFamily="2" charset="2"/>
              <a:buChar char="ü"/>
            </a:pPr>
            <a:r>
              <a:rPr lang="en-US" altLang="en-US" dirty="0">
                <a:solidFill>
                  <a:srgbClr val="212529"/>
                </a:solidFill>
                <a:latin typeface="+mn-lt"/>
                <a:cs typeface="Times New Roman" panose="02020603050405020304" pitchFamily="18" charset="0"/>
              </a:rPr>
              <a:t>Then initialize noise values of measurement and process.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u="none" strike="noStrike" cap="none" normalizeH="0" baseline="0" dirty="0">
                <a:ln>
                  <a:noFill/>
                </a:ln>
                <a:solidFill>
                  <a:srgbClr val="212529"/>
                </a:solidFill>
                <a:effectLst/>
                <a:latin typeface="+mn-lt"/>
                <a:cs typeface="Times New Roman" panose="02020603050405020304" pitchFamily="18" charset="0"/>
              </a:rPr>
              <a:t>Simulate The Execution:</a:t>
            </a:r>
          </a:p>
          <a:p>
            <a:pPr lvl="1" algn="just">
              <a:lnSpc>
                <a:spcPct val="100000"/>
              </a:lnSpc>
              <a:buClrTx/>
              <a:buFont typeface="Wingdings" panose="05000000000000000000" pitchFamily="2" charset="2"/>
              <a:buChar char="ü"/>
            </a:pPr>
            <a:r>
              <a:rPr lang="en-US" altLang="en-US" dirty="0">
                <a:solidFill>
                  <a:srgbClr val="212529"/>
                </a:solidFill>
                <a:latin typeface="+mn-lt"/>
                <a:cs typeface="Times New Roman" panose="02020603050405020304" pitchFamily="18" charset="0"/>
              </a:rPr>
              <a:t>Find the jet’s position and add noise to it.</a:t>
            </a:r>
          </a:p>
          <a:p>
            <a:pPr lvl="1" algn="just">
              <a:lnSpc>
                <a:spcPct val="100000"/>
              </a:lnSpc>
              <a:buClrTx/>
              <a:buFont typeface="Wingdings" panose="05000000000000000000" pitchFamily="2" charset="2"/>
              <a:buChar char="ü"/>
            </a:pPr>
            <a:r>
              <a:rPr kumimoji="0" lang="en-US" altLang="en-US" b="0" u="none" strike="noStrike" cap="none" normalizeH="0" baseline="0" dirty="0">
                <a:ln>
                  <a:noFill/>
                </a:ln>
                <a:solidFill>
                  <a:srgbClr val="212529"/>
                </a:solidFill>
                <a:effectLst/>
                <a:latin typeface="+mn-lt"/>
                <a:cs typeface="Times New Roman" panose="02020603050405020304" pitchFamily="18" charset="0"/>
              </a:rPr>
              <a:t>Now predict the position through the help of </a:t>
            </a:r>
            <a:r>
              <a:rPr lang="en-US" altLang="en-US" dirty="0">
                <a:solidFill>
                  <a:srgbClr val="212529"/>
                </a:solidFill>
                <a:latin typeface="+mn-lt"/>
                <a:cs typeface="Times New Roman" panose="02020603050405020304" pitchFamily="18" charset="0"/>
              </a:rPr>
              <a:t>Kalman Filter.</a:t>
            </a:r>
          </a:p>
          <a:p>
            <a:pPr lvl="1" algn="just">
              <a:lnSpc>
                <a:spcPct val="100000"/>
              </a:lnSpc>
              <a:buClrTx/>
              <a:buFont typeface="Wingdings" panose="05000000000000000000" pitchFamily="2" charset="2"/>
              <a:buChar char="ü"/>
            </a:pPr>
            <a:r>
              <a:rPr kumimoji="0" lang="en-US" altLang="en-US" b="0" u="none" strike="noStrike" cap="none" normalizeH="0" baseline="0" dirty="0">
                <a:ln>
                  <a:noFill/>
                </a:ln>
                <a:solidFill>
                  <a:srgbClr val="212529"/>
                </a:solidFill>
                <a:effectLst/>
                <a:latin typeface="+mn-lt"/>
                <a:cs typeface="Times New Roman" panose="02020603050405020304" pitchFamily="18" charset="0"/>
              </a:rPr>
              <a:t>And adjust </a:t>
            </a:r>
            <a:r>
              <a:rPr lang="en-US" altLang="en-US" dirty="0">
                <a:solidFill>
                  <a:srgbClr val="212529"/>
                </a:solidFill>
                <a:latin typeface="+mn-lt"/>
                <a:cs typeface="Times New Roman" panose="02020603050405020304" pitchFamily="18" charset="0"/>
              </a:rPr>
              <a:t>it for sudden movement jumps.</a:t>
            </a:r>
          </a:p>
          <a:p>
            <a:pPr lvl="1" algn="just">
              <a:lnSpc>
                <a:spcPct val="100000"/>
              </a:lnSpc>
              <a:buClrTx/>
              <a:buFont typeface="Wingdings" panose="05000000000000000000" pitchFamily="2" charset="2"/>
              <a:buChar char="ü"/>
            </a:pPr>
            <a:r>
              <a:rPr kumimoji="0" lang="en-US" altLang="en-US" b="0" u="none" strike="noStrike" cap="none" normalizeH="0" baseline="0" dirty="0">
                <a:ln>
                  <a:noFill/>
                </a:ln>
                <a:solidFill>
                  <a:srgbClr val="212529"/>
                </a:solidFill>
                <a:effectLst/>
                <a:latin typeface="+mn-lt"/>
                <a:cs typeface="Times New Roman" panose="02020603050405020304" pitchFamily="18" charset="0"/>
              </a:rPr>
              <a:t>Smooth the path using the method named </a:t>
            </a:r>
            <a:r>
              <a:rPr kumimoji="0" lang="en-US" altLang="en-US" b="0" u="none" strike="noStrike" cap="none" normalizeH="0" baseline="0" dirty="0" err="1">
                <a:ln>
                  <a:noFill/>
                </a:ln>
                <a:solidFill>
                  <a:srgbClr val="212529"/>
                </a:solidFill>
                <a:effectLst/>
                <a:latin typeface="+mn-lt"/>
                <a:cs typeface="Times New Roman" panose="02020603050405020304" pitchFamily="18" charset="0"/>
              </a:rPr>
              <a:t>Savitzky</a:t>
            </a:r>
            <a:r>
              <a:rPr kumimoji="0" lang="en-US" altLang="en-US" b="0" u="none" strike="noStrike" cap="none" normalizeH="0" baseline="0" dirty="0">
                <a:ln>
                  <a:noFill/>
                </a:ln>
                <a:solidFill>
                  <a:srgbClr val="212529"/>
                </a:solidFill>
                <a:effectLst/>
                <a:latin typeface="+mn-lt"/>
                <a:cs typeface="Times New Roman" panose="02020603050405020304" pitchFamily="18" charset="0"/>
              </a:rPr>
              <a:t>-Golay Filter.</a:t>
            </a:r>
          </a:p>
          <a:p>
            <a:pPr lvl="1" algn="just">
              <a:lnSpc>
                <a:spcPct val="100000"/>
              </a:lnSpc>
              <a:buClrTx/>
              <a:buFont typeface="Wingdings" panose="05000000000000000000" pitchFamily="2" charset="2"/>
              <a:buChar char="ü"/>
            </a:pPr>
            <a:r>
              <a:rPr lang="en-US" altLang="en-US" dirty="0">
                <a:solidFill>
                  <a:srgbClr val="212529"/>
                </a:solidFill>
                <a:latin typeface="+mn-lt"/>
                <a:cs typeface="Times New Roman" panose="02020603050405020304" pitchFamily="18" charset="0"/>
              </a:rPr>
              <a:t>Track the bullet movement and mark it as a hit if the distance between the jet and the bullet is less than 0.75.</a:t>
            </a:r>
          </a:p>
          <a:p>
            <a:pPr lvl="1" algn="just">
              <a:lnSpc>
                <a:spcPct val="100000"/>
              </a:lnSpc>
              <a:buClrTx/>
              <a:buFont typeface="Wingdings" panose="05000000000000000000" pitchFamily="2" charset="2"/>
              <a:buChar char="ü"/>
            </a:pPr>
            <a:r>
              <a:rPr kumimoji="0" lang="en-US" altLang="en-US" b="0" u="none" strike="noStrike" cap="none" normalizeH="0" baseline="0" dirty="0">
                <a:ln>
                  <a:noFill/>
                </a:ln>
                <a:solidFill>
                  <a:srgbClr val="212529"/>
                </a:solidFill>
                <a:effectLst/>
                <a:latin typeface="+mn-lt"/>
                <a:cs typeface="Times New Roman" panose="02020603050405020304" pitchFamily="18" charset="0"/>
              </a:rPr>
              <a:t>Now show the graph </a:t>
            </a:r>
            <a:r>
              <a:rPr lang="en-US" altLang="en-US" dirty="0">
                <a:solidFill>
                  <a:srgbClr val="212529"/>
                </a:solidFill>
                <a:latin typeface="+mn-lt"/>
                <a:cs typeface="Times New Roman" panose="02020603050405020304" pitchFamily="18" charset="0"/>
              </a:rPr>
              <a:t>which depicts the jet’s path, predicted path, hit points and bullet movement.</a:t>
            </a:r>
            <a:endParaRPr kumimoji="0" lang="en-US" altLang="en-US" b="0" u="none" strike="noStrike" cap="none" normalizeH="0" baseline="0" dirty="0">
              <a:ln>
                <a:noFill/>
              </a:ln>
              <a:solidFill>
                <a:srgbClr val="212529"/>
              </a:solidFill>
              <a:effectLst/>
              <a:latin typeface="+mn-lt"/>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t>Artificial Intelligence and robotics (19cse455)</a:t>
            </a:r>
            <a:endParaRPr lang="en-IN" dirty="0"/>
          </a:p>
        </p:txBody>
      </p:sp>
      <p:sp>
        <p:nvSpPr>
          <p:cNvPr id="5" name="Slide Number Placeholder 4"/>
          <p:cNvSpPr>
            <a:spLocks noGrp="1"/>
          </p:cNvSpPr>
          <p:nvPr>
            <p:ph type="sldNum" sz="quarter" idx="12"/>
          </p:nvPr>
        </p:nvSpPr>
        <p:spPr/>
        <p:txBody>
          <a:bodyPr/>
          <a:lstStyle/>
          <a:p>
            <a:fld id="{09B341A6-C61A-4A60-A38C-2498703C4B8A}" type="slidenum">
              <a:rPr lang="en-IN" smtClean="0"/>
              <a:t>4</a:t>
            </a:fld>
            <a:endParaRPr lang="en-IN"/>
          </a:p>
        </p:txBody>
      </p:sp>
    </p:spTree>
    <p:extLst>
      <p:ext uri="{BB962C8B-B14F-4D97-AF65-F5344CB8AC3E}">
        <p14:creationId xmlns:p14="http://schemas.microsoft.com/office/powerpoint/2010/main" val="1553013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51E61E4-7791-1252-639B-BBE36B25EB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8" y="0"/>
            <a:ext cx="7559334" cy="6858000"/>
          </a:xfrm>
          <a:prstGeom prst="rect">
            <a:avLst/>
          </a:prstGeom>
          <a:ln>
            <a:noFill/>
          </a:ln>
          <a:effectLst>
            <a:outerShdw blurRad="190500" algn="tl" rotWithShape="0">
              <a:srgbClr val="000000">
                <a:alpha val="70000"/>
              </a:srgbClr>
            </a:outerShdw>
          </a:effectLst>
        </p:spPr>
      </p:pic>
      <p:sp>
        <p:nvSpPr>
          <p:cNvPr id="20" name="Rectangle 19">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96885" y="640080"/>
            <a:ext cx="3659246" cy="2926080"/>
          </a:xfrm>
        </p:spPr>
        <p:txBody>
          <a:bodyPr vert="horz" lIns="91440" tIns="45720" rIns="91440" bIns="45720" rtlCol="0" anchor="b">
            <a:normAutofit/>
          </a:bodyPr>
          <a:lstStyle/>
          <a:p>
            <a:r>
              <a:rPr lang="en-US" sz="4400">
                <a:solidFill>
                  <a:srgbClr val="FFFFFF"/>
                </a:solidFill>
              </a:rPr>
              <a:t>Flow-chart</a:t>
            </a:r>
            <a:endParaRPr lang="en-US" sz="4400" b="1">
              <a:solidFill>
                <a:srgbClr val="FFFFFF"/>
              </a:solidFill>
            </a:endParaRPr>
          </a:p>
        </p:txBody>
      </p:sp>
      <p:sp>
        <p:nvSpPr>
          <p:cNvPr id="22" name="Rectangle 21">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lide Number Placeholder 4"/>
          <p:cNvSpPr>
            <a:spLocks noGrp="1"/>
          </p:cNvSpPr>
          <p:nvPr>
            <p:ph type="sldNum" sz="quarter" idx="12"/>
          </p:nvPr>
        </p:nvSpPr>
        <p:spPr>
          <a:xfrm>
            <a:off x="11030574" y="6459785"/>
            <a:ext cx="725557" cy="365125"/>
          </a:xfrm>
        </p:spPr>
        <p:txBody>
          <a:bodyPr vert="horz" lIns="91440" tIns="45720" rIns="91440" bIns="45720" rtlCol="0" anchor="ctr">
            <a:normAutofit/>
          </a:bodyPr>
          <a:lstStyle/>
          <a:p>
            <a:pPr>
              <a:spcAft>
                <a:spcPts val="600"/>
              </a:spcAft>
            </a:pPr>
            <a:fld id="{09B341A6-C61A-4A60-A38C-2498703C4B8A}" type="slidenum">
              <a:rPr lang="en-US" smtClean="0"/>
              <a:pPr>
                <a:spcAft>
                  <a:spcPts val="600"/>
                </a:spcAft>
              </a:pPr>
              <a:t>5</a:t>
            </a:fld>
            <a:endParaRPr lang="en-US"/>
          </a:p>
        </p:txBody>
      </p:sp>
    </p:spTree>
    <p:extLst>
      <p:ext uri="{BB962C8B-B14F-4D97-AF65-F5344CB8AC3E}">
        <p14:creationId xmlns:p14="http://schemas.microsoft.com/office/powerpoint/2010/main" val="4215953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5B60-AB0E-23C1-0139-E760503D7D43}"/>
              </a:ext>
            </a:extLst>
          </p:cNvPr>
          <p:cNvSpPr>
            <a:spLocks noGrp="1"/>
          </p:cNvSpPr>
          <p:nvPr>
            <p:ph type="title"/>
          </p:nvPr>
        </p:nvSpPr>
        <p:spPr/>
        <p:txBody>
          <a:bodyPr>
            <a:normAutofit/>
          </a:bodyPr>
          <a:lstStyle/>
          <a:p>
            <a:r>
              <a:rPr lang="en-IN" sz="4000" b="1" dirty="0">
                <a:latin typeface="+mn-lt"/>
              </a:rPr>
              <a:t>Filters</a:t>
            </a:r>
          </a:p>
        </p:txBody>
      </p:sp>
      <p:sp>
        <p:nvSpPr>
          <p:cNvPr id="4" name="Footer Placeholder 3">
            <a:extLst>
              <a:ext uri="{FF2B5EF4-FFF2-40B4-BE49-F238E27FC236}">
                <a16:creationId xmlns:a16="http://schemas.microsoft.com/office/drawing/2014/main" id="{690A0BF7-A6F7-CAB0-0274-987F4206EDDE}"/>
              </a:ext>
            </a:extLst>
          </p:cNvPr>
          <p:cNvSpPr>
            <a:spLocks noGrp="1"/>
          </p:cNvSpPr>
          <p:nvPr>
            <p:ph type="ftr" sz="quarter" idx="11"/>
          </p:nvPr>
        </p:nvSpPr>
        <p:spPr/>
        <p:txBody>
          <a:bodyPr/>
          <a:lstStyle/>
          <a:p>
            <a:r>
              <a:rPr lang="en-US"/>
              <a:t>Medical Image Processing (22AIE437)</a:t>
            </a:r>
            <a:endParaRPr lang="en-IN"/>
          </a:p>
        </p:txBody>
      </p:sp>
      <p:sp>
        <p:nvSpPr>
          <p:cNvPr id="5" name="Slide Number Placeholder 4">
            <a:extLst>
              <a:ext uri="{FF2B5EF4-FFF2-40B4-BE49-F238E27FC236}">
                <a16:creationId xmlns:a16="http://schemas.microsoft.com/office/drawing/2014/main" id="{FF116E7A-C41C-FB92-6E8C-85219C10381B}"/>
              </a:ext>
            </a:extLst>
          </p:cNvPr>
          <p:cNvSpPr>
            <a:spLocks noGrp="1"/>
          </p:cNvSpPr>
          <p:nvPr>
            <p:ph type="sldNum" sz="quarter" idx="12"/>
          </p:nvPr>
        </p:nvSpPr>
        <p:spPr/>
        <p:txBody>
          <a:bodyPr/>
          <a:lstStyle/>
          <a:p>
            <a:fld id="{09B341A6-C61A-4A60-A38C-2498703C4B8A}" type="slidenum">
              <a:rPr lang="en-IN" smtClean="0"/>
              <a:t>6</a:t>
            </a:fld>
            <a:endParaRPr lang="en-IN"/>
          </a:p>
        </p:txBody>
      </p:sp>
      <p:pic>
        <p:nvPicPr>
          <p:cNvPr id="6" name="Picture 2">
            <a:extLst>
              <a:ext uri="{FF2B5EF4-FFF2-40B4-BE49-F238E27FC236}">
                <a16:creationId xmlns:a16="http://schemas.microsoft.com/office/drawing/2014/main" id="{A4FB9869-A266-70DA-CEB9-99E2476392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047" y="1933574"/>
            <a:ext cx="4857121" cy="366712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F6649BA-F725-A181-71B8-020BBCB3E7A0}"/>
              </a:ext>
            </a:extLst>
          </p:cNvPr>
          <p:cNvSpPr txBox="1"/>
          <p:nvPr/>
        </p:nvSpPr>
        <p:spPr>
          <a:xfrm>
            <a:off x="868364" y="5526583"/>
            <a:ext cx="4930486" cy="646331"/>
          </a:xfrm>
          <a:prstGeom prst="rect">
            <a:avLst/>
          </a:prstGeom>
          <a:noFill/>
        </p:spPr>
        <p:txBody>
          <a:bodyPr wrap="square" rtlCol="0">
            <a:spAutoFit/>
          </a:bodyPr>
          <a:lstStyle/>
          <a:p>
            <a:pPr algn="ctr"/>
            <a:r>
              <a:rPr lang="en-IN" dirty="0"/>
              <a:t>Working of </a:t>
            </a:r>
            <a:r>
              <a:rPr lang="en-IN" dirty="0" err="1"/>
              <a:t>Savitzky</a:t>
            </a:r>
            <a:r>
              <a:rPr lang="en-IN" dirty="0"/>
              <a:t>-Golay Filter</a:t>
            </a:r>
          </a:p>
          <a:p>
            <a:pPr algn="ctr"/>
            <a:r>
              <a:rPr lang="en-IN" dirty="0"/>
              <a:t>Linear Least squares</a:t>
            </a:r>
          </a:p>
        </p:txBody>
      </p:sp>
      <p:sp>
        <p:nvSpPr>
          <p:cNvPr id="9" name="TextBox 8">
            <a:extLst>
              <a:ext uri="{FF2B5EF4-FFF2-40B4-BE49-F238E27FC236}">
                <a16:creationId xmlns:a16="http://schemas.microsoft.com/office/drawing/2014/main" id="{555B7098-20A5-1201-9B92-15296755480D}"/>
              </a:ext>
            </a:extLst>
          </p:cNvPr>
          <p:cNvSpPr txBox="1"/>
          <p:nvPr/>
        </p:nvSpPr>
        <p:spPr>
          <a:xfrm>
            <a:off x="5687724" y="5286643"/>
            <a:ext cx="6096866" cy="1631216"/>
          </a:xfrm>
          <a:prstGeom prst="rect">
            <a:avLst/>
          </a:prstGeom>
          <a:noFill/>
        </p:spPr>
        <p:txBody>
          <a:bodyPr wrap="square">
            <a:spAutoFit/>
          </a:bodyPr>
          <a:lstStyle/>
          <a:p>
            <a:pPr algn="ctr"/>
            <a:r>
              <a:rPr lang="en-IN" b="0" i="0" u="none" strike="noStrike" dirty="0">
                <a:solidFill>
                  <a:srgbClr val="000000"/>
                </a:solidFill>
                <a:effectLst/>
                <a:latin typeface="MathJax_Math-italic"/>
              </a:rPr>
              <a:t>Kalman Filter Working</a:t>
            </a:r>
          </a:p>
          <a:p>
            <a:pPr algn="ctr"/>
            <a:r>
              <a:rPr lang="en-IN" dirty="0">
                <a:solidFill>
                  <a:srgbClr val="000000"/>
                </a:solidFill>
                <a:latin typeface="MathJax_Math-italic"/>
              </a:rPr>
              <a:t>Newton’s motion equations: </a:t>
            </a:r>
            <a:r>
              <a:rPr lang="en-IN" b="0" i="0" u="none" strike="noStrike" dirty="0">
                <a:solidFill>
                  <a:srgbClr val="000000"/>
                </a:solidFill>
                <a:effectLst/>
                <a:latin typeface="MathJax_Math-italic"/>
              </a:rPr>
              <a:t>x</a:t>
            </a:r>
            <a:r>
              <a:rPr lang="en-IN" b="0" i="0" u="none" strike="noStrike" dirty="0">
                <a:solidFill>
                  <a:srgbClr val="000000"/>
                </a:solidFill>
                <a:effectLst/>
                <a:latin typeface="MathJax_Main"/>
              </a:rPr>
              <a:t>=</a:t>
            </a:r>
            <a:r>
              <a:rPr lang="en-IN" b="0" i="0" u="none" strike="noStrike" dirty="0">
                <a:solidFill>
                  <a:srgbClr val="000000"/>
                </a:solidFill>
                <a:effectLst/>
                <a:latin typeface="MathJax_Math-italic"/>
              </a:rPr>
              <a:t>x</a:t>
            </a:r>
            <a:r>
              <a:rPr lang="en-IN" b="0" i="0" u="none" strike="noStrike" dirty="0">
                <a:solidFill>
                  <a:srgbClr val="000000"/>
                </a:solidFill>
                <a:effectLst/>
                <a:latin typeface="MathJax_Main"/>
              </a:rPr>
              <a:t>0+</a:t>
            </a:r>
            <a:r>
              <a:rPr lang="en-IN" b="0" i="0" u="none" strike="noStrike" dirty="0">
                <a:solidFill>
                  <a:srgbClr val="000000"/>
                </a:solidFill>
                <a:effectLst/>
                <a:latin typeface="MathJax_Math-italic"/>
              </a:rPr>
              <a:t>v</a:t>
            </a:r>
            <a:r>
              <a:rPr lang="en-IN" b="0" i="0" u="none" strike="noStrike" dirty="0">
                <a:solidFill>
                  <a:srgbClr val="000000"/>
                </a:solidFill>
                <a:effectLst/>
                <a:latin typeface="MathJax_Main"/>
              </a:rPr>
              <a:t>0</a:t>
            </a:r>
            <a:r>
              <a:rPr lang="el-GR" b="0" i="0" u="none" strike="noStrike" dirty="0">
                <a:solidFill>
                  <a:srgbClr val="000000"/>
                </a:solidFill>
                <a:effectLst/>
                <a:latin typeface="MathJax_Main"/>
              </a:rPr>
              <a:t>Δ</a:t>
            </a:r>
            <a:r>
              <a:rPr lang="en-IN" b="0" i="0" u="none" strike="noStrike" dirty="0">
                <a:solidFill>
                  <a:srgbClr val="000000"/>
                </a:solidFill>
                <a:effectLst/>
                <a:latin typeface="MathJax_Math-italic"/>
              </a:rPr>
              <a:t>t</a:t>
            </a:r>
            <a:r>
              <a:rPr lang="en-IN" b="0" i="0" u="none" strike="noStrike" dirty="0">
                <a:solidFill>
                  <a:srgbClr val="000000"/>
                </a:solidFill>
                <a:effectLst/>
                <a:latin typeface="MathJax_Main"/>
              </a:rPr>
              <a:t>+(1/2)</a:t>
            </a:r>
            <a:r>
              <a:rPr lang="en-IN" b="0" i="0" u="none" strike="noStrike" dirty="0">
                <a:solidFill>
                  <a:srgbClr val="000000"/>
                </a:solidFill>
                <a:effectLst/>
                <a:latin typeface="MathJax_Math-italic"/>
              </a:rPr>
              <a:t>a</a:t>
            </a:r>
            <a:r>
              <a:rPr lang="el-GR" b="0" i="0" u="none" strike="noStrike" dirty="0">
                <a:solidFill>
                  <a:srgbClr val="000000"/>
                </a:solidFill>
                <a:effectLst/>
                <a:latin typeface="MathJax_Main"/>
              </a:rPr>
              <a:t>Δ</a:t>
            </a:r>
            <a:r>
              <a:rPr lang="en-IN" b="0" i="0" u="none" strike="noStrike" dirty="0">
                <a:solidFill>
                  <a:srgbClr val="000000"/>
                </a:solidFill>
                <a:effectLst/>
                <a:latin typeface="MathJax_Math-italic"/>
              </a:rPr>
              <a:t>t</a:t>
            </a:r>
            <a:br>
              <a:rPr lang="en-IN" dirty="0"/>
            </a:br>
            <a:r>
              <a:rPr kumimoji="0" lang="en-US" altLang="en-US" sz="1800" b="0" i="0" u="none" strike="noStrike" cap="none" normalizeH="0" baseline="0" dirty="0">
                <a:ln>
                  <a:noFill/>
                </a:ln>
                <a:solidFill>
                  <a:srgbClr val="6B7178"/>
                </a:solidFill>
                <a:effectLst/>
                <a:latin typeface="Open Sans" panose="020B0606030504020204" pitchFamily="34" charset="0"/>
                <a:cs typeface="Open Sans" panose="020B0606030504020204" pitchFamily="34" charset="0"/>
              </a:rPr>
              <a:t> </a:t>
            </a:r>
            <a:r>
              <a:rPr kumimoji="0" lang="en-US" altLang="en-US" sz="1600" b="0" i="0" u="none" strike="noStrike" cap="none" normalizeH="0" baseline="0" dirty="0">
                <a:ln>
                  <a:noFill/>
                </a:ln>
                <a:effectLst/>
                <a:latin typeface="Open Sans" panose="020B0606030504020204" pitchFamily="34" charset="0"/>
                <a:cs typeface="Open Sans" panose="020B0606030504020204" pitchFamily="34" charset="0"/>
              </a:rPr>
              <a:t>System State: </a:t>
            </a:r>
            <a:r>
              <a:rPr kumimoji="0" lang="en-US" altLang="en-US" sz="1800" b="1" i="0" u="none" strike="noStrike" cap="none" normalizeH="0" baseline="0" dirty="0">
                <a:ln>
                  <a:noFill/>
                </a:ln>
                <a:effectLst/>
                <a:cs typeface="Open Sans" panose="020B0606030504020204" pitchFamily="34" charset="0"/>
              </a:rPr>
              <a:t>[</a:t>
            </a:r>
            <a:r>
              <a:rPr kumimoji="0" lang="en-US" altLang="en-US" sz="1800" b="1" i="0" u="none" strike="noStrike" cap="none" normalizeH="0" baseline="0" dirty="0" err="1">
                <a:ln>
                  <a:noFill/>
                </a:ln>
                <a:effectLst/>
                <a:cs typeface="Open Sans" panose="020B0606030504020204" pitchFamily="34" charset="0"/>
              </a:rPr>
              <a:t>x,y,z,v</a:t>
            </a:r>
            <a:r>
              <a:rPr kumimoji="0" lang="en-US" altLang="en-US" sz="1050" b="1" i="0" u="none" strike="noStrike" cap="none" normalizeH="0" baseline="0" dirty="0" err="1">
                <a:ln>
                  <a:noFill/>
                </a:ln>
                <a:effectLst/>
                <a:cs typeface="Open Sans" panose="020B0606030504020204" pitchFamily="34" charset="0"/>
              </a:rPr>
              <a:t>x</a:t>
            </a:r>
            <a:r>
              <a:rPr kumimoji="0" lang="en-US" altLang="en-US" sz="1800" b="1" i="0" u="none" strike="noStrike" cap="none" normalizeH="0" baseline="0" dirty="0" err="1">
                <a:ln>
                  <a:noFill/>
                </a:ln>
                <a:effectLst/>
                <a:cs typeface="Open Sans" panose="020B0606030504020204" pitchFamily="34" charset="0"/>
              </a:rPr>
              <a:t>,v</a:t>
            </a:r>
            <a:r>
              <a:rPr kumimoji="0" lang="en-US" altLang="en-US" sz="1050" b="1" i="0" u="none" strike="noStrike" cap="none" normalizeH="0" baseline="0" dirty="0" err="1">
                <a:ln>
                  <a:noFill/>
                </a:ln>
                <a:effectLst/>
                <a:cs typeface="Open Sans" panose="020B0606030504020204" pitchFamily="34" charset="0"/>
              </a:rPr>
              <a:t>y</a:t>
            </a:r>
            <a:r>
              <a:rPr kumimoji="0" lang="en-US" altLang="en-US" sz="1800" b="1" i="0" u="none" strike="noStrike" cap="none" normalizeH="0" baseline="0" dirty="0" err="1">
                <a:ln>
                  <a:noFill/>
                </a:ln>
                <a:effectLst/>
                <a:cs typeface="Open Sans" panose="020B0606030504020204" pitchFamily="34" charset="0"/>
              </a:rPr>
              <a:t>,v</a:t>
            </a:r>
            <a:r>
              <a:rPr kumimoji="0" lang="en-US" altLang="en-US" sz="1050" b="1" i="0" u="none" strike="noStrike" cap="none" normalizeH="0" baseline="0" dirty="0" err="1">
                <a:ln>
                  <a:noFill/>
                </a:ln>
                <a:effectLst/>
                <a:cs typeface="Open Sans" panose="020B0606030504020204" pitchFamily="34" charset="0"/>
              </a:rPr>
              <a:t>z</a:t>
            </a:r>
            <a:r>
              <a:rPr kumimoji="0" lang="en-US" altLang="en-US" sz="1800" b="1" i="0" u="none" strike="noStrike" cap="none" normalizeH="0" baseline="0" dirty="0" err="1">
                <a:ln>
                  <a:noFill/>
                </a:ln>
                <a:effectLst/>
                <a:cs typeface="Open Sans" panose="020B0606030504020204" pitchFamily="34" charset="0"/>
              </a:rPr>
              <a:t>,a</a:t>
            </a:r>
            <a:r>
              <a:rPr kumimoji="0" lang="en-US" altLang="en-US" sz="1050" b="1" i="0" u="none" strike="noStrike" cap="none" normalizeH="0" baseline="0" dirty="0" err="1">
                <a:ln>
                  <a:noFill/>
                </a:ln>
                <a:effectLst/>
                <a:cs typeface="Open Sans" panose="020B0606030504020204" pitchFamily="34" charset="0"/>
              </a:rPr>
              <a:t>x</a:t>
            </a:r>
            <a:r>
              <a:rPr kumimoji="0" lang="en-US" altLang="en-US" sz="1800" b="1" i="0" u="none" strike="noStrike" cap="none" normalizeH="0" baseline="0" dirty="0" err="1">
                <a:ln>
                  <a:noFill/>
                </a:ln>
                <a:effectLst/>
                <a:cs typeface="Open Sans" panose="020B0606030504020204" pitchFamily="34" charset="0"/>
              </a:rPr>
              <a:t>,a</a:t>
            </a:r>
            <a:r>
              <a:rPr kumimoji="0" lang="en-US" altLang="en-US" sz="1050" b="1" i="0" u="none" strike="noStrike" cap="none" normalizeH="0" baseline="0" dirty="0" err="1">
                <a:ln>
                  <a:noFill/>
                </a:ln>
                <a:effectLst/>
                <a:cs typeface="Open Sans" panose="020B0606030504020204" pitchFamily="34" charset="0"/>
              </a:rPr>
              <a:t>y</a:t>
            </a:r>
            <a:r>
              <a:rPr kumimoji="0" lang="en-US" altLang="en-US" sz="1800" b="1" i="0" u="none" strike="noStrike" cap="none" normalizeH="0" baseline="0" dirty="0" err="1">
                <a:ln>
                  <a:noFill/>
                </a:ln>
                <a:effectLst/>
                <a:cs typeface="Open Sans" panose="020B0606030504020204" pitchFamily="34" charset="0"/>
              </a:rPr>
              <a:t>,a</a:t>
            </a:r>
            <a:r>
              <a:rPr kumimoji="0" lang="en-US" altLang="en-US" sz="1050" b="1" i="0" u="none" strike="noStrike" cap="none" normalizeH="0" baseline="0" dirty="0" err="1">
                <a:ln>
                  <a:noFill/>
                </a:ln>
                <a:effectLst/>
                <a:cs typeface="Open Sans" panose="020B0606030504020204" pitchFamily="34" charset="0"/>
              </a:rPr>
              <a:t>z</a:t>
            </a:r>
            <a:r>
              <a:rPr kumimoji="0" lang="en-US" altLang="en-US" sz="1800" b="1" i="0" u="none" strike="noStrike" cap="none" normalizeH="0" baseline="0" dirty="0">
                <a:ln>
                  <a:noFill/>
                </a:ln>
                <a:effectLst/>
                <a:cs typeface="Open Sans" panose="020B0606030504020204" pitchFamily="34" charset="0"/>
              </a:rPr>
              <a:t>]</a:t>
            </a:r>
            <a:br>
              <a:rPr kumimoji="0" lang="en-US" altLang="en-US" sz="800" b="0" i="0" u="none" strike="noStrike" cap="none" normalizeH="0" baseline="0" dirty="0">
                <a:ln>
                  <a:noFill/>
                </a:ln>
                <a:solidFill>
                  <a:schemeClr val="tx1"/>
                </a:solidFill>
                <a:effectLst/>
              </a:rPr>
            </a:br>
            <a:endParaRPr kumimoji="0" lang="en-US" altLang="en-US" sz="2800" b="0" i="0" u="none" strike="noStrike" cap="none" normalizeH="0" baseline="0" dirty="0">
              <a:ln>
                <a:noFill/>
              </a:ln>
              <a:solidFill>
                <a:schemeClr val="tx1"/>
              </a:solidFill>
              <a:effectLst/>
              <a:latin typeface="Arial" panose="020B0604020202020204" pitchFamily="34" charset="0"/>
            </a:endParaRPr>
          </a:p>
          <a:p>
            <a:pPr algn="ctr"/>
            <a:endParaRPr lang="en-IN" dirty="0"/>
          </a:p>
        </p:txBody>
      </p:sp>
      <p:pic>
        <p:nvPicPr>
          <p:cNvPr id="11" name="Picture 10">
            <a:extLst>
              <a:ext uri="{FF2B5EF4-FFF2-40B4-BE49-F238E27FC236}">
                <a16:creationId xmlns:a16="http://schemas.microsoft.com/office/drawing/2014/main" id="{8B936FD3-3D21-4FCA-7D91-EEA42FC43030}"/>
              </a:ext>
            </a:extLst>
          </p:cNvPr>
          <p:cNvPicPr>
            <a:picLocks noChangeAspect="1"/>
          </p:cNvPicPr>
          <p:nvPr/>
        </p:nvPicPr>
        <p:blipFill>
          <a:blip r:embed="rId3"/>
          <a:stretch>
            <a:fillRect/>
          </a:stretch>
        </p:blipFill>
        <p:spPr>
          <a:xfrm>
            <a:off x="6687416" y="2539920"/>
            <a:ext cx="4097482" cy="2278189"/>
          </a:xfrm>
          <a:prstGeom prst="rect">
            <a:avLst/>
          </a:prstGeom>
        </p:spPr>
      </p:pic>
    </p:spTree>
    <p:extLst>
      <p:ext uri="{BB962C8B-B14F-4D97-AF65-F5344CB8AC3E}">
        <p14:creationId xmlns:p14="http://schemas.microsoft.com/office/powerpoint/2010/main" val="1556171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678" y="0"/>
            <a:ext cx="10058400" cy="1450757"/>
          </a:xfrm>
        </p:spPr>
        <p:txBody>
          <a:bodyPr>
            <a:normAutofit/>
          </a:bodyPr>
          <a:lstStyle/>
          <a:p>
            <a:r>
              <a:rPr lang="en-US" sz="3600" dirty="0">
                <a:latin typeface="Times New Roman" panose="02020603050405020304" pitchFamily="18" charset="0"/>
                <a:cs typeface="Times New Roman" panose="02020603050405020304" pitchFamily="18" charset="0"/>
              </a:rPr>
              <a:t>Simulation Result</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dirty="0"/>
              <a:t>Artificial Intelligence and robotics (19cse455)</a:t>
            </a:r>
            <a:endParaRPr lang="en-IN" dirty="0"/>
          </a:p>
        </p:txBody>
      </p:sp>
      <p:sp>
        <p:nvSpPr>
          <p:cNvPr id="5" name="Slide Number Placeholder 4"/>
          <p:cNvSpPr>
            <a:spLocks noGrp="1"/>
          </p:cNvSpPr>
          <p:nvPr>
            <p:ph type="sldNum" sz="quarter" idx="12"/>
          </p:nvPr>
        </p:nvSpPr>
        <p:spPr/>
        <p:txBody>
          <a:bodyPr/>
          <a:lstStyle/>
          <a:p>
            <a:fld id="{09B341A6-C61A-4A60-A38C-2498703C4B8A}" type="slidenum">
              <a:rPr lang="en-IN" smtClean="0"/>
              <a:t>7</a:t>
            </a:fld>
            <a:endParaRPr lang="en-IN"/>
          </a:p>
        </p:txBody>
      </p:sp>
      <p:pic>
        <p:nvPicPr>
          <p:cNvPr id="9" name="Picture 8">
            <a:extLst>
              <a:ext uri="{FF2B5EF4-FFF2-40B4-BE49-F238E27FC236}">
                <a16:creationId xmlns:a16="http://schemas.microsoft.com/office/drawing/2014/main" id="{EC224890-DEE0-823E-058E-18996DD53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6324" y="1804782"/>
            <a:ext cx="4555714" cy="3998541"/>
          </a:xfrm>
          <a:prstGeom prst="rect">
            <a:avLst/>
          </a:prstGeom>
        </p:spPr>
      </p:pic>
      <p:pic>
        <p:nvPicPr>
          <p:cNvPr id="13" name="Picture 12">
            <a:extLst>
              <a:ext uri="{FF2B5EF4-FFF2-40B4-BE49-F238E27FC236}">
                <a16:creationId xmlns:a16="http://schemas.microsoft.com/office/drawing/2014/main" id="{8FFDB65A-D4BD-BBD3-86D3-1EEC11FD4843}"/>
              </a:ext>
            </a:extLst>
          </p:cNvPr>
          <p:cNvPicPr>
            <a:picLocks noChangeAspect="1"/>
          </p:cNvPicPr>
          <p:nvPr/>
        </p:nvPicPr>
        <p:blipFill>
          <a:blip r:embed="rId4"/>
          <a:stretch>
            <a:fillRect/>
          </a:stretch>
        </p:blipFill>
        <p:spPr>
          <a:xfrm>
            <a:off x="1321664" y="1804782"/>
            <a:ext cx="4637521" cy="4008916"/>
          </a:xfrm>
          <a:prstGeom prst="rect">
            <a:avLst/>
          </a:prstGeom>
        </p:spPr>
      </p:pic>
      <p:sp>
        <p:nvSpPr>
          <p:cNvPr id="3" name="TextBox 2">
            <a:extLst>
              <a:ext uri="{FF2B5EF4-FFF2-40B4-BE49-F238E27FC236}">
                <a16:creationId xmlns:a16="http://schemas.microsoft.com/office/drawing/2014/main" id="{5EF0C3CD-ADE9-EE57-2167-405FC88C0FC5}"/>
              </a:ext>
            </a:extLst>
          </p:cNvPr>
          <p:cNvSpPr txBox="1"/>
          <p:nvPr/>
        </p:nvSpPr>
        <p:spPr>
          <a:xfrm>
            <a:off x="1778865" y="5826313"/>
            <a:ext cx="3556867" cy="369332"/>
          </a:xfrm>
          <a:prstGeom prst="rect">
            <a:avLst/>
          </a:prstGeom>
          <a:noFill/>
        </p:spPr>
        <p:txBody>
          <a:bodyPr wrap="square" rtlCol="0">
            <a:spAutoFit/>
          </a:bodyPr>
          <a:lstStyle/>
          <a:p>
            <a:pPr algn="ctr"/>
            <a:r>
              <a:rPr lang="en-IN" dirty="0"/>
              <a:t>3D Visualization output</a:t>
            </a:r>
          </a:p>
        </p:txBody>
      </p:sp>
      <p:sp>
        <p:nvSpPr>
          <p:cNvPr id="6" name="TextBox 5">
            <a:extLst>
              <a:ext uri="{FF2B5EF4-FFF2-40B4-BE49-F238E27FC236}">
                <a16:creationId xmlns:a16="http://schemas.microsoft.com/office/drawing/2014/main" id="{88F0AC0D-360E-5AF8-369F-75FEA4CB0C72}"/>
              </a:ext>
            </a:extLst>
          </p:cNvPr>
          <p:cNvSpPr txBox="1"/>
          <p:nvPr/>
        </p:nvSpPr>
        <p:spPr>
          <a:xfrm>
            <a:off x="7673687" y="5686523"/>
            <a:ext cx="3387136" cy="646331"/>
          </a:xfrm>
          <a:prstGeom prst="rect">
            <a:avLst/>
          </a:prstGeom>
          <a:noFill/>
        </p:spPr>
        <p:txBody>
          <a:bodyPr wrap="square" rtlCol="0">
            <a:spAutoFit/>
          </a:bodyPr>
          <a:lstStyle/>
          <a:p>
            <a:pPr algn="ctr"/>
            <a:r>
              <a:rPr lang="en-IN" dirty="0"/>
              <a:t>2D Visualized output with reduced noise</a:t>
            </a:r>
          </a:p>
        </p:txBody>
      </p:sp>
    </p:spTree>
    <p:extLst>
      <p:ext uri="{BB962C8B-B14F-4D97-AF65-F5344CB8AC3E}">
        <p14:creationId xmlns:p14="http://schemas.microsoft.com/office/powerpoint/2010/main" val="2456278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F3CE0-DDD7-AF34-51E8-E7483390B8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9F3DA6-79CF-3B2D-D842-1CFE80865EF7}"/>
              </a:ext>
            </a:extLst>
          </p:cNvPr>
          <p:cNvSpPr>
            <a:spLocks noGrp="1"/>
          </p:cNvSpPr>
          <p:nvPr>
            <p:ph type="title"/>
          </p:nvPr>
        </p:nvSpPr>
        <p:spPr>
          <a:xfrm>
            <a:off x="939678" y="0"/>
            <a:ext cx="10058400" cy="1450757"/>
          </a:xfrm>
        </p:spPr>
        <p:txBody>
          <a:bodyPr>
            <a:normAutofit/>
          </a:bodyPr>
          <a:lstStyle/>
          <a:p>
            <a:r>
              <a:rPr lang="en-US" sz="3600" dirty="0">
                <a:latin typeface="Times New Roman" panose="02020603050405020304" pitchFamily="18" charset="0"/>
                <a:cs typeface="Times New Roman" panose="02020603050405020304" pitchFamily="18" charset="0"/>
              </a:rPr>
              <a:t>Simulation Result</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5974A97-661C-6090-3E4C-E08EE4D159C0}"/>
              </a:ext>
            </a:extLst>
          </p:cNvPr>
          <p:cNvSpPr>
            <a:spLocks noGrp="1"/>
          </p:cNvSpPr>
          <p:nvPr>
            <p:ph type="ftr" sz="quarter" idx="11"/>
          </p:nvPr>
        </p:nvSpPr>
        <p:spPr/>
        <p:txBody>
          <a:bodyPr/>
          <a:lstStyle/>
          <a:p>
            <a:r>
              <a:rPr lang="en-US" dirty="0"/>
              <a:t>Artificial Intelligence and robotics (19cse455)</a:t>
            </a:r>
            <a:endParaRPr lang="en-IN" dirty="0"/>
          </a:p>
        </p:txBody>
      </p:sp>
      <p:sp>
        <p:nvSpPr>
          <p:cNvPr id="5" name="Slide Number Placeholder 4">
            <a:extLst>
              <a:ext uri="{FF2B5EF4-FFF2-40B4-BE49-F238E27FC236}">
                <a16:creationId xmlns:a16="http://schemas.microsoft.com/office/drawing/2014/main" id="{09EE98A9-A762-8ACD-F864-B8B481ED0809}"/>
              </a:ext>
            </a:extLst>
          </p:cNvPr>
          <p:cNvSpPr>
            <a:spLocks noGrp="1"/>
          </p:cNvSpPr>
          <p:nvPr>
            <p:ph type="sldNum" sz="quarter" idx="12"/>
          </p:nvPr>
        </p:nvSpPr>
        <p:spPr/>
        <p:txBody>
          <a:bodyPr/>
          <a:lstStyle/>
          <a:p>
            <a:fld id="{09B341A6-C61A-4A60-A38C-2498703C4B8A}" type="slidenum">
              <a:rPr lang="en-IN" smtClean="0"/>
              <a:t>8</a:t>
            </a:fld>
            <a:endParaRPr lang="en-IN"/>
          </a:p>
        </p:txBody>
      </p:sp>
      <p:pic>
        <p:nvPicPr>
          <p:cNvPr id="6" name="Picture 5">
            <a:extLst>
              <a:ext uri="{FF2B5EF4-FFF2-40B4-BE49-F238E27FC236}">
                <a16:creationId xmlns:a16="http://schemas.microsoft.com/office/drawing/2014/main" id="{55D60E9A-FEDB-7F07-661F-3936B14234D7}"/>
              </a:ext>
            </a:extLst>
          </p:cNvPr>
          <p:cNvPicPr>
            <a:picLocks noChangeAspect="1"/>
          </p:cNvPicPr>
          <p:nvPr/>
        </p:nvPicPr>
        <p:blipFill>
          <a:blip r:embed="rId3"/>
          <a:stretch>
            <a:fillRect/>
          </a:stretch>
        </p:blipFill>
        <p:spPr>
          <a:xfrm>
            <a:off x="358489" y="1854199"/>
            <a:ext cx="6250131" cy="4025866"/>
          </a:xfrm>
          <a:prstGeom prst="rect">
            <a:avLst/>
          </a:prstGeom>
        </p:spPr>
      </p:pic>
      <p:pic>
        <p:nvPicPr>
          <p:cNvPr id="11" name="Picture 10">
            <a:extLst>
              <a:ext uri="{FF2B5EF4-FFF2-40B4-BE49-F238E27FC236}">
                <a16:creationId xmlns:a16="http://schemas.microsoft.com/office/drawing/2014/main" id="{E0413CE3-DDD3-E62A-E09D-9BB39A246573}"/>
              </a:ext>
            </a:extLst>
          </p:cNvPr>
          <p:cNvPicPr>
            <a:picLocks noChangeAspect="1"/>
          </p:cNvPicPr>
          <p:nvPr/>
        </p:nvPicPr>
        <p:blipFill>
          <a:blip r:embed="rId4"/>
          <a:stretch>
            <a:fillRect/>
          </a:stretch>
        </p:blipFill>
        <p:spPr>
          <a:xfrm>
            <a:off x="6920345" y="1739900"/>
            <a:ext cx="4969408" cy="4398928"/>
          </a:xfrm>
          <a:prstGeom prst="rect">
            <a:avLst/>
          </a:prstGeom>
        </p:spPr>
      </p:pic>
    </p:spTree>
    <p:extLst>
      <p:ext uri="{BB962C8B-B14F-4D97-AF65-F5344CB8AC3E}">
        <p14:creationId xmlns:p14="http://schemas.microsoft.com/office/powerpoint/2010/main" val="807221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BDCF3-5BA9-5732-D7CB-1D959F80742C}"/>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7226D8F3-18D2-FDB9-F515-84A5634ABF5C}"/>
              </a:ext>
            </a:extLst>
          </p:cNvPr>
          <p:cNvSpPr>
            <a:spLocks noGrp="1"/>
          </p:cNvSpPr>
          <p:nvPr>
            <p:ph type="ftr" sz="quarter" idx="11"/>
          </p:nvPr>
        </p:nvSpPr>
        <p:spPr/>
        <p:txBody>
          <a:bodyPr/>
          <a:lstStyle/>
          <a:p>
            <a:r>
              <a:rPr lang="en-US" dirty="0"/>
              <a:t>Artificial Intelligence and robotics (19cse455)</a:t>
            </a:r>
            <a:endParaRPr lang="en-IN" dirty="0"/>
          </a:p>
        </p:txBody>
      </p:sp>
      <p:sp>
        <p:nvSpPr>
          <p:cNvPr id="5" name="Slide Number Placeholder 4">
            <a:extLst>
              <a:ext uri="{FF2B5EF4-FFF2-40B4-BE49-F238E27FC236}">
                <a16:creationId xmlns:a16="http://schemas.microsoft.com/office/drawing/2014/main" id="{54FCF2F6-59B9-2B6F-96D1-B49E7487FF77}"/>
              </a:ext>
            </a:extLst>
          </p:cNvPr>
          <p:cNvSpPr>
            <a:spLocks noGrp="1"/>
          </p:cNvSpPr>
          <p:nvPr>
            <p:ph type="sldNum" sz="quarter" idx="12"/>
          </p:nvPr>
        </p:nvSpPr>
        <p:spPr/>
        <p:txBody>
          <a:bodyPr/>
          <a:lstStyle/>
          <a:p>
            <a:fld id="{09B341A6-C61A-4A60-A38C-2498703C4B8A}" type="slidenum">
              <a:rPr lang="en-IN" smtClean="0"/>
              <a:t>9</a:t>
            </a:fld>
            <a:endParaRPr lang="en-IN"/>
          </a:p>
        </p:txBody>
      </p:sp>
      <p:pic>
        <p:nvPicPr>
          <p:cNvPr id="8" name="Picture 7">
            <a:extLst>
              <a:ext uri="{FF2B5EF4-FFF2-40B4-BE49-F238E27FC236}">
                <a16:creationId xmlns:a16="http://schemas.microsoft.com/office/drawing/2014/main" id="{4574FDFE-A43B-E0AD-4B90-A292A12A2A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0" y="0"/>
            <a:ext cx="6339812" cy="6343650"/>
          </a:xfrm>
          <a:prstGeom prst="rect">
            <a:avLst/>
          </a:prstGeom>
        </p:spPr>
      </p:pic>
      <p:pic>
        <p:nvPicPr>
          <p:cNvPr id="10" name="Picture 9">
            <a:extLst>
              <a:ext uri="{FF2B5EF4-FFF2-40B4-BE49-F238E27FC236}">
                <a16:creationId xmlns:a16="http://schemas.microsoft.com/office/drawing/2014/main" id="{F6655401-E192-1C46-4C17-3043C2FFD38B}"/>
              </a:ext>
            </a:extLst>
          </p:cNvPr>
          <p:cNvPicPr>
            <a:picLocks noChangeAspect="1"/>
          </p:cNvPicPr>
          <p:nvPr/>
        </p:nvPicPr>
        <p:blipFill>
          <a:blip r:embed="rId4"/>
          <a:stretch>
            <a:fillRect/>
          </a:stretch>
        </p:blipFill>
        <p:spPr>
          <a:xfrm>
            <a:off x="6334617" y="0"/>
            <a:ext cx="5852188" cy="6343650"/>
          </a:xfrm>
          <a:prstGeom prst="rect">
            <a:avLst/>
          </a:prstGeom>
        </p:spPr>
      </p:pic>
    </p:spTree>
    <p:extLst>
      <p:ext uri="{BB962C8B-B14F-4D97-AF65-F5344CB8AC3E}">
        <p14:creationId xmlns:p14="http://schemas.microsoft.com/office/powerpoint/2010/main" val="396014212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9847</TotalTime>
  <Words>999</Words>
  <Application>Microsoft Office PowerPoint</Application>
  <PresentationFormat>Widescreen</PresentationFormat>
  <Paragraphs>96</Paragraphs>
  <Slides>12</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Courier New</vt:lpstr>
      <vt:lpstr>MathJax_Main</vt:lpstr>
      <vt:lpstr>MathJax_Math-italic</vt:lpstr>
      <vt:lpstr>Open Sans</vt:lpstr>
      <vt:lpstr>Times New Roman</vt:lpstr>
      <vt:lpstr>Wingdings</vt:lpstr>
      <vt:lpstr>Retrospect</vt:lpstr>
      <vt:lpstr>Amrita Vishwa Vidyapeetham, Amaravati Campus</vt:lpstr>
      <vt:lpstr>Introduction</vt:lpstr>
      <vt:lpstr>Problem Statement, Objectives and Programming Language</vt:lpstr>
      <vt:lpstr>Methodology</vt:lpstr>
      <vt:lpstr>Flow-chart</vt:lpstr>
      <vt:lpstr>Filters</vt:lpstr>
      <vt:lpstr>Simulation Result</vt:lpstr>
      <vt:lpstr>Simulation Result</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dc:title>
  <dc:creator>Ravishankar Desai</dc:creator>
  <cp:lastModifiedBy>Puvvada Vamsidhar</cp:lastModifiedBy>
  <cp:revision>385</cp:revision>
  <dcterms:created xsi:type="dcterms:W3CDTF">2024-02-11T06:21:24Z</dcterms:created>
  <dcterms:modified xsi:type="dcterms:W3CDTF">2025-03-25T15:41:04Z</dcterms:modified>
</cp:coreProperties>
</file>