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c6c9503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c6c9503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c6c9503a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c6c9503a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c6c9503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c6c9503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c6c9503a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c6c9503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c6c9503a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c6c9503a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c6c9503a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c6c9503a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c6c9503a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c6c9503a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c6c9503a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c6c9503a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c6c9503a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c6c9503a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c6c9503a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c6c9503a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6c95021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c6c95021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c6c9503a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c6c9503a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c6c9503a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c6c9503a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c6c9502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c6c9502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6c9503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c6c9503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c6c95021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c6c95021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This code imports a dataset of images from the specified directory and creates an imageDatastore object that stores the images and their corresponding labels. The 'IncludeSubfolders' option specifies whether or not to include images from subfolders in the dataset, and the 'LabelSource' option specifies that the folder names will be used as the labels for the images.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This code splits the training dataset into two sets - one for training and one for validation. The 'splitEachLabel' function is used to split the dataset, where the second argument (.8) specifies the percentage of images to include in the training set, and the third argument ('randomized') specifies that the split should be randomized.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c6c9503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c6c9503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code imports another dataset of images from a different directory and creates an imageDatastore object that stores the images and their corresponding labels.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c6c9503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c6c9503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code performs fine-tuning of a pre-trained convolutional neural network (CNN) for a classification task. Here's a breakdown of what the code does: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Load the pre-trained CNN from a MAT-file 'updatedNet.mat' into a variable 'net'.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 a layer graph 'lgraph' from the loaded CNN using the 'layerGraph' function.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Clear the 'net' variable to free up memory.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Determine the number of classes in the training data by counting the number of unique labels in 'imdsTrain.Labels'.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Add a new fully connected layer with 'numClasses' output neurons to the layer graph, named 'NewFc'.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Replace the original fully connected layer in the layer graph with the newly added one.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Add a new softmax layer to the layer graph, named 'NewSoftmax'.</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Replace the original softmax layer in the layer graph with the newly added one.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Add a new classification layer to the layer graph, named 'classification', to specify the output format of the network.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Connect the output of the 'NewSoftmax' layer to the 'classification' layer in the layer graph.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Define an image data augmenter with a variety of augmentations such as rotation, reflection, and shearing.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 an augmented image datastore 'auimds' from the training data using the augmenter and specifying the desired image size of [224 224].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 an augmented image datastore 'auimdsVali' from the validation data using the same augmenter and image size.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Define training options such as the optimizer, maximum number of epochs, mini-batch size, execution environment, learning rate, validation data, and verbosity.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Train the updated CNN using the training data 'auimds', the layer graph 'lgraph', and the specified training options.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Save the trained network as a MAT-file 'UpdatedNovelCNModel.mat' in the current directory.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6c9503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6c9503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6c9503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c6c9503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Final Project</a:t>
            </a:r>
            <a:endParaRPr>
              <a:solidFill>
                <a:schemeClr val="accent2"/>
              </a:solidFill>
            </a:endParaRPr>
          </a:p>
        </p:txBody>
      </p:sp>
      <p:sp>
        <p:nvSpPr>
          <p:cNvPr id="135" name="Google Shape;135;p13"/>
          <p:cNvSpPr txBox="1"/>
          <p:nvPr>
            <p:ph idx="1" type="subTitle"/>
          </p:nvPr>
        </p:nvSpPr>
        <p:spPr>
          <a:xfrm>
            <a:off x="2895550" y="2356025"/>
            <a:ext cx="4284600" cy="909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accent4"/>
                </a:solidFill>
              </a:rPr>
              <a:t>Course Title:  </a:t>
            </a:r>
            <a:endParaRPr>
              <a:solidFill>
                <a:schemeClr val="accent4"/>
              </a:solidFill>
            </a:endParaRPr>
          </a:p>
          <a:p>
            <a:pPr indent="0" lvl="0" marL="0" rtl="0" algn="ctr">
              <a:spcBef>
                <a:spcPts val="0"/>
              </a:spcBef>
              <a:spcAft>
                <a:spcPts val="0"/>
              </a:spcAft>
              <a:buNone/>
            </a:pPr>
            <a:r>
              <a:rPr lang="en">
                <a:solidFill>
                  <a:schemeClr val="accent4"/>
                </a:solidFill>
              </a:rPr>
              <a:t>ECE 172 Fundamentals of Machine Learning</a:t>
            </a:r>
            <a:endParaRPr>
              <a:solidFill>
                <a:schemeClr val="accent4"/>
              </a:solidFill>
            </a:endParaRPr>
          </a:p>
          <a:p>
            <a:pPr indent="0" lvl="0" marL="0" rtl="0" algn="ctr">
              <a:spcBef>
                <a:spcPts val="0"/>
              </a:spcBef>
              <a:spcAft>
                <a:spcPts val="0"/>
              </a:spcAft>
              <a:buNone/>
            </a:pPr>
            <a:r>
              <a:rPr lang="en">
                <a:solidFill>
                  <a:schemeClr val="accent4"/>
                </a:solidFill>
              </a:rPr>
              <a:t>Instructor: </a:t>
            </a:r>
            <a:endParaRPr>
              <a:solidFill>
                <a:schemeClr val="accent4"/>
              </a:solidFill>
            </a:endParaRPr>
          </a:p>
          <a:p>
            <a:pPr indent="0" lvl="0" marL="0" rtl="0" algn="ctr">
              <a:spcBef>
                <a:spcPts val="0"/>
              </a:spcBef>
              <a:spcAft>
                <a:spcPts val="0"/>
              </a:spcAft>
              <a:buNone/>
            </a:pPr>
            <a:r>
              <a:rPr lang="en">
                <a:solidFill>
                  <a:schemeClr val="accent4"/>
                </a:solidFill>
              </a:rPr>
              <a:t> Dr. Hovannes Kulhandjian</a:t>
            </a:r>
            <a:endParaRPr>
              <a:solidFill>
                <a:schemeClr val="accent4"/>
              </a:solidFill>
            </a:endParaRPr>
          </a:p>
        </p:txBody>
      </p:sp>
      <p:sp>
        <p:nvSpPr>
          <p:cNvPr id="136" name="Google Shape;136;p13"/>
          <p:cNvSpPr txBox="1"/>
          <p:nvPr/>
        </p:nvSpPr>
        <p:spPr>
          <a:xfrm>
            <a:off x="4231750" y="3265625"/>
            <a:ext cx="161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solidFill>
                  <a:schemeClr val="accent6"/>
                </a:solidFill>
                <a:latin typeface="Lato"/>
                <a:ea typeface="Lato"/>
                <a:cs typeface="Lato"/>
                <a:sym typeface="Lato"/>
              </a:rPr>
              <a:t>By… Puya Fard</a:t>
            </a:r>
            <a:endParaRPr i="1" sz="1700">
              <a:solidFill>
                <a:schemeClr val="accent6"/>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43500" y="14605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6B26B"/>
                </a:solidFill>
                <a:latin typeface="Arial"/>
                <a:ea typeface="Arial"/>
                <a:cs typeface="Arial"/>
                <a:sym typeface="Arial"/>
              </a:rPr>
              <a:t>KNN Confusion matrix for DCNN</a:t>
            </a:r>
            <a:endParaRPr b="1" sz="1200">
              <a:solidFill>
                <a:srgbClr val="F6B26B"/>
              </a:solidFill>
              <a:latin typeface="Times New Roman"/>
              <a:ea typeface="Times New Roman"/>
              <a:cs typeface="Times New Roman"/>
              <a:sym typeface="Times New Roman"/>
            </a:endParaRPr>
          </a:p>
        </p:txBody>
      </p:sp>
      <p:pic>
        <p:nvPicPr>
          <p:cNvPr id="196" name="Google Shape;196;p22"/>
          <p:cNvPicPr preferRelativeResize="0"/>
          <p:nvPr/>
        </p:nvPicPr>
        <p:blipFill>
          <a:blip r:embed="rId3">
            <a:alphaModFix/>
          </a:blip>
          <a:stretch>
            <a:fillRect/>
          </a:stretch>
        </p:blipFill>
        <p:spPr>
          <a:xfrm>
            <a:off x="4572000" y="1856428"/>
            <a:ext cx="4532500" cy="3120997"/>
          </a:xfrm>
          <a:prstGeom prst="rect">
            <a:avLst/>
          </a:prstGeom>
          <a:noFill/>
          <a:ln cap="flat" cmpd="sng" w="25400">
            <a:solidFill>
              <a:srgbClr val="000000"/>
            </a:solidFill>
            <a:prstDash val="solid"/>
            <a:miter lim="8000"/>
            <a:headEnd len="sm" w="sm" type="none"/>
            <a:tailEnd len="sm" w="sm" type="none"/>
          </a:ln>
        </p:spPr>
      </p:pic>
      <p:pic>
        <p:nvPicPr>
          <p:cNvPr id="197" name="Google Shape;197;p22"/>
          <p:cNvPicPr preferRelativeResize="0"/>
          <p:nvPr/>
        </p:nvPicPr>
        <p:blipFill>
          <a:blip r:embed="rId4">
            <a:alphaModFix/>
          </a:blip>
          <a:stretch>
            <a:fillRect/>
          </a:stretch>
        </p:blipFill>
        <p:spPr>
          <a:xfrm>
            <a:off x="39500" y="1856425"/>
            <a:ext cx="4486413" cy="3121000"/>
          </a:xfrm>
          <a:prstGeom prst="rect">
            <a:avLst/>
          </a:prstGeom>
          <a:noFill/>
          <a:ln cap="flat" cmpd="sng" w="25400">
            <a:solidFill>
              <a:srgbClr val="000000"/>
            </a:solidFill>
            <a:prstDash val="solid"/>
            <a:miter lim="8000"/>
            <a:headEnd len="sm" w="sm" type="none"/>
            <a:tailEnd len="sm" w="sm" type="none"/>
          </a:ln>
        </p:spPr>
      </p:pic>
      <p:sp>
        <p:nvSpPr>
          <p:cNvPr id="198" name="Google Shape;198;p22"/>
          <p:cNvSpPr txBox="1"/>
          <p:nvPr/>
        </p:nvSpPr>
        <p:spPr>
          <a:xfrm>
            <a:off x="4572000" y="1460550"/>
            <a:ext cx="4265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KNN Confusion matrix with % success rate on each class: </a:t>
            </a:r>
            <a:endParaRPr b="1" sz="1100">
              <a:solidFill>
                <a:srgbClr val="F6B26B"/>
              </a:solidFill>
            </a:endParaRPr>
          </a:p>
        </p:txBody>
      </p:sp>
      <p:sp>
        <p:nvSpPr>
          <p:cNvPr id="199" name="Google Shape;199;p22"/>
          <p:cNvSpPr txBox="1"/>
          <p:nvPr>
            <p:ph type="title"/>
          </p:nvPr>
        </p:nvSpPr>
        <p:spPr>
          <a:xfrm>
            <a:off x="1297500" y="2856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Confusion </a:t>
            </a:r>
            <a:r>
              <a:rPr lang="en">
                <a:solidFill>
                  <a:schemeClr val="accent2"/>
                </a:solidFill>
              </a:rPr>
              <a:t>Matrices</a:t>
            </a:r>
            <a:endParaRPr>
              <a:solidFill>
                <a:schemeClr val="accen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2402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DarkNet19 </a:t>
            </a:r>
            <a:r>
              <a:rPr lang="en">
                <a:solidFill>
                  <a:schemeClr val="accent2"/>
                </a:solidFill>
              </a:rPr>
              <a:t>Architecture Training Results</a:t>
            </a:r>
            <a:endParaRPr>
              <a:solidFill>
                <a:schemeClr val="accen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05" name="Google Shape;205;p23"/>
          <p:cNvPicPr preferRelativeResize="0"/>
          <p:nvPr/>
        </p:nvPicPr>
        <p:blipFill>
          <a:blip r:embed="rId3">
            <a:alphaModFix/>
          </a:blip>
          <a:stretch>
            <a:fillRect/>
          </a:stretch>
        </p:blipFill>
        <p:spPr>
          <a:xfrm>
            <a:off x="627088" y="780050"/>
            <a:ext cx="7889825" cy="41598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43500" y="14605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6B26B"/>
                </a:solidFill>
                <a:latin typeface="Arial"/>
                <a:ea typeface="Arial"/>
                <a:cs typeface="Arial"/>
                <a:sym typeface="Arial"/>
              </a:rPr>
              <a:t>KNN Confusion matrix for DCNN</a:t>
            </a:r>
            <a:endParaRPr b="1" sz="1200">
              <a:solidFill>
                <a:srgbClr val="F6B26B"/>
              </a:solidFill>
              <a:latin typeface="Times New Roman"/>
              <a:ea typeface="Times New Roman"/>
              <a:cs typeface="Times New Roman"/>
              <a:sym typeface="Times New Roman"/>
            </a:endParaRPr>
          </a:p>
        </p:txBody>
      </p:sp>
      <p:sp>
        <p:nvSpPr>
          <p:cNvPr id="211" name="Google Shape;211;p24"/>
          <p:cNvSpPr txBox="1"/>
          <p:nvPr/>
        </p:nvSpPr>
        <p:spPr>
          <a:xfrm>
            <a:off x="4572000" y="1460550"/>
            <a:ext cx="4265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KNN Confusion matrix with % success rate on each class: </a:t>
            </a:r>
            <a:endParaRPr b="1" sz="1100">
              <a:solidFill>
                <a:srgbClr val="F6B26B"/>
              </a:solidFill>
            </a:endParaRPr>
          </a:p>
        </p:txBody>
      </p:sp>
      <p:sp>
        <p:nvSpPr>
          <p:cNvPr id="212" name="Google Shape;212;p24"/>
          <p:cNvSpPr txBox="1"/>
          <p:nvPr>
            <p:ph type="title"/>
          </p:nvPr>
        </p:nvSpPr>
        <p:spPr>
          <a:xfrm>
            <a:off x="1297500" y="2856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Confusion Matrices</a:t>
            </a:r>
            <a:endParaRPr>
              <a:solidFill>
                <a:schemeClr val="accen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3" name="Google Shape;213;p24"/>
          <p:cNvPicPr preferRelativeResize="0"/>
          <p:nvPr/>
        </p:nvPicPr>
        <p:blipFill>
          <a:blip r:embed="rId3">
            <a:alphaModFix/>
          </a:blip>
          <a:stretch>
            <a:fillRect/>
          </a:stretch>
        </p:blipFill>
        <p:spPr>
          <a:xfrm>
            <a:off x="215975" y="1945925"/>
            <a:ext cx="4398100" cy="2772875"/>
          </a:xfrm>
          <a:prstGeom prst="rect">
            <a:avLst/>
          </a:prstGeom>
          <a:noFill/>
          <a:ln cap="flat" cmpd="sng" w="25400">
            <a:solidFill>
              <a:srgbClr val="000000"/>
            </a:solidFill>
            <a:prstDash val="solid"/>
            <a:miter lim="8000"/>
            <a:headEnd len="sm" w="sm" type="none"/>
            <a:tailEnd len="sm" w="sm" type="none"/>
          </a:ln>
        </p:spPr>
      </p:pic>
      <p:pic>
        <p:nvPicPr>
          <p:cNvPr id="214" name="Google Shape;214;p24"/>
          <p:cNvPicPr preferRelativeResize="0"/>
          <p:nvPr/>
        </p:nvPicPr>
        <p:blipFill>
          <a:blip r:embed="rId4">
            <a:alphaModFix/>
          </a:blip>
          <a:stretch>
            <a:fillRect/>
          </a:stretch>
        </p:blipFill>
        <p:spPr>
          <a:xfrm>
            <a:off x="4757703" y="1909600"/>
            <a:ext cx="4079696" cy="28092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2402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Res</a:t>
            </a:r>
            <a:r>
              <a:rPr lang="en">
                <a:solidFill>
                  <a:schemeClr val="accent2"/>
                </a:solidFill>
              </a:rPr>
              <a:t>Net50 Architecture Training Results</a:t>
            </a:r>
            <a:endParaRPr>
              <a:solidFill>
                <a:schemeClr val="accen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20" name="Google Shape;220;p25"/>
          <p:cNvPicPr preferRelativeResize="0"/>
          <p:nvPr/>
        </p:nvPicPr>
        <p:blipFill>
          <a:blip r:embed="rId3">
            <a:alphaModFix/>
          </a:blip>
          <a:stretch>
            <a:fillRect/>
          </a:stretch>
        </p:blipFill>
        <p:spPr>
          <a:xfrm>
            <a:off x="840250" y="798200"/>
            <a:ext cx="7953399" cy="41424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43500" y="14605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6B26B"/>
                </a:solidFill>
                <a:latin typeface="Arial"/>
                <a:ea typeface="Arial"/>
                <a:cs typeface="Arial"/>
                <a:sym typeface="Arial"/>
              </a:rPr>
              <a:t>KNN Confusion matrix for DCNN</a:t>
            </a:r>
            <a:endParaRPr b="1" sz="1200">
              <a:solidFill>
                <a:srgbClr val="F6B26B"/>
              </a:solidFill>
              <a:latin typeface="Times New Roman"/>
              <a:ea typeface="Times New Roman"/>
              <a:cs typeface="Times New Roman"/>
              <a:sym typeface="Times New Roman"/>
            </a:endParaRPr>
          </a:p>
        </p:txBody>
      </p:sp>
      <p:sp>
        <p:nvSpPr>
          <p:cNvPr id="226" name="Google Shape;226;p26"/>
          <p:cNvSpPr txBox="1"/>
          <p:nvPr/>
        </p:nvSpPr>
        <p:spPr>
          <a:xfrm>
            <a:off x="4572000" y="1460550"/>
            <a:ext cx="4265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KNN Confusion matrix with % success rate on each class: </a:t>
            </a:r>
            <a:endParaRPr b="1" sz="1100">
              <a:solidFill>
                <a:srgbClr val="F6B26B"/>
              </a:solidFill>
            </a:endParaRPr>
          </a:p>
        </p:txBody>
      </p:sp>
      <p:sp>
        <p:nvSpPr>
          <p:cNvPr id="227" name="Google Shape;227;p26"/>
          <p:cNvSpPr txBox="1"/>
          <p:nvPr>
            <p:ph type="title"/>
          </p:nvPr>
        </p:nvSpPr>
        <p:spPr>
          <a:xfrm>
            <a:off x="1297500" y="2856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Confusion Matrices</a:t>
            </a:r>
            <a:endParaRPr>
              <a:solidFill>
                <a:schemeClr val="accen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8" name="Google Shape;228;p26"/>
          <p:cNvPicPr preferRelativeResize="0"/>
          <p:nvPr/>
        </p:nvPicPr>
        <p:blipFill>
          <a:blip r:embed="rId3">
            <a:alphaModFix/>
          </a:blip>
          <a:stretch>
            <a:fillRect/>
          </a:stretch>
        </p:blipFill>
        <p:spPr>
          <a:xfrm>
            <a:off x="252275" y="1814550"/>
            <a:ext cx="4189861" cy="2904250"/>
          </a:xfrm>
          <a:prstGeom prst="rect">
            <a:avLst/>
          </a:prstGeom>
          <a:noFill/>
          <a:ln cap="flat" cmpd="sng" w="25400">
            <a:solidFill>
              <a:srgbClr val="000000"/>
            </a:solidFill>
            <a:prstDash val="solid"/>
            <a:miter lim="8000"/>
            <a:headEnd len="sm" w="sm" type="none"/>
            <a:tailEnd len="sm" w="sm" type="none"/>
          </a:ln>
        </p:spPr>
      </p:pic>
      <p:pic>
        <p:nvPicPr>
          <p:cNvPr id="229" name="Google Shape;229;p26"/>
          <p:cNvPicPr preferRelativeResize="0"/>
          <p:nvPr/>
        </p:nvPicPr>
        <p:blipFill>
          <a:blip r:embed="rId4">
            <a:alphaModFix/>
          </a:blip>
          <a:stretch>
            <a:fillRect/>
          </a:stretch>
        </p:blipFill>
        <p:spPr>
          <a:xfrm>
            <a:off x="4612698" y="1814550"/>
            <a:ext cx="4079599" cy="29042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2402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Efficient B0</a:t>
            </a:r>
            <a:r>
              <a:rPr lang="en">
                <a:solidFill>
                  <a:schemeClr val="accent2"/>
                </a:solidFill>
              </a:rPr>
              <a:t> Architecture Training Results</a:t>
            </a:r>
            <a:endParaRPr>
              <a:solidFill>
                <a:schemeClr val="accen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35" name="Google Shape;235;p27"/>
          <p:cNvPicPr preferRelativeResize="0"/>
          <p:nvPr/>
        </p:nvPicPr>
        <p:blipFill>
          <a:blip r:embed="rId3">
            <a:alphaModFix/>
          </a:blip>
          <a:stretch>
            <a:fillRect/>
          </a:stretch>
        </p:blipFill>
        <p:spPr>
          <a:xfrm>
            <a:off x="513575" y="761875"/>
            <a:ext cx="8116850" cy="42665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843500" y="14605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6B26B"/>
                </a:solidFill>
                <a:latin typeface="Arial"/>
                <a:ea typeface="Arial"/>
                <a:cs typeface="Arial"/>
                <a:sym typeface="Arial"/>
              </a:rPr>
              <a:t>KNN Confusion matrix for DCNN</a:t>
            </a:r>
            <a:endParaRPr b="1" sz="1200">
              <a:solidFill>
                <a:srgbClr val="F6B26B"/>
              </a:solidFill>
              <a:latin typeface="Times New Roman"/>
              <a:ea typeface="Times New Roman"/>
              <a:cs typeface="Times New Roman"/>
              <a:sym typeface="Times New Roman"/>
            </a:endParaRPr>
          </a:p>
        </p:txBody>
      </p:sp>
      <p:sp>
        <p:nvSpPr>
          <p:cNvPr id="241" name="Google Shape;241;p28"/>
          <p:cNvSpPr txBox="1"/>
          <p:nvPr/>
        </p:nvSpPr>
        <p:spPr>
          <a:xfrm>
            <a:off x="4572000" y="1460550"/>
            <a:ext cx="4265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KNN Confusion matrix with % success rate on each class: </a:t>
            </a:r>
            <a:endParaRPr b="1" sz="1100">
              <a:solidFill>
                <a:srgbClr val="F6B26B"/>
              </a:solidFill>
            </a:endParaRPr>
          </a:p>
        </p:txBody>
      </p:sp>
      <p:sp>
        <p:nvSpPr>
          <p:cNvPr id="242" name="Google Shape;242;p28"/>
          <p:cNvSpPr txBox="1"/>
          <p:nvPr>
            <p:ph type="title"/>
          </p:nvPr>
        </p:nvSpPr>
        <p:spPr>
          <a:xfrm>
            <a:off x="1297500" y="2856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Confusion Matrices</a:t>
            </a:r>
            <a:endParaRPr>
              <a:solidFill>
                <a:schemeClr val="accen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3" name="Google Shape;243;p28"/>
          <p:cNvPicPr preferRelativeResize="0"/>
          <p:nvPr/>
        </p:nvPicPr>
        <p:blipFill>
          <a:blip r:embed="rId3">
            <a:alphaModFix/>
          </a:blip>
          <a:stretch>
            <a:fillRect/>
          </a:stretch>
        </p:blipFill>
        <p:spPr>
          <a:xfrm>
            <a:off x="206875" y="1864175"/>
            <a:ext cx="4121474" cy="2955575"/>
          </a:xfrm>
          <a:prstGeom prst="rect">
            <a:avLst/>
          </a:prstGeom>
          <a:noFill/>
          <a:ln cap="flat" cmpd="sng" w="25400">
            <a:solidFill>
              <a:srgbClr val="000000"/>
            </a:solidFill>
            <a:prstDash val="solid"/>
            <a:miter lim="8000"/>
            <a:headEnd len="sm" w="sm" type="none"/>
            <a:tailEnd len="sm" w="sm" type="none"/>
          </a:ln>
        </p:spPr>
      </p:pic>
      <p:pic>
        <p:nvPicPr>
          <p:cNvPr id="244" name="Google Shape;244;p28"/>
          <p:cNvPicPr preferRelativeResize="0"/>
          <p:nvPr/>
        </p:nvPicPr>
        <p:blipFill>
          <a:blip r:embed="rId4">
            <a:alphaModFix/>
          </a:blip>
          <a:stretch>
            <a:fillRect/>
          </a:stretch>
        </p:blipFill>
        <p:spPr>
          <a:xfrm>
            <a:off x="4643963" y="1892488"/>
            <a:ext cx="4121475" cy="2898948"/>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Data </a:t>
            </a:r>
            <a:r>
              <a:rPr lang="en">
                <a:solidFill>
                  <a:schemeClr val="accent2"/>
                </a:solidFill>
              </a:rPr>
              <a:t>Analysis</a:t>
            </a:r>
            <a:endParaRPr>
              <a:solidFill>
                <a:schemeClr val="accent2"/>
              </a:solidFill>
            </a:endParaRPr>
          </a:p>
        </p:txBody>
      </p:sp>
      <p:sp>
        <p:nvSpPr>
          <p:cNvPr id="250" name="Google Shape;250;p29"/>
          <p:cNvSpPr txBox="1"/>
          <p:nvPr/>
        </p:nvSpPr>
        <p:spPr>
          <a:xfrm>
            <a:off x="1078600" y="1026475"/>
            <a:ext cx="4466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Graph: time it took to complete the training</a:t>
            </a:r>
            <a:endParaRPr>
              <a:solidFill>
                <a:srgbClr val="F6B26B"/>
              </a:solidFill>
            </a:endParaRPr>
          </a:p>
        </p:txBody>
      </p:sp>
      <p:pic>
        <p:nvPicPr>
          <p:cNvPr id="251" name="Google Shape;251;p29"/>
          <p:cNvPicPr preferRelativeResize="0"/>
          <p:nvPr/>
        </p:nvPicPr>
        <p:blipFill>
          <a:blip r:embed="rId3">
            <a:alphaModFix/>
          </a:blip>
          <a:stretch>
            <a:fillRect/>
          </a:stretch>
        </p:blipFill>
        <p:spPr>
          <a:xfrm>
            <a:off x="270425" y="1505650"/>
            <a:ext cx="5353050" cy="3314700"/>
          </a:xfrm>
          <a:prstGeom prst="rect">
            <a:avLst/>
          </a:prstGeom>
          <a:noFill/>
          <a:ln cap="flat" cmpd="sng" w="25400">
            <a:solidFill>
              <a:srgbClr val="000000"/>
            </a:solidFill>
            <a:prstDash val="solid"/>
            <a:miter lim="8000"/>
            <a:headEnd len="sm" w="sm" type="none"/>
            <a:tailEnd len="sm" w="sm" type="none"/>
          </a:ln>
        </p:spPr>
      </p:pic>
      <p:sp>
        <p:nvSpPr>
          <p:cNvPr id="252" name="Google Shape;252;p29"/>
          <p:cNvSpPr txBox="1"/>
          <p:nvPr/>
        </p:nvSpPr>
        <p:spPr>
          <a:xfrm>
            <a:off x="5796500" y="1433000"/>
            <a:ext cx="3000000" cy="152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solidFill>
                  <a:schemeClr val="lt2"/>
                </a:solidFill>
              </a:rPr>
              <a:t>As we can observe on the graph above, DCNN architecture that was implemented is performing under the least amount of minutes by 46 mins. On the other hand, Efficient B0 is performing the worst on the same dataset architecture by over 400 minutes.</a:t>
            </a:r>
            <a:endParaRPr>
              <a:solidFill>
                <a:schemeClr val="lt2"/>
              </a:solidFill>
            </a:endParaRPr>
          </a:p>
        </p:txBody>
      </p:sp>
      <p:sp>
        <p:nvSpPr>
          <p:cNvPr id="253" name="Google Shape;253;p29"/>
          <p:cNvSpPr txBox="1"/>
          <p:nvPr/>
        </p:nvSpPr>
        <p:spPr>
          <a:xfrm>
            <a:off x="5796500" y="2955200"/>
            <a:ext cx="3000000" cy="152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solidFill>
                  <a:schemeClr val="lt2"/>
                </a:solidFill>
              </a:rPr>
              <a:t>Darknet19 and Resnet50 are approximately close to each other, between 100-140 minutes for their architecture. </a:t>
            </a:r>
            <a:endParaRPr sz="1100">
              <a:solidFill>
                <a:schemeClr val="lt2"/>
              </a:solidFill>
            </a:endParaRPr>
          </a:p>
          <a:p>
            <a:pPr indent="0" lvl="0" marL="0" rtl="0" algn="just">
              <a:lnSpc>
                <a:spcPct val="115000"/>
              </a:lnSpc>
              <a:spcBef>
                <a:spcPts val="0"/>
              </a:spcBef>
              <a:spcAft>
                <a:spcPts val="0"/>
              </a:spcAft>
              <a:buNone/>
            </a:pPr>
            <a:r>
              <a:t/>
            </a:r>
            <a:endParaRPr sz="1100">
              <a:solidFill>
                <a:schemeClr val="lt1"/>
              </a:solidFill>
            </a:endParaRPr>
          </a:p>
          <a:p>
            <a:pPr indent="0" lvl="0" marL="0" rtl="0" algn="just">
              <a:lnSpc>
                <a:spcPct val="115000"/>
              </a:lnSpc>
              <a:spcBef>
                <a:spcPts val="0"/>
              </a:spcBef>
              <a:spcAft>
                <a:spcPts val="0"/>
              </a:spcAft>
              <a:buNone/>
            </a:pPr>
            <a:r>
              <a:rPr lang="en" sz="1100">
                <a:solidFill>
                  <a:schemeClr val="lt2"/>
                </a:solidFill>
              </a:rPr>
              <a:t>Therefore, we can conclude that the DCNN architecture implemented is the best on the time scaling graph.</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nvSpPr>
        <p:spPr>
          <a:xfrm>
            <a:off x="295700" y="14247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Graph: Validation Accuracy</a:t>
            </a:r>
            <a:endParaRPr>
              <a:solidFill>
                <a:srgbClr val="F6B26B"/>
              </a:solidFill>
            </a:endParaRPr>
          </a:p>
        </p:txBody>
      </p:sp>
      <p:pic>
        <p:nvPicPr>
          <p:cNvPr id="259" name="Google Shape;259;p30"/>
          <p:cNvPicPr preferRelativeResize="0"/>
          <p:nvPr/>
        </p:nvPicPr>
        <p:blipFill>
          <a:blip r:embed="rId3">
            <a:alphaModFix/>
          </a:blip>
          <a:stretch>
            <a:fillRect/>
          </a:stretch>
        </p:blipFill>
        <p:spPr>
          <a:xfrm>
            <a:off x="5602725" y="1778700"/>
            <a:ext cx="2733675" cy="1085850"/>
          </a:xfrm>
          <a:prstGeom prst="rect">
            <a:avLst/>
          </a:prstGeom>
          <a:noFill/>
          <a:ln cap="flat" cmpd="sng" w="25400">
            <a:solidFill>
              <a:srgbClr val="000000"/>
            </a:solidFill>
            <a:prstDash val="solid"/>
            <a:miter lim="8000"/>
            <a:headEnd len="sm" w="sm" type="none"/>
            <a:tailEnd len="sm" w="sm" type="none"/>
          </a:ln>
        </p:spPr>
      </p:pic>
      <p:pic>
        <p:nvPicPr>
          <p:cNvPr id="260" name="Google Shape;260;p30"/>
          <p:cNvPicPr preferRelativeResize="0"/>
          <p:nvPr/>
        </p:nvPicPr>
        <p:blipFill>
          <a:blip r:embed="rId4">
            <a:alphaModFix/>
          </a:blip>
          <a:stretch>
            <a:fillRect/>
          </a:stretch>
        </p:blipFill>
        <p:spPr>
          <a:xfrm>
            <a:off x="295700" y="1778700"/>
            <a:ext cx="5107850" cy="3157900"/>
          </a:xfrm>
          <a:prstGeom prst="rect">
            <a:avLst/>
          </a:prstGeom>
          <a:noFill/>
          <a:ln cap="flat" cmpd="sng" w="25400">
            <a:solidFill>
              <a:srgbClr val="000000"/>
            </a:solidFill>
            <a:prstDash val="solid"/>
            <a:miter lim="8000"/>
            <a:headEnd len="sm" w="sm" type="none"/>
            <a:tailEnd len="sm" w="sm" type="none"/>
          </a:ln>
        </p:spPr>
      </p:pic>
      <p:sp>
        <p:nvSpPr>
          <p:cNvPr id="261" name="Google Shape;26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Data Analysis</a:t>
            </a:r>
            <a:endParaRPr>
              <a:solidFill>
                <a:schemeClr val="accent2"/>
              </a:solidFill>
            </a:endParaRPr>
          </a:p>
        </p:txBody>
      </p:sp>
      <p:sp>
        <p:nvSpPr>
          <p:cNvPr id="262" name="Google Shape;262;p30"/>
          <p:cNvSpPr txBox="1"/>
          <p:nvPr/>
        </p:nvSpPr>
        <p:spPr>
          <a:xfrm>
            <a:off x="5602725" y="14247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Table</a:t>
            </a:r>
            <a:r>
              <a:rPr b="1" lang="en" sz="1100">
                <a:solidFill>
                  <a:srgbClr val="F6B26B"/>
                </a:solidFill>
              </a:rPr>
              <a:t>: Validation Accuracy</a:t>
            </a:r>
            <a:endParaRPr>
              <a:solidFill>
                <a:srgbClr val="F6B26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270250" y="275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Data Analysis</a:t>
            </a:r>
            <a:endParaRPr>
              <a:solidFill>
                <a:schemeClr val="accent2"/>
              </a:solidFill>
            </a:endParaRPr>
          </a:p>
        </p:txBody>
      </p:sp>
      <p:pic>
        <p:nvPicPr>
          <p:cNvPr id="268" name="Google Shape;268;p31"/>
          <p:cNvPicPr preferRelativeResize="0"/>
          <p:nvPr/>
        </p:nvPicPr>
        <p:blipFill>
          <a:blip r:embed="rId3">
            <a:alphaModFix/>
          </a:blip>
          <a:stretch>
            <a:fillRect/>
          </a:stretch>
        </p:blipFill>
        <p:spPr>
          <a:xfrm>
            <a:off x="279550" y="1549100"/>
            <a:ext cx="5678481" cy="3530850"/>
          </a:xfrm>
          <a:prstGeom prst="rect">
            <a:avLst/>
          </a:prstGeom>
          <a:noFill/>
          <a:ln cap="flat" cmpd="sng" w="25400">
            <a:solidFill>
              <a:srgbClr val="000000"/>
            </a:solidFill>
            <a:prstDash val="solid"/>
            <a:miter lim="8000"/>
            <a:headEnd len="sm" w="sm" type="none"/>
            <a:tailEnd len="sm" w="sm" type="none"/>
          </a:ln>
        </p:spPr>
      </p:pic>
      <p:sp>
        <p:nvSpPr>
          <p:cNvPr id="269" name="Google Shape;269;p31"/>
          <p:cNvSpPr txBox="1"/>
          <p:nvPr/>
        </p:nvSpPr>
        <p:spPr>
          <a:xfrm>
            <a:off x="279550" y="1189800"/>
            <a:ext cx="8031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F6B26B"/>
                </a:solidFill>
              </a:rPr>
              <a:t>Findings of architecture versus each class created for the dataset</a:t>
            </a:r>
            <a:endParaRPr b="1" sz="1100">
              <a:solidFill>
                <a:srgbClr val="F6B26B"/>
              </a:solidFill>
            </a:endParaRPr>
          </a:p>
        </p:txBody>
      </p:sp>
      <p:sp>
        <p:nvSpPr>
          <p:cNvPr id="270" name="Google Shape;270;p31"/>
          <p:cNvSpPr txBox="1"/>
          <p:nvPr/>
        </p:nvSpPr>
        <p:spPr>
          <a:xfrm>
            <a:off x="6050750" y="1467375"/>
            <a:ext cx="3000000" cy="1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solidFill>
                  <a:schemeClr val="lt2"/>
                </a:solidFill>
              </a:rPr>
              <a:t>The dataset consists of Handwritten Arabic characters, and it's important to remember that the alphabet has 28 total characters. Therefore, we first have to put each character into its corresponding class before we train. </a:t>
            </a:r>
            <a:endParaRPr sz="11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239225"/>
            <a:ext cx="7038900" cy="75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chemeClr val="accent2"/>
                </a:solidFill>
              </a:rPr>
              <a:t>Objective</a:t>
            </a:r>
            <a:endParaRPr sz="3000">
              <a:solidFill>
                <a:schemeClr val="accent2"/>
              </a:solidFill>
            </a:endParaRPr>
          </a:p>
        </p:txBody>
      </p:sp>
      <p:sp>
        <p:nvSpPr>
          <p:cNvPr id="142" name="Google Shape;142;p14"/>
          <p:cNvSpPr txBox="1"/>
          <p:nvPr>
            <p:ph idx="1" type="body"/>
          </p:nvPr>
        </p:nvSpPr>
        <p:spPr>
          <a:xfrm>
            <a:off x="1297500" y="1072025"/>
            <a:ext cx="7038900" cy="3483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Clr>
                <a:schemeClr val="lt2"/>
              </a:buClr>
              <a:buSzPct val="100000"/>
              <a:buChar char="●"/>
            </a:pPr>
            <a:r>
              <a:rPr lang="en">
                <a:solidFill>
                  <a:schemeClr val="lt2"/>
                </a:solidFill>
              </a:rPr>
              <a:t>The objective of this project is to develop and train a deep convolutional neural network (DCNN) architecture in Matlab using a professor approved image dataset, handwritten arabic characters. The aim is to achieve high accuracy in image classification by optimizing the learning rate and gradient descent algorithm. </a:t>
            </a:r>
            <a:endParaRPr>
              <a:solidFill>
                <a:schemeClr val="lt2"/>
              </a:solidFill>
            </a:endParaRPr>
          </a:p>
          <a:p>
            <a:pPr indent="0" lvl="0" marL="457200" rtl="0" algn="l">
              <a:spcBef>
                <a:spcPts val="1200"/>
              </a:spcBef>
              <a:spcAft>
                <a:spcPts val="0"/>
              </a:spcAft>
              <a:buNone/>
            </a:pPr>
            <a:r>
              <a:t/>
            </a:r>
            <a:endParaRPr/>
          </a:p>
          <a:p>
            <a:pPr indent="-298767" lvl="0" marL="457200" rtl="0" algn="l">
              <a:spcBef>
                <a:spcPts val="1200"/>
              </a:spcBef>
              <a:spcAft>
                <a:spcPts val="0"/>
              </a:spcAft>
              <a:buClr>
                <a:schemeClr val="lt2"/>
              </a:buClr>
              <a:buSzPct val="100000"/>
              <a:buChar char="●"/>
            </a:pPr>
            <a:r>
              <a:rPr lang="en">
                <a:solidFill>
                  <a:schemeClr val="lt2"/>
                </a:solidFill>
              </a:rPr>
              <a:t>The project also involves plotting the accuracy vs epochs and iterations and analyzing the confusion matrix to identify the best performing classifier. </a:t>
            </a:r>
            <a:endParaRPr>
              <a:solidFill>
                <a:schemeClr val="lt2"/>
              </a:solidFill>
            </a:endParaRPr>
          </a:p>
          <a:p>
            <a:pPr indent="0" lvl="0" marL="457200" rtl="0" algn="l">
              <a:spcBef>
                <a:spcPts val="1200"/>
              </a:spcBef>
              <a:spcAft>
                <a:spcPts val="0"/>
              </a:spcAft>
              <a:buNone/>
            </a:pPr>
            <a:r>
              <a:t/>
            </a:r>
            <a:endParaRPr/>
          </a:p>
          <a:p>
            <a:pPr indent="-298767" lvl="0" marL="457200" rtl="0" algn="l">
              <a:spcBef>
                <a:spcPts val="1200"/>
              </a:spcBef>
              <a:spcAft>
                <a:spcPts val="0"/>
              </a:spcAft>
              <a:buClr>
                <a:schemeClr val="lt2"/>
              </a:buClr>
              <a:buSzPct val="100000"/>
              <a:buChar char="●"/>
            </a:pPr>
            <a:r>
              <a:rPr lang="en">
                <a:solidFill>
                  <a:schemeClr val="lt2"/>
                </a:solidFill>
              </a:rPr>
              <a:t> Additionally, three pre-trained models from the Matlab Toolbox Deep Neural Designer will be trained, and their accuracy vs epoch will be plotted for comparison with the results obtained from the DCNN model. </a:t>
            </a:r>
            <a:endParaRPr>
              <a:solidFill>
                <a:schemeClr val="lt2"/>
              </a:solidFill>
            </a:endParaRPr>
          </a:p>
          <a:p>
            <a:pPr indent="0" lvl="0" marL="457200" rtl="0" algn="l">
              <a:spcBef>
                <a:spcPts val="1200"/>
              </a:spcBef>
              <a:spcAft>
                <a:spcPts val="0"/>
              </a:spcAft>
              <a:buNone/>
            </a:pPr>
            <a:r>
              <a:t/>
            </a:r>
            <a:endParaRPr>
              <a:solidFill>
                <a:schemeClr val="lt2"/>
              </a:solidFill>
            </a:endParaRPr>
          </a:p>
          <a:p>
            <a:pPr indent="-298767" lvl="0" marL="457200" rtl="0" algn="l">
              <a:spcBef>
                <a:spcPts val="1200"/>
              </a:spcBef>
              <a:spcAft>
                <a:spcPts val="0"/>
              </a:spcAft>
              <a:buClr>
                <a:schemeClr val="lt2"/>
              </a:buClr>
              <a:buSzPct val="100000"/>
              <a:buChar char="●"/>
            </a:pPr>
            <a:r>
              <a:rPr lang="en">
                <a:solidFill>
                  <a:schemeClr val="lt2"/>
                </a:solidFill>
              </a:rPr>
              <a:t>The goal is to identify the best performing model and comment on the performance and training time of each algorithm.</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idx="1" type="body"/>
          </p:nvPr>
        </p:nvSpPr>
        <p:spPr>
          <a:xfrm>
            <a:off x="1297500" y="1004900"/>
            <a:ext cx="7038900" cy="34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lt2"/>
                </a:solidFill>
              </a:rPr>
              <a:t>As a conclusion, the experiment was successfully conducted across four different data classifier architectures, DCNN, DarkNet-19, ResNet-50, and Efficient B0. The dataset used in this project consisted of more than 3500 training images in 32x32 size, black and white. The dataset has been organized into 28 classes according to their character in the alphabet. The classes one by one went through a training process across all architectures listed in the project. The results of the training process is as follows: Efficient B0 had the highest validation accuracy of 94.35%, following with DarkNet-19 at validation accuracy of 93.60%, then DCNN architecture that was developed by the student that included total of 6 convolution layers, 6 reluLayers, 5 max pooling layers,  1 global Average Pooling Layer, 1 fully Connected Layer , 1 softmax Layer at validation accuracy of 92.34%, and finally ResNet-50 architecture with a 91.52% validation accuracy. </a:t>
            </a:r>
            <a:endParaRPr sz="1100">
              <a:solidFill>
                <a:schemeClr val="lt2"/>
              </a:solidFill>
            </a:endParaRPr>
          </a:p>
          <a:p>
            <a:pPr indent="0" lvl="0" marL="0" rtl="0" algn="l">
              <a:spcBef>
                <a:spcPts val="1200"/>
              </a:spcBef>
              <a:spcAft>
                <a:spcPts val="1200"/>
              </a:spcAft>
              <a:buNone/>
            </a:pPr>
            <a:r>
              <a:rPr lang="en">
                <a:solidFill>
                  <a:schemeClr val="lt2"/>
                </a:solidFill>
              </a:rPr>
              <a:t>Furthermore, the time complexity of each architecture played an important role in this experiment. The least time taken for the training process was by DCNN architecture, then DarkNet-19, ResNet-50, and Efficient B0 being the worst with a 419 min training time. This concludes that the DCNN architecture designed has the least time consumption for a very good validation accuracy of 92.35%. </a:t>
            </a:r>
            <a:endParaRPr>
              <a:solidFill>
                <a:schemeClr val="lt2"/>
              </a:solidFill>
            </a:endParaRPr>
          </a:p>
        </p:txBody>
      </p:sp>
      <p:sp>
        <p:nvSpPr>
          <p:cNvPr id="276" name="Google Shape;27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Conclusion</a:t>
            </a:r>
            <a:endParaRPr>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lt2"/>
                </a:solidFill>
              </a:rPr>
              <a:t>Lewis, Nick. “Inside the BREACH attack: How to avoid HTTPS traffic exploits.” TechTarget, https://www.techtarget.com/searchsecurity/tip/Inside-the-BREACH-attack-How-to-avoid-HTTPS-traffic-exploits. Accessed 28 April 2023.</a:t>
            </a:r>
            <a:endParaRPr>
              <a:solidFill>
                <a:schemeClr val="lt2"/>
              </a:solidFill>
            </a:endParaRPr>
          </a:p>
          <a:p>
            <a:pPr indent="0" lvl="0" marL="0" rtl="0" algn="l">
              <a:spcBef>
                <a:spcPts val="1200"/>
              </a:spcBef>
              <a:spcAft>
                <a:spcPts val="0"/>
              </a:spcAft>
              <a:buNone/>
            </a:pPr>
            <a:r>
              <a:rPr lang="en">
                <a:solidFill>
                  <a:schemeClr val="lt2"/>
                </a:solidFill>
              </a:rPr>
              <a:t>“9 Man In the Middle Attack Prevention Methods to Use Now.” Cheap SSL Certificates. Buy SSL/HTTPS Certificate $3.98, 16 November 2021, https://cheapsslsecurity.com/blog/man-in-the-middle-attack-prevention/. Accessed 28 April 2023.</a:t>
            </a:r>
            <a:endParaRPr>
              <a:solidFill>
                <a:schemeClr val="lt2"/>
              </a:solidFill>
            </a:endParaRPr>
          </a:p>
          <a:p>
            <a:pPr indent="0" lvl="0" marL="0" rtl="0" algn="l">
              <a:spcBef>
                <a:spcPts val="1200"/>
              </a:spcBef>
              <a:spcAft>
                <a:spcPts val="0"/>
              </a:spcAft>
              <a:buNone/>
            </a:pPr>
            <a:r>
              <a:rPr lang="en">
                <a:solidFill>
                  <a:schemeClr val="lt2"/>
                </a:solidFill>
              </a:rPr>
              <a:t>Sen, Kaushik. “What is an Attack Vector? 16 Common Attack Vectors in 2023.” UpGuard, https://www.upguard.com/blog/attack-vector. Accessed 28 April 2023.</a:t>
            </a:r>
            <a:endParaRPr>
              <a:solidFill>
                <a:schemeClr val="lt2"/>
              </a:solidFill>
            </a:endParaRPr>
          </a:p>
          <a:p>
            <a:pPr indent="0" lvl="0" marL="0" rtl="0" algn="l">
              <a:spcBef>
                <a:spcPts val="1200"/>
              </a:spcBef>
              <a:spcAft>
                <a:spcPts val="0"/>
              </a:spcAft>
              <a:buNone/>
            </a:pPr>
            <a:r>
              <a:rPr lang="en">
                <a:solidFill>
                  <a:schemeClr val="lt2"/>
                </a:solidFill>
              </a:rPr>
              <a:t>“What is MITM (Man in the Middle) Attack | Imperva.” Imperva, Inc., https://www.imperva.com/learn/application-security/man-in-the-middle-attack-mitm/. Accessed 28 April 2023.</a:t>
            </a:r>
            <a:endParaRPr>
              <a:solidFill>
                <a:schemeClr val="lt2"/>
              </a:solidFill>
            </a:endParaRPr>
          </a:p>
          <a:p>
            <a:pPr indent="0" lvl="0" marL="0" rtl="0" algn="l">
              <a:spcBef>
                <a:spcPts val="1200"/>
              </a:spcBef>
              <a:spcAft>
                <a:spcPts val="1200"/>
              </a:spcAft>
              <a:buNone/>
            </a:pPr>
            <a:r>
              <a:t/>
            </a:r>
            <a:endParaRPr>
              <a:solidFill>
                <a:schemeClr val="lt2"/>
              </a:solidFill>
            </a:endParaRPr>
          </a:p>
        </p:txBody>
      </p:sp>
      <p:sp>
        <p:nvSpPr>
          <p:cNvPr id="282" name="Google Shape;28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References</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297500" y="995825"/>
            <a:ext cx="3530400" cy="3483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6B26B"/>
              </a:buClr>
              <a:buSzPts val="1300"/>
              <a:buChar char="●"/>
            </a:pPr>
            <a:r>
              <a:rPr lang="en">
                <a:solidFill>
                  <a:srgbClr val="F6B26B"/>
                </a:solidFill>
              </a:rPr>
              <a:t>DCNN Architecture</a:t>
            </a:r>
            <a:endParaRPr>
              <a:solidFill>
                <a:srgbClr val="F6B26B"/>
              </a:solidFill>
            </a:endParaRPr>
          </a:p>
          <a:p>
            <a:pPr indent="-298450" lvl="1" marL="914400" rtl="0" algn="just">
              <a:spcBef>
                <a:spcPts val="0"/>
              </a:spcBef>
              <a:spcAft>
                <a:spcPts val="0"/>
              </a:spcAft>
              <a:buClr>
                <a:schemeClr val="lt2"/>
              </a:buClr>
              <a:buSzPts val="1100"/>
              <a:buChar char="○"/>
            </a:pPr>
            <a:r>
              <a:rPr lang="en">
                <a:solidFill>
                  <a:schemeClr val="lt2"/>
                </a:solidFill>
              </a:rPr>
              <a:t>The architecture consists of multiple convolutional layers, each followed by a ReLU activation function and a max pooling layer. The final layers are a global average pooling layer, a fully connected layer, a softmax layer, and a classification layer.</a:t>
            </a:r>
            <a:endParaRPr>
              <a:solidFill>
                <a:schemeClr val="lt2"/>
              </a:solidFill>
            </a:endParaRPr>
          </a:p>
          <a:p>
            <a:pPr indent="-311150" lvl="0" marL="457200" rtl="0" algn="l">
              <a:spcBef>
                <a:spcPts val="0"/>
              </a:spcBef>
              <a:spcAft>
                <a:spcPts val="0"/>
              </a:spcAft>
              <a:buClr>
                <a:srgbClr val="F6B26B"/>
              </a:buClr>
              <a:buSzPts val="1300"/>
              <a:buChar char="●"/>
            </a:pPr>
            <a:r>
              <a:rPr lang="en">
                <a:solidFill>
                  <a:srgbClr val="F6B26B"/>
                </a:solidFill>
              </a:rPr>
              <a:t>DarkNet-19 Architecture</a:t>
            </a:r>
            <a:endParaRPr>
              <a:solidFill>
                <a:srgbClr val="F6B26B"/>
              </a:solidFill>
            </a:endParaRPr>
          </a:p>
          <a:p>
            <a:pPr indent="-311150" lvl="0" marL="457200" rtl="0" algn="l">
              <a:spcBef>
                <a:spcPts val="0"/>
              </a:spcBef>
              <a:spcAft>
                <a:spcPts val="0"/>
              </a:spcAft>
              <a:buClr>
                <a:srgbClr val="F6B26B"/>
              </a:buClr>
              <a:buSzPts val="1300"/>
              <a:buChar char="●"/>
            </a:pPr>
            <a:r>
              <a:rPr lang="en">
                <a:solidFill>
                  <a:srgbClr val="F6B26B"/>
                </a:solidFill>
              </a:rPr>
              <a:t>ResNet-50 Architecture</a:t>
            </a:r>
            <a:endParaRPr>
              <a:solidFill>
                <a:srgbClr val="F6B26B"/>
              </a:solidFill>
            </a:endParaRPr>
          </a:p>
          <a:p>
            <a:pPr indent="-311150" lvl="0" marL="457200" rtl="0" algn="l">
              <a:spcBef>
                <a:spcPts val="0"/>
              </a:spcBef>
              <a:spcAft>
                <a:spcPts val="0"/>
              </a:spcAft>
              <a:buClr>
                <a:srgbClr val="F6B26B"/>
              </a:buClr>
              <a:buSzPts val="1300"/>
              <a:buChar char="●"/>
            </a:pPr>
            <a:r>
              <a:rPr lang="en">
                <a:solidFill>
                  <a:srgbClr val="F6B26B"/>
                </a:solidFill>
              </a:rPr>
              <a:t>Efficient B0 Architecture</a:t>
            </a:r>
            <a:endParaRPr>
              <a:solidFill>
                <a:srgbClr val="F6B26B"/>
              </a:solidFill>
            </a:endParaRPr>
          </a:p>
          <a:p>
            <a:pPr indent="0" lvl="0" marL="0" rtl="0" algn="l">
              <a:spcBef>
                <a:spcPts val="1200"/>
              </a:spcBef>
              <a:spcAft>
                <a:spcPts val="1200"/>
              </a:spcAft>
              <a:buNone/>
            </a:pPr>
            <a:r>
              <a:t/>
            </a:r>
            <a:endParaRPr/>
          </a:p>
        </p:txBody>
      </p:sp>
      <p:sp>
        <p:nvSpPr>
          <p:cNvPr id="148" name="Google Shape;148;p15"/>
          <p:cNvSpPr txBox="1"/>
          <p:nvPr>
            <p:ph type="title"/>
          </p:nvPr>
        </p:nvSpPr>
        <p:spPr>
          <a:xfrm>
            <a:off x="1297500" y="239225"/>
            <a:ext cx="7038900" cy="75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chemeClr val="accent2"/>
                </a:solidFill>
              </a:rPr>
              <a:t>Architectures Utilized</a:t>
            </a:r>
            <a:endParaRPr sz="3000">
              <a:solidFill>
                <a:schemeClr val="accent2"/>
              </a:solidFill>
            </a:endParaRPr>
          </a:p>
        </p:txBody>
      </p:sp>
      <p:pic>
        <p:nvPicPr>
          <p:cNvPr id="149" name="Google Shape;149;p15"/>
          <p:cNvPicPr preferRelativeResize="0"/>
          <p:nvPr/>
        </p:nvPicPr>
        <p:blipFill>
          <a:blip r:embed="rId3">
            <a:alphaModFix/>
          </a:blip>
          <a:stretch>
            <a:fillRect/>
          </a:stretch>
        </p:blipFill>
        <p:spPr>
          <a:xfrm>
            <a:off x="4827900" y="1152612"/>
            <a:ext cx="4243574" cy="2693025"/>
          </a:xfrm>
          <a:prstGeom prst="rect">
            <a:avLst/>
          </a:prstGeom>
          <a:noFill/>
          <a:ln cap="flat" cmpd="sng" w="25400">
            <a:solidFill>
              <a:srgbClr val="000000"/>
            </a:solidFill>
            <a:prstDash val="solid"/>
            <a:miter lim="8000"/>
            <a:headEnd len="sm" w="sm" type="none"/>
            <a:tailEnd len="sm" w="sm" type="none"/>
          </a:ln>
        </p:spPr>
      </p:pic>
      <p:sp>
        <p:nvSpPr>
          <p:cNvPr id="150" name="Google Shape;150;p15"/>
          <p:cNvSpPr txBox="1"/>
          <p:nvPr/>
        </p:nvSpPr>
        <p:spPr>
          <a:xfrm>
            <a:off x="4827888" y="3866700"/>
            <a:ext cx="39711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lt2"/>
                </a:solidFill>
                <a:latin typeface="Lato"/>
                <a:ea typeface="Lato"/>
                <a:cs typeface="Lato"/>
                <a:sym typeface="Lato"/>
              </a:rPr>
              <a:t>This is a code block that defines a convolutional neural network (CNN) in MATLAB using the Deep Learning Toolbox. The layers in this network are defined sequentially, with each layer being added to the list of layers.</a:t>
            </a:r>
            <a:endParaRPr sz="1100">
              <a:solidFill>
                <a:schemeClr val="lt2"/>
              </a:solidFill>
              <a:latin typeface="Lato"/>
              <a:ea typeface="Lato"/>
              <a:cs typeface="Lato"/>
              <a:sym typeface="Lato"/>
            </a:endParaRPr>
          </a:p>
          <a:p>
            <a:pPr indent="0" lvl="0" marL="0" rtl="0" algn="just">
              <a:spcBef>
                <a:spcPts val="0"/>
              </a:spcBef>
              <a:spcAft>
                <a:spcPts val="0"/>
              </a:spcAft>
              <a:buNone/>
            </a:pPr>
            <a:r>
              <a:t/>
            </a:r>
            <a:endParaRPr sz="1100">
              <a:solidFill>
                <a:schemeClr val="lt1"/>
              </a:solidFill>
              <a:latin typeface="Lato"/>
              <a:ea typeface="Lato"/>
              <a:cs typeface="Lato"/>
              <a:sym typeface="Lato"/>
            </a:endParaRPr>
          </a:p>
          <a:p>
            <a:pPr indent="0" lvl="0" marL="0" rtl="0" algn="just">
              <a:spcBef>
                <a:spcPts val="0"/>
              </a:spcBef>
              <a:spcAft>
                <a:spcPts val="0"/>
              </a:spcAft>
              <a:buNone/>
            </a:pPr>
            <a:r>
              <a:t/>
            </a:r>
            <a:endParaRPr sz="11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1252075" y="1132025"/>
            <a:ext cx="7038900" cy="33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lt2"/>
                </a:solidFill>
              </a:rPr>
              <a:t>The strength of DCNNs is in their layering. A DCNN uses a three-dimensional neural network to process the Red, Green, and Blue elements of the image at the same time. This considerably reduces the number of artificial neurons required to process an image, compared to traditional feed forward neural networks.</a:t>
            </a:r>
            <a:endParaRPr sz="1000">
              <a:solidFill>
                <a:schemeClr val="lt2"/>
              </a:solidFill>
            </a:endParaRPr>
          </a:p>
          <a:p>
            <a:pPr indent="0" lvl="0" marL="0" rtl="0" algn="l">
              <a:spcBef>
                <a:spcPts val="1200"/>
              </a:spcBef>
              <a:spcAft>
                <a:spcPts val="0"/>
              </a:spcAft>
              <a:buNone/>
            </a:pPr>
            <a:r>
              <a:rPr lang="en" sz="1000">
                <a:solidFill>
                  <a:schemeClr val="lt2"/>
                </a:solidFill>
              </a:rPr>
              <a:t>Deep convolutional neural networks receive images as an input and use them to train a classifier. The network employs a special mathematical operation called a “convolution” instead of matrix multiplication.</a:t>
            </a:r>
            <a:endParaRPr sz="1000">
              <a:solidFill>
                <a:schemeClr val="lt2"/>
              </a:solidFill>
            </a:endParaRPr>
          </a:p>
          <a:p>
            <a:pPr indent="0" lvl="0" marL="0" rtl="0" algn="l">
              <a:spcBef>
                <a:spcPts val="1200"/>
              </a:spcBef>
              <a:spcAft>
                <a:spcPts val="0"/>
              </a:spcAft>
              <a:buNone/>
            </a:pPr>
            <a:r>
              <a:rPr lang="en" sz="1000">
                <a:solidFill>
                  <a:schemeClr val="lt2"/>
                </a:solidFill>
              </a:rPr>
              <a:t>The architecture of a convolutional network typically consists of four types of layers: convolution, pooling, activation, and fully connected.</a:t>
            </a:r>
            <a:endParaRPr sz="1000">
              <a:solidFill>
                <a:schemeClr val="lt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6" name="Google Shape;156;p16"/>
          <p:cNvSpPr txBox="1"/>
          <p:nvPr>
            <p:ph type="title"/>
          </p:nvPr>
        </p:nvSpPr>
        <p:spPr>
          <a:xfrm>
            <a:off x="1041200" y="275550"/>
            <a:ext cx="7809000" cy="756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a:solidFill>
                  <a:schemeClr val="accent2"/>
                </a:solidFill>
              </a:rPr>
              <a:t>Deep Convolutional Neural Network (DCNN)</a:t>
            </a:r>
            <a:endParaRPr sz="3000">
              <a:solidFill>
                <a:schemeClr val="accent2"/>
              </a:solidFill>
            </a:endParaRPr>
          </a:p>
        </p:txBody>
      </p:sp>
      <p:pic>
        <p:nvPicPr>
          <p:cNvPr id="157" name="Google Shape;157;p16"/>
          <p:cNvPicPr preferRelativeResize="0"/>
          <p:nvPr/>
        </p:nvPicPr>
        <p:blipFill>
          <a:blip r:embed="rId3">
            <a:alphaModFix/>
          </a:blip>
          <a:stretch>
            <a:fillRect/>
          </a:stretch>
        </p:blipFill>
        <p:spPr>
          <a:xfrm>
            <a:off x="1297500" y="2858400"/>
            <a:ext cx="5943600" cy="21240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idx="1" type="body"/>
          </p:nvPr>
        </p:nvSpPr>
        <p:spPr>
          <a:xfrm>
            <a:off x="1122950" y="995825"/>
            <a:ext cx="7909200" cy="3483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lt2"/>
              </a:buClr>
              <a:buSzPts val="1100"/>
              <a:buChar char="●"/>
            </a:pPr>
            <a:r>
              <a:rPr lang="en" sz="1100">
                <a:solidFill>
                  <a:schemeClr val="lt2"/>
                </a:solidFill>
              </a:rPr>
              <a:t>Load the image data using the imageDatastore function. The data is organized into subfolders, with each subfolder containing images of a specific class.</a:t>
            </a:r>
            <a:endParaRPr sz="1100">
              <a:solidFill>
                <a:schemeClr val="lt2"/>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450" lvl="0" marL="457200" rtl="0" algn="l">
              <a:spcBef>
                <a:spcPts val="1200"/>
              </a:spcBef>
              <a:spcAft>
                <a:spcPts val="0"/>
              </a:spcAft>
              <a:buClr>
                <a:schemeClr val="lt2"/>
              </a:buClr>
              <a:buSzPts val="1100"/>
              <a:buChar char="●"/>
            </a:pPr>
            <a:r>
              <a:rPr lang="en" sz="1100">
                <a:solidFill>
                  <a:schemeClr val="lt2"/>
                </a:solidFill>
              </a:rPr>
              <a:t>Split the data into training and validation sets using the splitEachLabel function. In this case, 80% of the data is used for training, and 20% is used for validation.</a:t>
            </a:r>
            <a:endParaRPr>
              <a:solidFill>
                <a:schemeClr val="lt2"/>
              </a:solidFill>
            </a:endParaRPr>
          </a:p>
          <a:p>
            <a:pPr indent="0" lvl="0" marL="0" rtl="0" algn="l">
              <a:spcBef>
                <a:spcPts val="1200"/>
              </a:spcBef>
              <a:spcAft>
                <a:spcPts val="1200"/>
              </a:spcAft>
              <a:buNone/>
            </a:pPr>
            <a:r>
              <a:t/>
            </a:r>
            <a:endParaRPr/>
          </a:p>
        </p:txBody>
      </p:sp>
      <p:sp>
        <p:nvSpPr>
          <p:cNvPr id="163" name="Google Shape;163;p17"/>
          <p:cNvSpPr txBox="1"/>
          <p:nvPr>
            <p:ph type="title"/>
          </p:nvPr>
        </p:nvSpPr>
        <p:spPr>
          <a:xfrm>
            <a:off x="1297500" y="239225"/>
            <a:ext cx="7038900" cy="75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chemeClr val="accent2"/>
                </a:solidFill>
              </a:rPr>
              <a:t>General Implementation of DCNN </a:t>
            </a:r>
            <a:endParaRPr sz="3000">
              <a:solidFill>
                <a:schemeClr val="accent2"/>
              </a:solidFill>
            </a:endParaRPr>
          </a:p>
        </p:txBody>
      </p:sp>
      <p:pic>
        <p:nvPicPr>
          <p:cNvPr id="164" name="Google Shape;164;p17"/>
          <p:cNvPicPr preferRelativeResize="0"/>
          <p:nvPr/>
        </p:nvPicPr>
        <p:blipFill>
          <a:blip r:embed="rId3">
            <a:alphaModFix/>
          </a:blip>
          <a:stretch>
            <a:fillRect/>
          </a:stretch>
        </p:blipFill>
        <p:spPr>
          <a:xfrm>
            <a:off x="1652575" y="1550750"/>
            <a:ext cx="5193975" cy="1323475"/>
          </a:xfrm>
          <a:prstGeom prst="rect">
            <a:avLst/>
          </a:prstGeom>
          <a:noFill/>
          <a:ln cap="flat" cmpd="sng" w="25400">
            <a:solidFill>
              <a:srgbClr val="000000"/>
            </a:solidFill>
            <a:prstDash val="solid"/>
            <a:miter lim="8000"/>
            <a:headEnd len="sm" w="sm" type="none"/>
            <a:tailEnd len="sm" w="sm" type="none"/>
          </a:ln>
        </p:spPr>
      </p:pic>
      <p:pic>
        <p:nvPicPr>
          <p:cNvPr id="165" name="Google Shape;165;p17"/>
          <p:cNvPicPr preferRelativeResize="0"/>
          <p:nvPr/>
        </p:nvPicPr>
        <p:blipFill>
          <a:blip r:embed="rId4">
            <a:alphaModFix/>
          </a:blip>
          <a:stretch>
            <a:fillRect/>
          </a:stretch>
        </p:blipFill>
        <p:spPr>
          <a:xfrm>
            <a:off x="1652575" y="3592600"/>
            <a:ext cx="5838825" cy="2571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idx="1" type="body"/>
          </p:nvPr>
        </p:nvSpPr>
        <p:spPr>
          <a:xfrm>
            <a:off x="1297500" y="514550"/>
            <a:ext cx="7038900" cy="396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2"/>
              </a:buClr>
              <a:buSzPts val="1300"/>
              <a:buChar char="●"/>
            </a:pPr>
            <a:r>
              <a:rPr lang="en">
                <a:solidFill>
                  <a:schemeClr val="lt2"/>
                </a:solidFill>
              </a:rPr>
              <a:t>Load the test data using the imageDatastore function. This data will be used to evaluate the trained network.</a:t>
            </a:r>
            <a:endParaRPr>
              <a:solidFill>
                <a:schemeClr val="lt2"/>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Clr>
                <a:schemeClr val="lt2"/>
              </a:buClr>
              <a:buSzPts val="1300"/>
              <a:buChar char="●"/>
            </a:pPr>
            <a:r>
              <a:rPr lang="en">
                <a:solidFill>
                  <a:schemeClr val="lt2"/>
                </a:solidFill>
              </a:rPr>
              <a:t>Define the architecture of the DCNN using a layer graph. The architecture consists of multiple convolutional layers, each followed by a ReLU activation function and a max pooling layer. The final layers are a global average pooling layer, a fully connected layer, a softmax layer, and a classification layer.</a:t>
            </a:r>
            <a:endParaRPr>
              <a:solidFill>
                <a:schemeClr val="lt2"/>
              </a:solidFill>
            </a:endParaRPr>
          </a:p>
          <a:p>
            <a:pPr indent="0" lvl="0" marL="0" rtl="0" algn="l">
              <a:spcBef>
                <a:spcPts val="120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1845150" y="1160325"/>
            <a:ext cx="5943600" cy="10763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1" type="body"/>
          </p:nvPr>
        </p:nvSpPr>
        <p:spPr>
          <a:xfrm>
            <a:off x="1297500" y="550875"/>
            <a:ext cx="7038900" cy="392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517588" y="550875"/>
            <a:ext cx="8217774" cy="42142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Analysis</a:t>
            </a:r>
            <a:endParaRPr>
              <a:solidFill>
                <a:schemeClr val="accent2"/>
              </a:solidFill>
            </a:endParaRPr>
          </a:p>
        </p:txBody>
      </p:sp>
      <p:sp>
        <p:nvSpPr>
          <p:cNvPr id="183" name="Google Shape;183;p20"/>
          <p:cNvSpPr txBox="1"/>
          <p:nvPr>
            <p:ph idx="1" type="body"/>
          </p:nvPr>
        </p:nvSpPr>
        <p:spPr>
          <a:xfrm>
            <a:off x="1297500" y="1077550"/>
            <a:ext cx="7038900" cy="26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lt2"/>
                </a:solidFill>
              </a:rPr>
              <a:t>The training is performed using the Adam optimizer with a mini-batch size of 8 and a maximum of 20 epochs. The execution is done on a GPU to speed up the training process. Finally, the trained model is saved for future use. The objective of this process is to improve the accuracy of the pre-trained model in recognizing images in a specific domain by fine-tuning it to the new task.</a:t>
            </a:r>
            <a:endParaRPr sz="1200">
              <a:solidFill>
                <a:schemeClr val="lt2"/>
              </a:solidFill>
            </a:endParaRPr>
          </a:p>
          <a:p>
            <a:pPr indent="0" lvl="0" marL="0" rtl="0" algn="l">
              <a:spcBef>
                <a:spcPts val="1200"/>
              </a:spcBef>
              <a:spcAft>
                <a:spcPts val="0"/>
              </a:spcAft>
              <a:buNone/>
            </a:pPr>
            <a:r>
              <a:rPr lang="en">
                <a:solidFill>
                  <a:srgbClr val="F6B26B"/>
                </a:solidFill>
              </a:rPr>
              <a:t>Task 1: Implement DCNN Architecture on the dataset</a:t>
            </a:r>
            <a:endParaRPr>
              <a:solidFill>
                <a:srgbClr val="F6B26B"/>
              </a:solidFill>
            </a:endParaRPr>
          </a:p>
          <a:p>
            <a:pPr indent="0" lvl="0" marL="0" rtl="0" algn="l">
              <a:spcBef>
                <a:spcPts val="1200"/>
              </a:spcBef>
              <a:spcAft>
                <a:spcPts val="0"/>
              </a:spcAft>
              <a:buNone/>
            </a:pPr>
            <a:r>
              <a:rPr lang="en">
                <a:solidFill>
                  <a:srgbClr val="F6B26B"/>
                </a:solidFill>
              </a:rPr>
              <a:t>Task 2: Implement DarkNet-19 Architecture on dataset</a:t>
            </a:r>
            <a:endParaRPr>
              <a:solidFill>
                <a:srgbClr val="F6B26B"/>
              </a:solidFill>
            </a:endParaRPr>
          </a:p>
          <a:p>
            <a:pPr indent="0" lvl="0" marL="0" rtl="0" algn="l">
              <a:spcBef>
                <a:spcPts val="1200"/>
              </a:spcBef>
              <a:spcAft>
                <a:spcPts val="0"/>
              </a:spcAft>
              <a:buNone/>
            </a:pPr>
            <a:r>
              <a:rPr lang="en">
                <a:solidFill>
                  <a:srgbClr val="F6B26B"/>
                </a:solidFill>
              </a:rPr>
              <a:t>Task 3: Implement ResNet-50 Architecture on dataset</a:t>
            </a:r>
            <a:endParaRPr>
              <a:solidFill>
                <a:srgbClr val="F6B26B"/>
              </a:solidFill>
            </a:endParaRPr>
          </a:p>
          <a:p>
            <a:pPr indent="0" lvl="0" marL="0" rtl="0" algn="l">
              <a:spcBef>
                <a:spcPts val="1200"/>
              </a:spcBef>
              <a:spcAft>
                <a:spcPts val="1200"/>
              </a:spcAft>
              <a:buNone/>
            </a:pPr>
            <a:r>
              <a:rPr lang="en">
                <a:solidFill>
                  <a:srgbClr val="F6B26B"/>
                </a:solidFill>
              </a:rPr>
              <a:t>Task 4: Implement Efficient B0 Architecture on dataset</a:t>
            </a:r>
            <a:endParaRPr>
              <a:solidFill>
                <a:srgbClr val="F6B26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2402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2"/>
                </a:solidFill>
              </a:rPr>
              <a:t>DCNN Architecture Training Results</a:t>
            </a:r>
            <a:endParaRPr>
              <a:solidFill>
                <a:schemeClr val="accen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920900" y="878750"/>
            <a:ext cx="7792100" cy="41215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