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26" r:id="rId2"/>
  </p:sldMasterIdLst>
  <p:sldIdLst>
    <p:sldId id="263" r:id="rId3"/>
    <p:sldId id="28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9" r:id="rId13"/>
    <p:sldId id="438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337" r:id="rId2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1298C3-2ADD-4FC8-8261-94CC75130367}"/>
              </a:ext>
            </a:extLst>
          </p:cNvPr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5D5EF8-C242-4559-B150-052F8BBA2E95}"/>
              </a:ext>
            </a:extLst>
          </p:cNvPr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A853A66-88C2-4461-805D-869E765FA6D0}"/>
              </a:ext>
            </a:extLst>
          </p:cNvPr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>
            <a:extLst>
              <a:ext uri="{FF2B5EF4-FFF2-40B4-BE49-F238E27FC236}">
                <a16:creationId xmlns:a16="http://schemas.microsoft.com/office/drawing/2014/main" id="{856F26C5-85F4-4DD7-84C8-8F141C9F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10" name="Espaço Reservado para Rodapé 16">
            <a:extLst>
              <a:ext uri="{FF2B5EF4-FFF2-40B4-BE49-F238E27FC236}">
                <a16:creationId xmlns:a16="http://schemas.microsoft.com/office/drawing/2014/main" id="{37448DED-8AE9-4E49-BC33-F92217637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Espaço Reservado para Número de Slide 28">
            <a:extLst>
              <a:ext uri="{FF2B5EF4-FFF2-40B4-BE49-F238E27FC236}">
                <a16:creationId xmlns:a16="http://schemas.microsoft.com/office/drawing/2014/main" id="{878BDFD0-D8CE-4399-93F3-3DEB49C4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0539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89AE6A33-7AD1-4168-B7DE-79D1C4A5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9F9C08E6-4675-424A-B3BC-6708095E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726061AD-2238-41E2-B4F8-BA046EB0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393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999C706-602D-4206-BC6F-55CF7B84F2CB}"/>
              </a:ext>
            </a:extLst>
          </p:cNvPr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30697AB-A141-4CF0-AFB9-0C7D75D885A5}"/>
              </a:ext>
            </a:extLst>
          </p:cNvPr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382A2AA-D583-4197-9464-8CEF1467C11C}"/>
              </a:ext>
            </a:extLst>
          </p:cNvPr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>
            <a:extLst>
              <a:ext uri="{FF2B5EF4-FFF2-40B4-BE49-F238E27FC236}">
                <a16:creationId xmlns:a16="http://schemas.microsoft.com/office/drawing/2014/main" id="{1F860343-658C-43EA-84AB-6E00E166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Espaço Reservado para Rodapé 4">
            <a:extLst>
              <a:ext uri="{FF2B5EF4-FFF2-40B4-BE49-F238E27FC236}">
                <a16:creationId xmlns:a16="http://schemas.microsoft.com/office/drawing/2014/main" id="{DCC9633E-ACF9-4A4E-AEEF-915DD3D5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>
            <a:extLst>
              <a:ext uri="{FF2B5EF4-FFF2-40B4-BE49-F238E27FC236}">
                <a16:creationId xmlns:a16="http://schemas.microsoft.com/office/drawing/2014/main" id="{5773DB38-9915-41D1-872C-F56451A3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496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>
            <a:extLst>
              <a:ext uri="{FF2B5EF4-FFF2-40B4-BE49-F238E27FC236}">
                <a16:creationId xmlns:a16="http://schemas.microsoft.com/office/drawing/2014/main" id="{CD42E3AA-22D5-4F00-A2EB-57F96498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Espaço Reservado para Rodapé 4">
            <a:extLst>
              <a:ext uri="{FF2B5EF4-FFF2-40B4-BE49-F238E27FC236}">
                <a16:creationId xmlns:a16="http://schemas.microsoft.com/office/drawing/2014/main" id="{1A5DE472-2CFA-4070-A86B-8CAB79D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Espaço Reservado para Número de Slide 5">
            <a:extLst>
              <a:ext uri="{FF2B5EF4-FFF2-40B4-BE49-F238E27FC236}">
                <a16:creationId xmlns:a16="http://schemas.microsoft.com/office/drawing/2014/main" id="{280C06DC-35A0-48AB-93A0-AE124C7A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077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9" descr="0 logo anvisa horiz.png">
            <a:extLst>
              <a:ext uri="{FF2B5EF4-FFF2-40B4-BE49-F238E27FC236}">
                <a16:creationId xmlns:a16="http://schemas.microsoft.com/office/drawing/2014/main" id="{02DC4DE4-DF47-4AED-9EA7-EE9E208BE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6143626"/>
            <a:ext cx="429683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71461" y="100010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4" name="Espaço Reservado para Conteúdo 2"/>
          <p:cNvSpPr>
            <a:spLocks noGrp="1"/>
          </p:cNvSpPr>
          <p:nvPr>
            <p:ph idx="1"/>
          </p:nvPr>
        </p:nvSpPr>
        <p:spPr>
          <a:xfrm>
            <a:off x="571461" y="2071679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120882"/>
      </p:ext>
    </p:extLst>
  </p:cSld>
  <p:clrMapOvr>
    <a:masterClrMapping/>
  </p:clrMapOvr>
  <p:transition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48EDC-4BD9-4802-9192-7573EB87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D8E27F-ED6E-4366-AF16-2F22EBF82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C57CFD-DE56-4AB0-9F0C-A01344ADB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BD7A54-2886-4354-9829-908D09DF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2A2670-D42B-4200-9D9C-AE90B4B6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5170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1C8C92-2C39-4B08-988B-1145EADF9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D39A90-A87C-4E78-900B-91F730454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609F27-19D6-4127-B954-8F0454DE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FF9B19-2699-47CD-98EC-4A2326C4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7BF78-3D67-42DE-BC26-55E1F23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303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EBE93-2DC1-467D-8950-487FCC191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20D291-F3FD-4DC0-81E4-2B7A0F461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88ACAE-5FD7-46B3-8036-8BB08D46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E0B91A-33AC-43C1-8C9B-1B10D2A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F337AB-EFCF-4906-919F-9D263CB0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994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52DA0-7E22-4420-AD88-0F2FE66C3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8B5BD2-4DB2-4B69-8CF1-494469425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D8845E6-314B-4911-9DD4-5B22437FC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33C2BE-E4DD-4B79-AB2C-3EB641B6A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322156-2B1D-4120-92D0-8166A663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861386-6941-432A-BC00-24D7C067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6424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54F28-AE7D-4355-9F9D-555E073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991981-C4CE-411A-86D0-C6B36EE9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BC598-66F1-4DA1-AF35-8AEB48214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3B29379-F0F2-472A-9EB4-6CDB8BCDB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518DE2-E36F-4CE6-AB0F-271C59323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9F37AB-B362-49AB-94B2-891DCE2D7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A51642-47F1-4B0B-B377-3E267960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BD1A38-D4D1-4BCA-A472-D0F7670A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123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8FDBD-C37E-43A2-8E61-0F34C68C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887FA0-ACC1-43A6-AB57-71D840B7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0D1D230-0A2C-4E57-8F16-46CDBC120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438165-6D6A-4146-89EF-4A471FA8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53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>
            <a:extLst>
              <a:ext uri="{FF2B5EF4-FFF2-40B4-BE49-F238E27FC236}">
                <a16:creationId xmlns:a16="http://schemas.microsoft.com/office/drawing/2014/main" id="{3A5BDC67-38B9-4E79-9C6F-1C5C482B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2">
            <a:extLst>
              <a:ext uri="{FF2B5EF4-FFF2-40B4-BE49-F238E27FC236}">
                <a16:creationId xmlns:a16="http://schemas.microsoft.com/office/drawing/2014/main" id="{BF8A8A01-BDA6-4DF3-966D-F38D1EC01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22">
            <a:extLst>
              <a:ext uri="{FF2B5EF4-FFF2-40B4-BE49-F238E27FC236}">
                <a16:creationId xmlns:a16="http://schemas.microsoft.com/office/drawing/2014/main" id="{F341621D-68C7-446C-B107-9278EFA03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38861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59D8241-3FD7-4CDE-B55E-6893FF14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CAF971-1905-4D76-B252-6146A9B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DBBD324-3CC3-4A79-ABD6-06AAC970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610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EFF34-42EF-452F-976B-35C922857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B4296-33C7-4FAA-A031-5E597781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C9CD5C-FEB8-47C9-9C5F-5E49AE97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CED63E-8C6D-428F-999C-8E256FEE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F34F32-EFAE-4017-B307-36AF9088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FCBCE9-CA3E-4C28-94B0-3F3B8F7A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115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1EE81-CDB6-42AA-B376-DBA8E92C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301B6-A201-4416-A46F-E668E354D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4D70B3-9AD2-47A5-AD87-B8FAF74F4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E53940-5F2B-4C91-BE2F-C027FF9D0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27B852-8F60-49EF-BB3C-937B2703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A16178-460C-4FD5-8D09-FCE4E3C9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475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14133-5B6E-4535-BD3E-2BA49659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890F87-7C26-4D6F-A8C9-9942A8F0C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F66CE-F951-48B6-ACB0-B0787BA8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627133-1E77-46B7-8592-C9747850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75EBC1-ADF6-4EAE-A057-FA56B31F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43510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2F5C44-96BA-4F43-A125-D3DD9DA072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500182-F4B6-4A08-8174-59EB992E7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DC1ABE-20A8-45AB-9402-93188969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911E2-8DD6-40B1-A121-C940659D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C5E07-7941-403A-BCE7-840D4C2CC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68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B4EFAF-09C3-462C-B340-E07C582162F4}"/>
              </a:ext>
            </a:extLst>
          </p:cNvPr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4EF248D-9AFF-4283-9790-B1395960A055}"/>
              </a:ext>
            </a:extLst>
          </p:cNvPr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9DBDD0A-741C-439C-B744-C3FF1B582DF6}"/>
              </a:ext>
            </a:extLst>
          </p:cNvPr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7" name="Espaço Reservado para Data 11">
            <a:extLst>
              <a:ext uri="{FF2B5EF4-FFF2-40B4-BE49-F238E27FC236}">
                <a16:creationId xmlns:a16="http://schemas.microsoft.com/office/drawing/2014/main" id="{AE944DA0-FCC4-4010-902F-7C35368F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Espaço Reservado para Número de Slide 12">
            <a:extLst>
              <a:ext uri="{FF2B5EF4-FFF2-40B4-BE49-F238E27FC236}">
                <a16:creationId xmlns:a16="http://schemas.microsoft.com/office/drawing/2014/main" id="{32DF194B-2FEA-445F-8346-F54FC4DB8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7CEF94A3-562B-4DE9-A19C-0E1C99640D3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36090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>
            <a:extLst>
              <a:ext uri="{FF2B5EF4-FFF2-40B4-BE49-F238E27FC236}">
                <a16:creationId xmlns:a16="http://schemas.microsoft.com/office/drawing/2014/main" id="{1976A19C-8529-4E9A-AB87-1AEEEC6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Número de Slide 9">
            <a:extLst>
              <a:ext uri="{FF2B5EF4-FFF2-40B4-BE49-F238E27FC236}">
                <a16:creationId xmlns:a16="http://schemas.microsoft.com/office/drawing/2014/main" id="{E4AF2187-7D4D-450F-9F37-8793D0B534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Espaço Reservado para Rodapé 11">
            <a:extLst>
              <a:ext uri="{FF2B5EF4-FFF2-40B4-BE49-F238E27FC236}">
                <a16:creationId xmlns:a16="http://schemas.microsoft.com/office/drawing/2014/main" id="{D90757D1-C8E5-44CD-946C-7CAEBEFC874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66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9">
            <a:extLst>
              <a:ext uri="{FF2B5EF4-FFF2-40B4-BE49-F238E27FC236}">
                <a16:creationId xmlns:a16="http://schemas.microsoft.com/office/drawing/2014/main" id="{BFA602E0-5118-46F1-ACC4-7D0286FA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8" name="Espaço Reservado para Número de Slide 11">
            <a:extLst>
              <a:ext uri="{FF2B5EF4-FFF2-40B4-BE49-F238E27FC236}">
                <a16:creationId xmlns:a16="http://schemas.microsoft.com/office/drawing/2014/main" id="{51F9C640-0D55-410B-9AE4-A3657C30FC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Espaço Reservado para Rodapé 13">
            <a:extLst>
              <a:ext uri="{FF2B5EF4-FFF2-40B4-BE49-F238E27FC236}">
                <a16:creationId xmlns:a16="http://schemas.microsoft.com/office/drawing/2014/main" id="{D07DAEB4-FD45-4BB7-8207-CB4F7B80F2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438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>
            <a:extLst>
              <a:ext uri="{FF2B5EF4-FFF2-40B4-BE49-F238E27FC236}">
                <a16:creationId xmlns:a16="http://schemas.microsoft.com/office/drawing/2014/main" id="{713D1FCC-B876-483D-9324-188BD2D1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4" name="Espaço Reservado para Rodapé 2">
            <a:extLst>
              <a:ext uri="{FF2B5EF4-FFF2-40B4-BE49-F238E27FC236}">
                <a16:creationId xmlns:a16="http://schemas.microsoft.com/office/drawing/2014/main" id="{ADC9DDE8-C8DB-48DD-8464-95B3FE8B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22">
            <a:extLst>
              <a:ext uri="{FF2B5EF4-FFF2-40B4-BE49-F238E27FC236}">
                <a16:creationId xmlns:a16="http://schemas.microsoft.com/office/drawing/2014/main" id="{AE022F4C-60E1-4E71-B0A6-41C4FCD9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42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CA8766C-893D-445A-AD24-0A75D888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9EEE70-1D94-4547-9678-01808806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CCC73F1-3125-49F6-9B20-4E6DA0A42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61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>
            <a:extLst>
              <a:ext uri="{FF2B5EF4-FFF2-40B4-BE49-F238E27FC236}">
                <a16:creationId xmlns:a16="http://schemas.microsoft.com/office/drawing/2014/main" id="{9546856C-F8DF-4A2C-88FC-20F12EF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6" name="Espaço Reservado para Rodapé 2">
            <a:extLst>
              <a:ext uri="{FF2B5EF4-FFF2-40B4-BE49-F238E27FC236}">
                <a16:creationId xmlns:a16="http://schemas.microsoft.com/office/drawing/2014/main" id="{25270E0D-C04A-4406-A02F-19794AF0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22">
            <a:extLst>
              <a:ext uri="{FF2B5EF4-FFF2-40B4-BE49-F238E27FC236}">
                <a16:creationId xmlns:a16="http://schemas.microsoft.com/office/drawing/2014/main" id="{50B65478-ED9F-4121-AE83-037C4A25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456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677C68E-F493-402D-B89B-28E3668E4395}"/>
              </a:ext>
            </a:extLst>
          </p:cNvPr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499BFA0-12F0-407F-A1A4-EE94A7D2519D}"/>
              </a:ext>
            </a:extLst>
          </p:cNvPr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D948D6D-9C8B-4C06-8503-AD6175C6D0BC}"/>
              </a:ext>
            </a:extLst>
          </p:cNvPr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244203C-CC2E-4A76-AED4-98A89635A295}"/>
              </a:ext>
            </a:extLst>
          </p:cNvPr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9" name="Espaço Reservado para Data 11">
            <a:extLst>
              <a:ext uri="{FF2B5EF4-FFF2-40B4-BE49-F238E27FC236}">
                <a16:creationId xmlns:a16="http://schemas.microsoft.com/office/drawing/2014/main" id="{E6EBFAA4-C043-4CDC-A518-B3359AF3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10" name="Espaço Reservado para Número de Slide 12">
            <a:extLst>
              <a:ext uri="{FF2B5EF4-FFF2-40B4-BE49-F238E27FC236}">
                <a16:creationId xmlns:a16="http://schemas.microsoft.com/office/drawing/2014/main" id="{D5349FB0-8844-4305-8FD1-95C4183A4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/>
          <a:lstStyle>
            <a:lvl1pPr>
              <a:defRPr sz="2800"/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Espaço Reservado para Rodapé 13">
            <a:extLst>
              <a:ext uri="{FF2B5EF4-FFF2-40B4-BE49-F238E27FC236}">
                <a16:creationId xmlns:a16="http://schemas.microsoft.com/office/drawing/2014/main" id="{A00362B8-2F6A-48A0-B418-347BAC14A4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465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>
            <a:extLst>
              <a:ext uri="{FF2B5EF4-FFF2-40B4-BE49-F238E27FC236}">
                <a16:creationId xmlns:a16="http://schemas.microsoft.com/office/drawing/2014/main" id="{EB212235-7E05-47B1-9C76-2B9BB4CC8FF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  <a:endParaRPr lang="en-US" altLang="pt-BR"/>
          </a:p>
        </p:txBody>
      </p:sp>
      <p:sp>
        <p:nvSpPr>
          <p:cNvPr id="1027" name="Espaço Reservado para Texto 12">
            <a:extLst>
              <a:ext uri="{FF2B5EF4-FFF2-40B4-BE49-F238E27FC236}">
                <a16:creationId xmlns:a16="http://schemas.microsoft.com/office/drawing/2014/main" id="{8201B39E-0343-44DF-A889-AD756AF1C3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>
            <a:extLst>
              <a:ext uri="{FF2B5EF4-FFF2-40B4-BE49-F238E27FC236}">
                <a16:creationId xmlns:a16="http://schemas.microsoft.com/office/drawing/2014/main" id="{F88AFA11-D44C-42D4-B0D1-2150720EA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651F69-1CA4-43B0-8C11-57339FAF4B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60F0666-C9C0-47EA-9E29-EA1DCF0BF716}"/>
              </a:ext>
            </a:extLst>
          </p:cNvPr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F95DE0-8D52-4655-A0EC-D5004B584D44}"/>
              </a:ext>
            </a:extLst>
          </p:cNvPr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B5D5CC8-7729-4BCA-AF43-AF00D4D6B364}"/>
              </a:ext>
            </a:extLst>
          </p:cNvPr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  <p:sp>
        <p:nvSpPr>
          <p:cNvPr id="23" name="Espaço Reservado para Número de Slide 22">
            <a:extLst>
              <a:ext uri="{FF2B5EF4-FFF2-40B4-BE49-F238E27FC236}">
                <a16:creationId xmlns:a16="http://schemas.microsoft.com/office/drawing/2014/main" id="{6AB7618E-8F33-4221-B63F-144EBABCC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eaLnBrk="1" hangingPunct="1">
              <a:defRPr sz="1400" b="1">
                <a:solidFill>
                  <a:srgbClr val="FFFFFF"/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21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3AC899-0901-4D76-84A9-32FAB7DC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45189D-94B5-4F2A-99C8-CBF9E949A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225BA0-0D68-4861-919E-3CBFED667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530E-208F-48AE-B5D0-C05B173A0AFF}" type="datetimeFigureOut">
              <a:rPr lang="pt-BR" smtClean="0"/>
              <a:t>14/07/2021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005A7F-6096-43FD-A4CC-D0FDA742E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FD94D-321B-459B-B89A-B73D9E66C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8F95-A808-41BE-AF2D-274BF5958C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70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40312" y="1984918"/>
            <a:ext cx="8026825" cy="2271964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sz="4000" dirty="0"/>
              <a:t>Arquitetura de Computadores </a:t>
            </a:r>
            <a:br>
              <a:rPr lang="pt-BR" sz="4000" dirty="0"/>
            </a:br>
            <a:r>
              <a:rPr lang="pt-BR" sz="4000" dirty="0"/>
              <a:t>Aula 1 – CONCEITOS BÁSICOS DE INFORMÁTICA.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>
              <a:defRPr/>
            </a:pPr>
            <a:r>
              <a:rPr lang="pt-BR" dirty="0"/>
              <a:t>			Prof. Rubens L. Sant’Anna</a:t>
            </a:r>
          </a:p>
          <a:p>
            <a:pPr>
              <a:defRPr/>
            </a:pPr>
            <a:r>
              <a:rPr lang="pt-BR" sz="1800" dirty="0"/>
              <a:t>			</a:t>
            </a:r>
          </a:p>
        </p:txBody>
      </p:sp>
      <p:pic>
        <p:nvPicPr>
          <p:cNvPr id="5" name="Imagem 4" descr="Logo_Centro-Universitario-IES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226" y="295275"/>
            <a:ext cx="124142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 fontScale="92500"/>
          </a:bodyPr>
          <a:lstStyle/>
          <a:p>
            <a:pPr algn="just"/>
            <a:r>
              <a:rPr lang="pt-BR" dirty="0"/>
              <a:t>1ª Geração (1945–1953):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componentes mecânicos ou eletromecânicos foram substituídos por válvulas, as quais foram inicialmente desenvolvidas para a indústria de rádio.</a:t>
            </a:r>
          </a:p>
          <a:p>
            <a:pPr algn="just"/>
            <a:r>
              <a:rPr lang="pt-BR" dirty="0"/>
              <a:t>Os primeiros computadores que utilizaram essa tecnologia foram o ENIAC (Figura no próximo slide), feito na Universidade da </a:t>
            </a:r>
            <a:r>
              <a:rPr lang="pt-BR" dirty="0" err="1"/>
              <a:t>Pennsylvania</a:t>
            </a:r>
            <a:r>
              <a:rPr lang="pt-BR" dirty="0"/>
              <a:t> (EUA); o IBM 603, o 701 e o SSEC; o EDSAC, da Universidade de Cambridge; e o UNIVAC I. </a:t>
            </a:r>
          </a:p>
          <a:p>
            <a:pPr algn="just"/>
            <a:r>
              <a:rPr lang="pt-BR" dirty="0"/>
              <a:t>O ENIAC levou três anos para ser construído, funcionava com 19.000 válvulas, consumia 200 quilowatts de energia, pesava 30 toneladas, media 5,5 metros de altura e 25 metros de comprimento, e ocupava uma sala de 150 m2 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666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1ª Geração (1945–1953):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Foto preta e branca de um trem&#10;&#10;Descrição gerada automaticamente">
            <a:extLst>
              <a:ext uri="{FF2B5EF4-FFF2-40B4-BE49-F238E27FC236}">
                <a16:creationId xmlns:a16="http://schemas.microsoft.com/office/drawing/2014/main" id="{D2D00A3A-0197-C34E-872C-D43AF4E51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43" y="2585862"/>
            <a:ext cx="4683386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47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 fontScale="92500"/>
          </a:bodyPr>
          <a:lstStyle/>
          <a:p>
            <a:pPr algn="just"/>
            <a:r>
              <a:rPr lang="pt-BR" dirty="0"/>
              <a:t>2ª Geração (1954–1965):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fato de as válvulas consumirem enormes quantidades de energia e serem pouco eficientes e confiáveis levou a comunidade científica e as indústrias a pesquisarem novas tecnologias.</a:t>
            </a:r>
          </a:p>
          <a:p>
            <a:pPr algn="just"/>
            <a:r>
              <a:rPr lang="pt-BR" dirty="0"/>
              <a:t>Esse cenário favoreceu o aparecimento do transistor. No computador, o transistor atua como um interruptor eletrônico.</a:t>
            </a:r>
          </a:p>
          <a:p>
            <a:pPr algn="just"/>
            <a:r>
              <a:rPr lang="pt-BR" dirty="0"/>
              <a:t>Em 1960, surgiu então o IBM 1401, um computador menor, mais rápido e mais eficiente. Nesse contexto, surgiram também rádios e televisores menores. Todavia, o transistor ainda não era pequeno o suficiente, uma vez que precisava ser conectado a fios e a outros componentes. Foi então que se iniciou a terceira geração, com o circuito integrado (NULL; LOBUR, 2011).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821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3ª Geração (1965–1980):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circuito integrado (Figura 6), chamado carinhosamente de chip, é um componente que encapsula diversos transistores dentro dele. </a:t>
            </a:r>
          </a:p>
          <a:p>
            <a:pPr algn="just"/>
            <a:r>
              <a:rPr lang="pt-BR" dirty="0"/>
              <a:t>Isso trouxe várias vantagens em relação ao modelo anterior: por não possuir partes móveis, ele é mais confiável; contribui para a miniaturização dos componentes; é mais rápido e a um custo de fabricação muito menor, possibilitando assim que mais pessoas tivessem acesso a um computador.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005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4ª Geração (1980–?):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Essa geração é caracterizada, principalmente, pelo aperfeiçoamento de tecnologias existentes: o que era menor ficou ainda menor, o que era rápido ficou muito mais rápido. </a:t>
            </a:r>
          </a:p>
          <a:p>
            <a:pPr algn="just"/>
            <a:r>
              <a:rPr lang="pt-BR" dirty="0"/>
              <a:t>Nasce assim a era dos circuitos integrados. Mas o que são circuitos integrados? Trata-se de uma lâmina de silício (material 18 Conceitos básicos de informática semicondutor) na qual são gravados diversos componentes, como transistores, capacitores e resistores.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279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5ª Geração (2018?–??):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É provável que a quinta geração seja marcada pela conectividade entre computadores e entre pessoas. Nessa geração, ouvimos termos como big data, internet das coisas, cidades inteligentes, compartilhamento e armazenamento em nuvem. Todos eles têm algo em comum: conectividade e informação.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707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Diferenças entre hardware e software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Hardware: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Hardware é a parte física do computador, mas vamos examinar isso mais de perto. Entre as grandes contribuições de John von Neumann para a computação, está a ideia de armazenamento de informações. Ele desenvolveu uma nova arquitetura para computadores, baseada em uma unidade de processamento (CPU), um sistema de memória principal e um sistema de entrada e saída (Figura 7).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9524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Diferenças entre hardware e software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Hardware: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65315CB6-D03D-DD4A-8A5D-77AC086FB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07" y="2531549"/>
            <a:ext cx="6591985" cy="402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Diferenças entre hardware e software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290404" cy="4363018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Software:</a:t>
            </a:r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Constitui a “inteligência” do computador. É a parte que instrui o hardware no que deve ser feito.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O software é uma designação coletiva para o conjunto de programas disponíveis para uso pelo computador.</a:t>
            </a:r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0264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Diferenças entre hardware e software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10007856" cy="4363018"/>
          </a:xfrm>
        </p:spPr>
        <p:txBody>
          <a:bodyPr rtlCol="0">
            <a:normAutofit fontScale="77500" lnSpcReduction="20000"/>
          </a:bodyPr>
          <a:lstStyle/>
          <a:p>
            <a:pPr algn="just"/>
            <a:r>
              <a:rPr lang="pt-BR" dirty="0"/>
              <a:t>Software: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computador, dependendo apenas do software, pode assumir, diferentes funções. Por exemplo, pode operar como: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Editor de textos.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Editor de imagens.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Meio para acesso a informações multimídia – “Multimídia” = é a utilização combinada de diversos tipos de mídia (meios) tais como texto, gráficos, imagens estáticas, áudio, animações e vídeos para fins de comunicação de informações. contidas em uma página da Web (WWW).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Envio e recepção de correio eletrônico (</a:t>
            </a:r>
            <a:r>
              <a:rPr lang="pt-BR" i="1" dirty="0"/>
              <a:t>e-mail</a:t>
            </a:r>
            <a:r>
              <a:rPr lang="pt-BR" dirty="0"/>
              <a:t>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Controlador de estoques de uma indústria.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“Cérebro eletrônico” de um robô.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Controlador de tráfego aéreo.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Controlador da operação de uma máquina de lavar-roupas </a:t>
            </a:r>
            <a:r>
              <a:rPr lang="pt-BR" i="1" dirty="0"/>
              <a:t>etc</a:t>
            </a:r>
            <a:r>
              <a:rPr lang="pt-BR" dirty="0"/>
              <a:t>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1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3959" y="273878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dirty="0"/>
              <a:t>Objetivos de aprendizagem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Reconhecer processamento de dados e sistemas de computação.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Identificar a evolução dos computadores.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Descrever a diferença entre hardware e software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724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9027" y="2420889"/>
            <a:ext cx="7772400" cy="1470025"/>
          </a:xfrm>
        </p:spPr>
        <p:txBody>
          <a:bodyPr/>
          <a:lstStyle/>
          <a:p>
            <a:r>
              <a:rPr lang="pt-BR" b="1" dirty="0"/>
              <a:t>FIM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370" y="635208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08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3959" y="273878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dirty="0"/>
              <a:t>Processamento de dados e sistemas de computação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Um computador é uma máquina feita para processar entradas e exibir saídas. </a:t>
            </a:r>
          </a:p>
          <a:p>
            <a:pPr algn="just"/>
            <a:r>
              <a:rPr lang="pt-BR" dirty="0"/>
              <a:t>Ainda que o conceito pareça simples, ele de início pode trazer alguma confusão.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834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3959" y="273878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dirty="0"/>
              <a:t>Processamento de dados e sistemas de computação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F9C02D54-0F60-4A44-92A7-7538E1DDD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809" y="2490964"/>
            <a:ext cx="6648700" cy="34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8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3959" y="273878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dirty="0"/>
              <a:t>Processamento de dados e sistemas de computação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 seu computador recebe como entrada essas informações, as quais estão desorganizadas e sem uma estrutura padronizada; ele soma, multiplica, agrupa e transforma (</a:t>
            </a:r>
            <a:r>
              <a:rPr lang="pt-BR" b="1" dirty="0"/>
              <a:t>processa</a:t>
            </a:r>
            <a:r>
              <a:rPr lang="pt-BR" dirty="0"/>
              <a:t>) esses dados aparentemente desorganizados em informações que serão úteis para as empresas, como projeções financeiras e estimativas de custos futuros. </a:t>
            </a:r>
          </a:p>
          <a:p>
            <a:pPr algn="just"/>
            <a:r>
              <a:rPr lang="pt-BR" dirty="0"/>
              <a:t>Essas informações serão colocadas em um relatório e exibidas para o cliente (saída do processamento) (Figura 1).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551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3959" y="273878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dirty="0"/>
              <a:t>Processamento de dados e sistemas de computação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O Computador é uma combinação de hardware, software e inteligência humana. </a:t>
            </a:r>
          </a:p>
          <a:p>
            <a:pPr algn="just"/>
            <a:r>
              <a:rPr lang="pt-BR" dirty="0"/>
              <a:t>Hardware = é a parte física do computador: a caixa, as placas internas, os circuitos, a impressora, o modem, o roteador sem fio, o monitor, o mouse e outros. </a:t>
            </a:r>
          </a:p>
          <a:p>
            <a:pPr algn="just"/>
            <a:r>
              <a:rPr lang="pt-BR" dirty="0"/>
              <a:t>Software = são os programas de computador, como o sistema operacional (Windows, Linux, etc.), planilhas e editores de texto (como o Microsoft Word) e muitos outros. 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101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63959" y="2738785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r>
              <a:rPr lang="pt-BR" dirty="0"/>
              <a:t>Processamento de dados e sistemas de computação</a:t>
            </a:r>
            <a:br>
              <a:rPr lang="pt-BR" b="1" dirty="0"/>
            </a:b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Resumindo:</a:t>
            </a:r>
          </a:p>
          <a:p>
            <a:pPr algn="just"/>
            <a:r>
              <a:rPr lang="pt-BR" dirty="0"/>
              <a:t>“</a:t>
            </a:r>
            <a:r>
              <a:rPr lang="pt-BR" i="1" dirty="0"/>
              <a:t>o computador é uma máquina que resolve problemas por meio da execução de instruções que são passadas a ele. Essas instruções são chamadas de programas de computador. O programa é um conjunto de instruções lógicas e finitas (também chamado de algoritmo), que executam uma tarefa específica</a:t>
            </a:r>
            <a:r>
              <a:rPr lang="pt-BR" dirty="0"/>
              <a:t>.”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03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833" y="2142437"/>
            <a:ext cx="7678290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Geração zero (1642–1945):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Maquina de Diferenças de Babbage - A D S">
            <a:extLst>
              <a:ext uri="{FF2B5EF4-FFF2-40B4-BE49-F238E27FC236}">
                <a16:creationId xmlns:a16="http://schemas.microsoft.com/office/drawing/2014/main" id="{55A783E5-BE20-CC49-9028-8A3996241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056" y="2616590"/>
            <a:ext cx="4705830" cy="398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65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47937" y="2047409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r>
              <a:rPr lang="pt-BR" dirty="0"/>
              <a:t>Breve histórico da evolução dos computadores</a:t>
            </a:r>
            <a:br>
              <a:rPr lang="pt-BR" b="1" dirty="0"/>
            </a:br>
            <a:br>
              <a:rPr lang="pt-BR" b="1" dirty="0"/>
            </a:br>
            <a:endParaRPr lang="pt-BR" b="1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29178" y="2122188"/>
            <a:ext cx="9333644" cy="3456384"/>
          </a:xfrm>
        </p:spPr>
        <p:txBody>
          <a:bodyPr rtlCol="0">
            <a:normAutofit/>
          </a:bodyPr>
          <a:lstStyle/>
          <a:p>
            <a:pPr algn="just"/>
            <a:r>
              <a:rPr lang="pt-BR" dirty="0"/>
              <a:t>Geração zero (1642–1945):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As máquinas de Babbage pertencem à primeira das gerações, conhecida como geração zero. </a:t>
            </a:r>
          </a:p>
          <a:p>
            <a:pPr algn="just"/>
            <a:r>
              <a:rPr lang="pt-BR" dirty="0"/>
              <a:t>Além delas, temos ainda a máquina de somar e subtrair, de </a:t>
            </a:r>
            <a:r>
              <a:rPr lang="pt-BR" dirty="0" err="1"/>
              <a:t>Blaise</a:t>
            </a:r>
            <a:r>
              <a:rPr lang="pt-BR" dirty="0"/>
              <a:t> Pascal (1623–1662), construída com o intuito de ajudar o seu pai a calcular impostos.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337" y="188640"/>
            <a:ext cx="1243013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8181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7FDC0FF8-3641-465B-9525-83A8067F21BA}" vid="{914EA118-0CD8-4E2A-A1FA-590660752D5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o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3815</TotalTime>
  <Words>1255</Words>
  <Application>Microsoft Macintosh PowerPoint</Application>
  <PresentationFormat>Widescreen</PresentationFormat>
  <Paragraphs>87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Tw Cen MT</vt:lpstr>
      <vt:lpstr>Wingdings</vt:lpstr>
      <vt:lpstr>Wingdings 2</vt:lpstr>
      <vt:lpstr>Tema1</vt:lpstr>
      <vt:lpstr>Tema do Office</vt:lpstr>
      <vt:lpstr>   Arquitetura de Computadores  Aula 1 – CONCEITOS BÁSICOS DE INFORMÁTICA.  </vt:lpstr>
      <vt:lpstr>   Objetivos de aprendizagem   </vt:lpstr>
      <vt:lpstr>   Processamento de dados e sistemas de computação   </vt:lpstr>
      <vt:lpstr>   Processamento de dados e sistemas de computação   </vt:lpstr>
      <vt:lpstr>   Processamento de dados e sistemas de computação   </vt:lpstr>
      <vt:lpstr>   Processamento de dados e sistemas de computação   </vt:lpstr>
      <vt:lpstr>   Processamento de dados e sistemas de computação   </vt:lpstr>
      <vt:lpstr>    Breve histórico da evolução dos computadores  </vt:lpstr>
      <vt:lpstr>    Breve histórico da evolução dos computadores  </vt:lpstr>
      <vt:lpstr>    Breve histórico da evolução dos computadores  </vt:lpstr>
      <vt:lpstr>    Breve histórico da evolução dos computadores  </vt:lpstr>
      <vt:lpstr>    Breve histórico da evolução dos computadores  </vt:lpstr>
      <vt:lpstr>    Breve histórico da evolução dos computadores  </vt:lpstr>
      <vt:lpstr>    Breve histórico da evolução dos computadores  </vt:lpstr>
      <vt:lpstr>    Breve histórico da evolução dos computadores  </vt:lpstr>
      <vt:lpstr>    Diferenças entre hardware e software  </vt:lpstr>
      <vt:lpstr>    Diferenças entre hardware e software  </vt:lpstr>
      <vt:lpstr>    Diferenças entre hardware e software  </vt:lpstr>
      <vt:lpstr>    Diferenças entre hardware e software  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 – Introdução a Engenharia de Requisitos</dc:title>
  <dc:creator>Rubens Santanna</dc:creator>
  <cp:lastModifiedBy>Rubens Laurini</cp:lastModifiedBy>
  <cp:revision>57</cp:revision>
  <dcterms:created xsi:type="dcterms:W3CDTF">2020-02-03T13:42:36Z</dcterms:created>
  <dcterms:modified xsi:type="dcterms:W3CDTF">2021-07-15T14:30:57Z</dcterms:modified>
</cp:coreProperties>
</file>