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289" r:id="rId4"/>
    <p:sldId id="338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8" r:id="rId20"/>
    <p:sldId id="309" r:id="rId21"/>
    <p:sldId id="311" r:id="rId22"/>
    <p:sldId id="310" r:id="rId23"/>
    <p:sldId id="312" r:id="rId24"/>
    <p:sldId id="314" r:id="rId25"/>
    <p:sldId id="315" r:id="rId26"/>
    <p:sldId id="313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37" r:id="rId35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15/07/2021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da </a:t>
            </a:r>
            <a:r>
              <a:rPr lang="pt-BR" dirty="0"/>
              <a:t>Aula 5 – Sistemas de numeração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B54C847-2C46-A74B-9C75-085660438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b="1" dirty="0"/>
              <a:t>Teorema Fundamental da Numeração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CED4EA2-F8C9-9549-B8F6-9C4AF49FC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O Teorema Fundamental da Numeração diz que o valor decimal de uma quantidade expressa em outro sistema de numeração é dado pela fórmula: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sz="2400" dirty="0"/>
              <a:t>...+ X</a:t>
            </a:r>
            <a:r>
              <a:rPr lang="pt-BR" altLang="pt-BR" sz="2400" baseline="-25000" dirty="0"/>
              <a:t>4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</a:t>
            </a:r>
            <a:r>
              <a:rPr lang="pt-BR" altLang="pt-BR" sz="2400" baseline="30000" dirty="0"/>
              <a:t>4</a:t>
            </a:r>
            <a:r>
              <a:rPr lang="pt-BR" altLang="pt-BR" sz="2400" dirty="0"/>
              <a:t> + X</a:t>
            </a:r>
            <a:r>
              <a:rPr lang="pt-BR" altLang="pt-BR" sz="2400" baseline="-25000" dirty="0"/>
              <a:t>3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B³ + X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B² + X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B¹ + X</a:t>
            </a:r>
            <a:r>
              <a:rPr lang="pt-BR" altLang="pt-BR" sz="2400" baseline="-25000" dirty="0"/>
              <a:t>0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Bº</a:t>
            </a:r>
            <a:r>
              <a:rPr lang="pt-BR" altLang="pt-BR" sz="2400" dirty="0"/>
              <a:t> + X</a:t>
            </a:r>
            <a:r>
              <a:rPr lang="pt-BR" altLang="pt-BR" sz="2400" baseline="-25000" dirty="0"/>
              <a:t>-1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</a:t>
            </a:r>
            <a:r>
              <a:rPr lang="pt-BR" altLang="pt-BR" sz="2400" baseline="30000" dirty="0"/>
              <a:t>-1 </a:t>
            </a:r>
            <a:r>
              <a:rPr lang="pt-BR" altLang="pt-BR" sz="2400" dirty="0"/>
              <a:t>+ X</a:t>
            </a:r>
            <a:r>
              <a:rPr lang="pt-BR" altLang="pt-BR" sz="2400" baseline="-25000" dirty="0"/>
              <a:t>-2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B</a:t>
            </a:r>
            <a:r>
              <a:rPr lang="pt-BR" altLang="pt-BR" sz="2400" baseline="30000" dirty="0"/>
              <a:t>-2</a:t>
            </a:r>
            <a:r>
              <a:rPr lang="pt-BR" altLang="pt-BR" sz="2400" dirty="0"/>
              <a:t> + X</a:t>
            </a:r>
            <a:r>
              <a:rPr lang="pt-BR" altLang="pt-BR" sz="2400" baseline="-25000" dirty="0"/>
              <a:t>-3</a:t>
            </a:r>
            <a:r>
              <a:rPr lang="pt-BR" altLang="pt-BR" sz="2400" dirty="0"/>
              <a:t> </a:t>
            </a:r>
            <a:r>
              <a:rPr lang="pt-BR" altLang="pt-BR" sz="2400" dirty="0" err="1"/>
              <a:t>x</a:t>
            </a:r>
            <a:r>
              <a:rPr lang="pt-BR" altLang="pt-BR" sz="2400" dirty="0"/>
              <a:t>  B</a:t>
            </a:r>
            <a:r>
              <a:rPr lang="pt-BR" altLang="pt-BR" sz="2400" baseline="30000" dirty="0"/>
              <a:t>-3</a:t>
            </a:r>
            <a:r>
              <a:rPr lang="pt-BR" altLang="pt-BR" sz="2400" dirty="0"/>
              <a:t> + ...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50EC18-0208-B94A-975A-B550DE439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74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7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56478F8-0260-EA44-AAB9-7FF4A4B22F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b="1" dirty="0"/>
              <a:t>Teorema Fundamental da Numeração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DF78CF5-D99C-8748-91E5-F518E634E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Exemplo:</a:t>
            </a:r>
          </a:p>
          <a:p>
            <a:pPr>
              <a:buFontTx/>
              <a:buNone/>
            </a:pPr>
            <a:r>
              <a:rPr lang="pt-BR" altLang="pt-BR" dirty="0"/>
              <a:t>Quantidade 201,1 expressa no sistema de numeração de base 3, utiliza os dígitos 0, 1, 2 para a representação de quantidades.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Qual será a representação da mesma quantidade no sistema decimal?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CDAF75-2A36-AE47-A67F-B4AA6249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69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5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30DDC27-D6A2-7C49-B875-BAC1F3387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b="1" dirty="0"/>
              <a:t>Teorema Fundamental da Numeração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0666EB4-C396-E849-B634-747572869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Exemplo: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sz="2000" dirty="0"/>
              <a:t>2 </a:t>
            </a:r>
            <a:r>
              <a:rPr lang="pt-BR" altLang="pt-BR" sz="2000" dirty="0" err="1"/>
              <a:t>x</a:t>
            </a:r>
            <a:r>
              <a:rPr lang="pt-BR" altLang="pt-BR" sz="2000" dirty="0"/>
              <a:t> 3² + 0 </a:t>
            </a:r>
            <a:r>
              <a:rPr lang="pt-BR" altLang="pt-BR" sz="2000" dirty="0" err="1"/>
              <a:t>x</a:t>
            </a:r>
            <a:r>
              <a:rPr lang="pt-BR" altLang="pt-BR" sz="2000" dirty="0"/>
              <a:t> 3¹ + 1 </a:t>
            </a:r>
            <a:r>
              <a:rPr lang="pt-BR" altLang="pt-BR" sz="2000" dirty="0" err="1"/>
              <a:t>x</a:t>
            </a:r>
            <a:r>
              <a:rPr lang="pt-BR" altLang="pt-BR" sz="2000" dirty="0"/>
              <a:t> 3º + 1 </a:t>
            </a:r>
            <a:r>
              <a:rPr lang="pt-BR" altLang="pt-BR" sz="2000" dirty="0" err="1"/>
              <a:t>x</a:t>
            </a:r>
            <a:r>
              <a:rPr lang="pt-BR" altLang="pt-BR" sz="2000" dirty="0"/>
              <a:t> 3</a:t>
            </a:r>
            <a:r>
              <a:rPr lang="pt-BR" altLang="pt-BR" sz="2000" baseline="30000" dirty="0"/>
              <a:t>-1</a:t>
            </a:r>
            <a:r>
              <a:rPr lang="pt-BR" altLang="pt-BR" sz="2000" dirty="0"/>
              <a:t> = 18 + 0 + 1 + 0.333 = 19.333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A6C615-FE11-6F4F-AD7E-71C6433B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146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168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D005A97-86E2-E94A-BF81-B170880F7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Decimal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C291995-9E38-F142-AB87-E56D0B164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Conceito:</a:t>
            </a:r>
          </a:p>
          <a:p>
            <a:pPr>
              <a:buFontTx/>
              <a:buNone/>
            </a:pPr>
            <a:endParaRPr lang="pt-BR" altLang="pt-BR" dirty="0"/>
          </a:p>
          <a:p>
            <a:pPr algn="just">
              <a:buFontTx/>
              <a:buNone/>
            </a:pPr>
            <a:r>
              <a:rPr lang="pt-BR" altLang="pt-BR" dirty="0"/>
              <a:t>O sistema decimal é um dos chamados sistemas posicionais que utilizam um conjunto de símbolos cujo significado depende fundamentalmente da sua posição relativa ao símbolo vírgula(.) denominado vírgula decimal, que na sua ausência supõe-se localizada implicitamente à direita.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6BF10B2-CD35-CE4A-B655-AD64F8DF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12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COT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6D7FF27-0146-F14C-9CAA-393D192E3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Decimal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ED9B821-1689-7D4E-9DE6-603D40E55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A base do sistema decimal é o número 10, que corresponde ao número de símbolos utilizado para a representação de quantidades, que são: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0 1 2 3 4 5 6 7 8 9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622979-CD4F-124C-97C0-A3E9774A4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156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40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46B7A1D-BC6D-9042-82BB-AB88EC7AA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Decimal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F0DEC87-4FCB-504C-B6F7-B4FCF66C7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Então uma determinada quantidade poderá ser expressa da seguinte forma:</a:t>
            </a:r>
          </a:p>
          <a:p>
            <a:pPr>
              <a:buFontTx/>
              <a:buNone/>
            </a:pPr>
            <a:r>
              <a:rPr lang="pt-BR" altLang="pt-BR" dirty="0"/>
              <a:t>         </a:t>
            </a:r>
            <a:r>
              <a:rPr lang="pt-BR" altLang="pt-BR" baseline="-20000" dirty="0" err="1"/>
              <a:t>n</a:t>
            </a: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Nº = </a:t>
            </a:r>
            <a:r>
              <a:rPr lang="pt-BR" altLang="pt-BR" dirty="0">
                <a:sym typeface="Symbol" pitchFamily="2" charset="2"/>
              </a:rPr>
              <a:t>     (dígito)</a:t>
            </a:r>
            <a:r>
              <a:rPr lang="pt-BR" altLang="pt-BR" baseline="-25000" dirty="0" err="1">
                <a:sym typeface="Symbol" pitchFamily="2" charset="2"/>
              </a:rPr>
              <a:t>i</a:t>
            </a:r>
            <a:r>
              <a:rPr lang="pt-BR" altLang="pt-BR" baseline="-25000" dirty="0">
                <a:sym typeface="Symbol" pitchFamily="2" charset="2"/>
              </a:rPr>
              <a:t> </a:t>
            </a:r>
            <a:r>
              <a:rPr lang="pt-BR" altLang="pt-BR" dirty="0" err="1">
                <a:sym typeface="Symbol" pitchFamily="2" charset="2"/>
              </a:rPr>
              <a:t>x</a:t>
            </a:r>
            <a:r>
              <a:rPr lang="pt-BR" altLang="pt-BR" dirty="0">
                <a:sym typeface="Symbol" pitchFamily="2" charset="2"/>
              </a:rPr>
              <a:t> (base)</a:t>
            </a:r>
            <a:r>
              <a:rPr lang="pt-BR" altLang="pt-BR" baseline="30000" dirty="0" err="1">
                <a:sym typeface="Symbol" pitchFamily="2" charset="2"/>
              </a:rPr>
              <a:t>i</a:t>
            </a:r>
            <a:endParaRPr lang="pt-BR" altLang="pt-BR" dirty="0">
              <a:sym typeface="Symbol" pitchFamily="2" charset="2"/>
            </a:endParaRPr>
          </a:p>
          <a:p>
            <a:pPr>
              <a:buFontTx/>
              <a:buNone/>
            </a:pPr>
            <a:r>
              <a:rPr lang="pt-BR" altLang="pt-BR" dirty="0">
                <a:sym typeface="Symbol" pitchFamily="2" charset="2"/>
              </a:rPr>
              <a:t>         </a:t>
            </a:r>
            <a:r>
              <a:rPr lang="pt-BR" altLang="pt-BR" baseline="60000" dirty="0" err="1">
                <a:sym typeface="Symbol" pitchFamily="2" charset="2"/>
              </a:rPr>
              <a:t>i</a:t>
            </a:r>
            <a:r>
              <a:rPr lang="pt-BR" altLang="pt-BR" baseline="60000" dirty="0">
                <a:sym typeface="Symbol" pitchFamily="2" charset="2"/>
              </a:rPr>
              <a:t>= - </a:t>
            </a:r>
            <a:r>
              <a:rPr lang="pt-BR" altLang="pt-BR" baseline="60000" dirty="0" err="1">
                <a:sym typeface="Symbol" pitchFamily="2" charset="2"/>
              </a:rPr>
              <a:t>d</a:t>
            </a:r>
            <a:r>
              <a:rPr lang="pt-BR" altLang="pt-BR" dirty="0">
                <a:sym typeface="Symbol" pitchFamily="2" charset="2"/>
              </a:rPr>
              <a:t>       </a:t>
            </a:r>
          </a:p>
          <a:p>
            <a:pPr>
              <a:buFontTx/>
              <a:buNone/>
            </a:pPr>
            <a:endParaRPr lang="pt-BR" altLang="pt-BR" dirty="0">
              <a:sym typeface="Symbol" pitchFamily="2" charset="2"/>
            </a:endParaRPr>
          </a:p>
          <a:p>
            <a:pPr>
              <a:buFontTx/>
              <a:buNone/>
            </a:pPr>
            <a:endParaRPr lang="pt-BR" alt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E8F297-B457-ED4E-A5E0-320DEDEF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7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060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6FD5264-D48F-374E-9E51-A6687DCF8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Decimal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41D4FB2-3B77-4B49-9A0F-2D7D2C5560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Onde: </a:t>
            </a:r>
          </a:p>
          <a:p>
            <a:r>
              <a:rPr lang="pt-BR" altLang="pt-BR" dirty="0"/>
              <a:t>Base     = 10</a:t>
            </a:r>
          </a:p>
          <a:p>
            <a:r>
              <a:rPr lang="pt-BR" altLang="pt-BR" dirty="0" err="1"/>
              <a:t>i</a:t>
            </a:r>
            <a:r>
              <a:rPr lang="pt-BR" altLang="pt-BR" dirty="0"/>
              <a:t>           = posição em relação à vírgula</a:t>
            </a:r>
          </a:p>
          <a:p>
            <a:r>
              <a:rPr lang="pt-BR" altLang="pt-BR" dirty="0" err="1"/>
              <a:t>d</a:t>
            </a:r>
            <a:r>
              <a:rPr lang="pt-BR" altLang="pt-BR" dirty="0"/>
              <a:t>         = nº de dígitos à direita da vírgula</a:t>
            </a:r>
          </a:p>
          <a:p>
            <a:r>
              <a:rPr lang="pt-BR" altLang="pt-BR" dirty="0" err="1"/>
              <a:t>n</a:t>
            </a:r>
            <a:r>
              <a:rPr lang="pt-BR" altLang="pt-BR" dirty="0"/>
              <a:t>         = nº de dígitos à esquerda da vírgula –1</a:t>
            </a:r>
          </a:p>
          <a:p>
            <a:r>
              <a:rPr lang="pt-BR" altLang="pt-BR" dirty="0"/>
              <a:t>Dígito = cada um dos que compõem o número.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Esta fórmula corresponde ao TFN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48EA306-BBC3-4A47-B89F-47338AEC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728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0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2F8284-71EF-4549-AF4E-46B2E99F8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EC2632E-4215-7647-A51C-1094399B7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No sistema binário são utilizados os dígitos 1 e 0 para a representação de quantidades e é o sistema de numeração dos computadores atuais utilizados internamente pelo hardware. Portanto, sua base é 2 (número de dígitos do sistema)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231C6D-820E-9148-B10B-1764708E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7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160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67184ABC-54BA-844B-B19C-E7D017CA8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1268EF0-1880-4742-BFBC-53C77743E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Para que possamos aproveitar as considerações que serão tecidas posteriormente, é necessário discutirmos o conceito lógico de </a:t>
            </a:r>
            <a:r>
              <a:rPr lang="pt-BR" altLang="pt-BR" i="1" dirty="0"/>
              <a:t>bit.</a:t>
            </a:r>
          </a:p>
          <a:p>
            <a:pPr>
              <a:buFontTx/>
              <a:buNone/>
            </a:pPr>
            <a:endParaRPr lang="pt-BR" altLang="pt-BR" i="1" dirty="0"/>
          </a:p>
          <a:p>
            <a:pPr>
              <a:buFontTx/>
              <a:buNone/>
            </a:pPr>
            <a:r>
              <a:rPr lang="pt-BR" altLang="pt-BR" dirty="0"/>
              <a:t>Então, o que é o</a:t>
            </a:r>
            <a:r>
              <a:rPr lang="pt-BR" altLang="pt-BR" i="1" dirty="0"/>
              <a:t> bit?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D2B990-9CF9-494C-80DD-59E8755E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0855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0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8DCC44-3392-7244-9CDC-C8EDB61B2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2993105-D7C6-3F4B-879E-34BD271AB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 err="1"/>
              <a:t>È</a:t>
            </a:r>
            <a:r>
              <a:rPr lang="pt-BR" altLang="pt-BR" dirty="0"/>
              <a:t> a forma abreviada de </a:t>
            </a:r>
            <a:r>
              <a:rPr lang="pt-BR" altLang="pt-BR" dirty="0" err="1"/>
              <a:t>BInary</a:t>
            </a:r>
            <a:r>
              <a:rPr lang="pt-BR" altLang="pt-BR" dirty="0"/>
              <a:t> </a:t>
            </a:r>
            <a:r>
              <a:rPr lang="pt-BR" altLang="pt-BR" dirty="0" err="1"/>
              <a:t>digiT</a:t>
            </a:r>
            <a:r>
              <a:rPr lang="pt-BR" altLang="pt-BR" dirty="0"/>
              <a:t>, ou dígito binário. E é a menor unidade de dado, física e/ou sua representação lógica, em um computador digital.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Circuito ligado ou desligado, passando ou não corrente elétrica 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526A78-93B2-654D-B7E4-6F8DBFBBC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937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835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Conceituar os sistemas de numeração.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Identificar os sistemas numéricos.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Desenvolver os cálculos para conversão dos tipos de sistemas (decimal, binário, octal, hexadecimal).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2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15252598-87B1-7B4C-94FB-6D7C89E3AE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17BE1D4-9A84-BF4D-B479-FB646DB93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Desta forma, a identificação da passagem de corrente passa a ser a maneira de identificar instruções, dados, a informação de passagem de corrente passa a ser a maneira de identificar instruções, dados, informações etc.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EC5752-1DB4-8145-A374-E42544FF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7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894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3791F7E-6849-DB40-B67F-6463499CE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50D2F6F-5748-B34E-B86F-7006FEF19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Quando determinada posição nesses circuitos componentes do computador está permitindo passagem de corrente, existe um </a:t>
            </a:r>
            <a:r>
              <a:rPr lang="pt-BR" altLang="pt-BR" i="1" dirty="0"/>
              <a:t>bit</a:t>
            </a:r>
            <a:r>
              <a:rPr lang="pt-BR" altLang="pt-BR" dirty="0"/>
              <a:t> ligado (ou por convenção </a:t>
            </a:r>
            <a:r>
              <a:rPr lang="pt-BR" altLang="pt-BR" i="1" dirty="0"/>
              <a:t>bit</a:t>
            </a:r>
            <a:r>
              <a:rPr lang="pt-BR" altLang="pt-BR" dirty="0"/>
              <a:t> com valor 1) ; </a:t>
            </a:r>
          </a:p>
          <a:p>
            <a:pPr>
              <a:buFontTx/>
              <a:buNone/>
            </a:pPr>
            <a:r>
              <a:rPr lang="pt-BR" altLang="pt-BR" dirty="0"/>
              <a:t>caso contrário, sem passagem de corrente, há o </a:t>
            </a:r>
            <a:r>
              <a:rPr lang="pt-BR" altLang="pt-BR" i="1" dirty="0"/>
              <a:t>bit</a:t>
            </a:r>
            <a:r>
              <a:rPr lang="pt-BR" altLang="pt-BR" dirty="0"/>
              <a:t> desligado (</a:t>
            </a:r>
            <a:r>
              <a:rPr lang="pt-BR" altLang="pt-BR" i="1" dirty="0"/>
              <a:t>bit</a:t>
            </a:r>
            <a:r>
              <a:rPr lang="pt-BR" altLang="pt-BR" dirty="0"/>
              <a:t> com valor 0).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458412-F927-8448-901A-A343FF655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005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159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AF8595F-F6BF-4949-B48F-0FA3B1547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8BE92119-6E18-144B-B7C0-2A01CD9EA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Um conjunto de quatro </a:t>
            </a:r>
            <a:r>
              <a:rPr lang="pt-BR" altLang="pt-BR" i="1" dirty="0"/>
              <a:t>bits</a:t>
            </a:r>
            <a:r>
              <a:rPr lang="pt-BR" altLang="pt-BR" dirty="0"/>
              <a:t> é denominado </a:t>
            </a:r>
            <a:r>
              <a:rPr lang="pt-BR" altLang="pt-BR" b="1" dirty="0"/>
              <a:t>Quarteto </a:t>
            </a:r>
            <a:r>
              <a:rPr lang="pt-BR" altLang="pt-BR" dirty="0"/>
              <a:t>(</a:t>
            </a:r>
            <a:r>
              <a:rPr lang="pt-BR" altLang="pt-BR" dirty="0" err="1"/>
              <a:t>ex</a:t>
            </a:r>
            <a:r>
              <a:rPr lang="pt-BR" altLang="pt-BR" dirty="0"/>
              <a:t>: 1001)</a:t>
            </a:r>
          </a:p>
          <a:p>
            <a:r>
              <a:rPr lang="pt-BR" altLang="pt-BR" dirty="0"/>
              <a:t>Um conjunto de oitos </a:t>
            </a:r>
            <a:r>
              <a:rPr lang="pt-BR" altLang="pt-BR" i="1" dirty="0"/>
              <a:t>bits</a:t>
            </a:r>
            <a:r>
              <a:rPr lang="pt-BR" altLang="pt-BR" dirty="0"/>
              <a:t> é denominado </a:t>
            </a:r>
            <a:r>
              <a:rPr lang="pt-BR" altLang="pt-BR" b="1" dirty="0"/>
              <a:t>Octeto ou byte</a:t>
            </a:r>
            <a:r>
              <a:rPr lang="pt-BR" altLang="pt-BR" dirty="0"/>
              <a:t> (</a:t>
            </a:r>
            <a:r>
              <a:rPr lang="pt-BR" altLang="pt-BR" dirty="0" err="1"/>
              <a:t>ex</a:t>
            </a:r>
            <a:r>
              <a:rPr lang="pt-BR" altLang="pt-BR" dirty="0"/>
              <a:t>: 10010110)</a:t>
            </a:r>
          </a:p>
          <a:p>
            <a:r>
              <a:rPr lang="pt-BR" altLang="pt-BR" dirty="0"/>
              <a:t>Um conjunto de 1024 </a:t>
            </a:r>
            <a:r>
              <a:rPr lang="pt-BR" altLang="pt-BR" i="1" dirty="0"/>
              <a:t>bytes</a:t>
            </a:r>
            <a:r>
              <a:rPr lang="pt-BR" altLang="pt-BR" dirty="0"/>
              <a:t> é chamado </a:t>
            </a:r>
            <a:r>
              <a:rPr lang="pt-BR" altLang="pt-BR" b="1" dirty="0" err="1"/>
              <a:t>kilobyte</a:t>
            </a:r>
            <a:r>
              <a:rPr lang="pt-BR" altLang="pt-BR" b="1" dirty="0"/>
              <a:t> </a:t>
            </a:r>
            <a:r>
              <a:rPr lang="pt-BR" altLang="pt-BR" b="1" i="1" dirty="0"/>
              <a:t> </a:t>
            </a:r>
            <a:r>
              <a:rPr lang="pt-BR" altLang="pt-BR" dirty="0"/>
              <a:t>ou simplesmente </a:t>
            </a:r>
            <a:r>
              <a:rPr lang="pt-BR" altLang="pt-BR" dirty="0" err="1"/>
              <a:t>K</a:t>
            </a:r>
            <a:endParaRPr lang="pt-BR" alt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AAA83D6-1B42-0A4A-A0FA-2DC564880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820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94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9AE49658-F908-DE48-86C4-AFF5F93EA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64A4F5D-2678-D840-969B-D12EDA2D0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 dirty="0"/>
              <a:t>1024 </a:t>
            </a:r>
            <a:r>
              <a:rPr lang="pt-BR" altLang="pt-BR" dirty="0" err="1"/>
              <a:t>kilobytes</a:t>
            </a:r>
            <a:r>
              <a:rPr lang="pt-BR" altLang="pt-BR" dirty="0"/>
              <a:t> formam um </a:t>
            </a:r>
            <a:r>
              <a:rPr lang="pt-BR" altLang="pt-BR" b="1" dirty="0"/>
              <a:t>megabyte.</a:t>
            </a:r>
            <a:endParaRPr lang="pt-BR" altLang="pt-BR" dirty="0"/>
          </a:p>
          <a:p>
            <a:r>
              <a:rPr lang="pt-BR" altLang="pt-BR" dirty="0"/>
              <a:t>Um </a:t>
            </a:r>
            <a:r>
              <a:rPr lang="pt-BR" altLang="pt-BR" b="1" dirty="0"/>
              <a:t>gigabytes </a:t>
            </a:r>
            <a:r>
              <a:rPr lang="pt-BR" altLang="pt-BR" dirty="0"/>
              <a:t>é um conjunto de 1024 megabytes.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229A0C-6200-A44B-BBCD-1AEA5E96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820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93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28F11CBD-FFA9-B24A-85E4-1D38D01B1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7829" name="Text Box 5">
            <a:extLst>
              <a:ext uri="{FF2B5EF4-FFF2-40B4-BE49-F238E27FC236}">
                <a16:creationId xmlns:a16="http://schemas.microsoft.com/office/drawing/2014/main" id="{537CA7A9-A479-6C46-95EF-85C161E693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/>
              <a:t>Byte(</a:t>
            </a:r>
            <a:r>
              <a:rPr lang="pt-BR" altLang="pt-BR" sz="2400" dirty="0" err="1"/>
              <a:t>b</a:t>
            </a:r>
            <a:r>
              <a:rPr lang="pt-BR" altLang="pt-BR" sz="2400" dirty="0"/>
              <a:t>).......................1b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/>
              <a:t>Kilo</a:t>
            </a:r>
            <a:r>
              <a:rPr lang="pt-BR" altLang="pt-BR" sz="2400" dirty="0"/>
              <a:t> Byte(Kb).............1.024Kb ou 2</a:t>
            </a:r>
            <a:r>
              <a:rPr lang="pt-BR" altLang="pt-BR" sz="2400" baseline="30000" dirty="0"/>
              <a:t>10 </a:t>
            </a:r>
            <a:r>
              <a:rPr lang="pt-BR" altLang="pt-BR" sz="2400" dirty="0" err="1"/>
              <a:t>b</a:t>
            </a:r>
            <a:endParaRPr lang="pt-BR" altLang="pt-BR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/>
              <a:t>Mega</a:t>
            </a:r>
            <a:r>
              <a:rPr lang="pt-BR" altLang="pt-BR" sz="2400" dirty="0"/>
              <a:t> Byte (Mb)..........1.024 Mb ou 2</a:t>
            </a:r>
            <a:r>
              <a:rPr lang="pt-BR" altLang="pt-BR" sz="2400" baseline="30000" dirty="0"/>
              <a:t>20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</a:t>
            </a:r>
            <a:endParaRPr lang="pt-BR" altLang="pt-BR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/>
              <a:t>Giga Byte (Gb)............1.024 Gb ou 2</a:t>
            </a:r>
            <a:r>
              <a:rPr lang="pt-BR" altLang="pt-BR" sz="2400" baseline="30000" dirty="0"/>
              <a:t>30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</a:t>
            </a:r>
            <a:endParaRPr lang="pt-BR" altLang="pt-BR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 err="1"/>
              <a:t>Tera</a:t>
            </a:r>
            <a:r>
              <a:rPr lang="pt-BR" altLang="pt-BR" sz="2400" dirty="0"/>
              <a:t> Byte (Tb).............1.024 Tb ou 2</a:t>
            </a:r>
            <a:r>
              <a:rPr lang="pt-BR" altLang="pt-BR" sz="2400" baseline="30000" dirty="0"/>
              <a:t>40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</a:t>
            </a:r>
            <a:endParaRPr lang="pt-BR" altLang="pt-BR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pt-BR" sz="2400" dirty="0"/>
              <a:t>Peta Byte (</a:t>
            </a:r>
            <a:r>
              <a:rPr lang="pt-BR" altLang="pt-BR" sz="2400" dirty="0" err="1"/>
              <a:t>Pb</a:t>
            </a:r>
            <a:r>
              <a:rPr lang="pt-BR" altLang="pt-BR" sz="2400" dirty="0"/>
              <a:t>)..............1.024 </a:t>
            </a:r>
            <a:r>
              <a:rPr lang="pt-BR" altLang="pt-BR" sz="2400" dirty="0" err="1"/>
              <a:t>Pb</a:t>
            </a:r>
            <a:r>
              <a:rPr lang="pt-BR" altLang="pt-BR" sz="2400" dirty="0"/>
              <a:t> ou 2</a:t>
            </a:r>
            <a:r>
              <a:rPr lang="pt-BR" altLang="pt-BR" sz="2400" baseline="30000" dirty="0"/>
              <a:t>50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</a:t>
            </a:r>
            <a:endParaRPr lang="pt-BR" altLang="pt-BR" sz="2400" dirty="0"/>
          </a:p>
          <a:p>
            <a:pPr>
              <a:spcBef>
                <a:spcPct val="0"/>
              </a:spcBef>
              <a:buFontTx/>
              <a:buNone/>
            </a:pPr>
            <a:endParaRPr lang="pt-BR" altLang="pt-BR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2735878-D0C3-3744-8EAF-F5226CD1A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728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9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7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7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7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7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6D8D83D-9244-D24B-BF01-F77B517C3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5F4787E8-281E-0F43-AE4C-19AED9A64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O Computador pode trabalhar no seu dia a dia com vários sistemas numéricos, por exemplo: binário, octal, decimal, hexadecimal etc.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112818-A778-404F-AB33-24E4EF90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1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0736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AE66CFD-987F-8948-B633-0308BBC71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Binário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C4768667-6C52-3040-BBCC-EC5916FF8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Exercício de sala: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Qual o número decimal representado pelo número binário 1001.1? Utilizar o TFN.</a:t>
            </a:r>
          </a:p>
          <a:p>
            <a:pPr algn="ctr">
              <a:buFontTx/>
              <a:buNone/>
            </a:pPr>
            <a:r>
              <a:rPr lang="pt-BR" altLang="pt-BR" dirty="0"/>
              <a:t>Solução: </a:t>
            </a:r>
          </a:p>
          <a:p>
            <a:pPr algn="ctr">
              <a:buFontTx/>
              <a:buNone/>
            </a:pPr>
            <a:r>
              <a:rPr lang="pt-BR" altLang="pt-BR" dirty="0" err="1"/>
              <a:t>D</a:t>
            </a:r>
            <a:r>
              <a:rPr lang="pt-BR" altLang="pt-BR" dirty="0"/>
              <a:t>= </a:t>
            </a:r>
            <a:r>
              <a:rPr lang="pt-BR" altLang="pt-BR" dirty="0" err="1"/>
              <a:t>X</a:t>
            </a:r>
            <a:r>
              <a:rPr lang="pt-BR" altLang="pt-BR" dirty="0"/>
              <a:t>₃*B³+X₂*B²+X₁*B¹+X₀*</a:t>
            </a:r>
            <a:r>
              <a:rPr lang="pt-BR" altLang="pt-BR" dirty="0" err="1"/>
              <a:t>B</a:t>
            </a:r>
            <a:r>
              <a:rPr lang="pt-BR" altLang="pt-BR" dirty="0"/>
              <a:t>⁰+ </a:t>
            </a:r>
            <a:r>
              <a:rPr lang="pt-BR" altLang="pt-BR" dirty="0" err="1"/>
              <a:t>X</a:t>
            </a:r>
            <a:r>
              <a:rPr lang="pt-BR" altLang="pt-BR" dirty="0"/>
              <a:t>-₁ * B-¹</a:t>
            </a:r>
          </a:p>
          <a:p>
            <a:pPr algn="ctr">
              <a:buFontTx/>
              <a:buNone/>
            </a:pPr>
            <a:r>
              <a:rPr lang="pt-BR" altLang="pt-BR" dirty="0" err="1"/>
              <a:t>D</a:t>
            </a:r>
            <a:r>
              <a:rPr lang="pt-BR" altLang="pt-BR" dirty="0"/>
              <a:t>= 1*2³+0*2²+0*2¹+1*2⁰+ 1*2-¹</a:t>
            </a:r>
          </a:p>
          <a:p>
            <a:pPr algn="ctr">
              <a:buFontTx/>
              <a:buNone/>
            </a:pPr>
            <a:r>
              <a:rPr lang="pt-BR" altLang="pt-BR" dirty="0" err="1"/>
              <a:t>D</a:t>
            </a:r>
            <a:r>
              <a:rPr lang="pt-BR" altLang="pt-BR" dirty="0"/>
              <a:t>= 8+0+0+1+0,5= 9,5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79DBA0-658F-684A-829C-8DE086541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29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16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A698230-CEE0-1D4D-B180-F248972AD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Octal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D48E5D0-A972-A14C-ABA9-083D33A3C2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É um sistema de numeração cuja base é 8, ou seja, utiliza 8 símbolos para a representação de quantidade. </a:t>
            </a:r>
          </a:p>
          <a:p>
            <a:pPr>
              <a:buFontTx/>
              <a:buNone/>
            </a:pPr>
            <a:r>
              <a:rPr lang="pt-BR" altLang="pt-BR" dirty="0"/>
              <a:t>Estes símbolos são: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0 1 2 3 4 5 6 7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05B936C-4F71-BF40-82CC-2851DD43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8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5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A5C76E1-DC6F-3D46-A2CB-943870E7C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Octal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AF1360C-ABC2-824D-8273-5B2C9B26B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Este sistema também é um sistema posicional e a posição de seus algarismos é determinada em relação à vírgula decimal. </a:t>
            </a:r>
          </a:p>
          <a:p>
            <a:pPr>
              <a:buFontTx/>
              <a:buNone/>
            </a:pPr>
            <a:r>
              <a:rPr lang="pt-BR" altLang="pt-BR" dirty="0"/>
              <a:t>Caso esta não ocorra, supõe-se implicitamente colocada à direita do número.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56E19E-7C2E-A44F-B507-8D0198F2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0922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525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FA111A5A-590A-794D-BD0E-B6EAAA897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Octal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A406049-9CF8-A944-AD87-6B3FE792D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Exercício de sala:</a:t>
            </a:r>
          </a:p>
          <a:p>
            <a:pPr>
              <a:buFontTx/>
              <a:buNone/>
            </a:pPr>
            <a:r>
              <a:rPr lang="pt-BR" altLang="pt-BR" dirty="0"/>
              <a:t>Qual o número decimal representada pelo número octal 4701? Utilizar o TFN.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1AFE73-2C85-064B-9634-78E6A62BA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7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3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Contextualização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Na UIA 1, vimos os conceitos básicos de um sistema computacional, os principais elementos que o compõem e os mecanismos básicos que permitem ao computador computar. Como computar é fazer cálculos, no sentido lato da palavra, e sendo essa a principal atividade de um computador, precisamos entender como um computador executa cálculos.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387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3343AFC5-0518-B143-9566-7EEF7340F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Hexadecimal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AF7B7B8-5CF3-F244-A40A-DC822CE41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É um sistema posicional de numeração cuja base é 16. Utiliza portanto 16 símbolos para a representação de quantidades. </a:t>
            </a:r>
          </a:p>
          <a:p>
            <a:pPr>
              <a:buFontTx/>
              <a:buNone/>
            </a:pPr>
            <a:r>
              <a:rPr lang="pt-BR" altLang="pt-BR" dirty="0"/>
              <a:t>Esses símbolos são: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0 1 2 3 4 5 6 7 8 9 A </a:t>
            </a:r>
            <a:r>
              <a:rPr lang="pt-BR" altLang="pt-BR" dirty="0" err="1"/>
              <a:t>B</a:t>
            </a:r>
            <a:r>
              <a:rPr lang="pt-BR" altLang="pt-BR" dirty="0"/>
              <a:t> C </a:t>
            </a:r>
            <a:r>
              <a:rPr lang="pt-BR" altLang="pt-BR" dirty="0" err="1"/>
              <a:t>D</a:t>
            </a:r>
            <a:r>
              <a:rPr lang="pt-BR" altLang="pt-BR" dirty="0"/>
              <a:t> E </a:t>
            </a:r>
            <a:r>
              <a:rPr lang="pt-BR" altLang="pt-BR" dirty="0" err="1"/>
              <a:t>F</a:t>
            </a:r>
            <a:endParaRPr lang="pt-BR" alt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2059D8B-CF7E-C04F-8776-DE2614C4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981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522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1AA4ACA5-9641-E74A-AC8D-D02DAFDC1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Hexadecimal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B5F8F06-7DDF-9442-B37D-64FEAA2C4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/>
              <a:t>São atribuídos os seguintes valores absolutos aos símbolos A, B, C, D, E e F:</a:t>
            </a:r>
          </a:p>
          <a:p>
            <a:pPr>
              <a:buFontTx/>
              <a:buNone/>
            </a:pPr>
            <a:endParaRPr lang="pt-BR" altLang="pt-BR"/>
          </a:p>
        </p:txBody>
      </p:sp>
      <p:graphicFrame>
        <p:nvGraphicFramePr>
          <p:cNvPr id="83999" name="Group 31">
            <a:extLst>
              <a:ext uri="{FF2B5EF4-FFF2-40B4-BE49-F238E27FC236}">
                <a16:creationId xmlns:a16="http://schemas.microsoft.com/office/drawing/2014/main" id="{C60002A1-490F-8D49-A5F7-9C919A4F3267}"/>
              </a:ext>
            </a:extLst>
          </p:cNvPr>
          <p:cNvGraphicFramePr>
            <a:graphicFrameLocks noGrp="1"/>
          </p:cNvGraphicFramePr>
          <p:nvPr/>
        </p:nvGraphicFramePr>
        <p:xfrm>
          <a:off x="2667000" y="3048000"/>
          <a:ext cx="6172200" cy="359664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61297876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63224622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Símbolo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Valor Absoluto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74213"/>
                  </a:ext>
                </a:extLst>
              </a:tr>
              <a:tr h="289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pt-BR" altLang="pt-BR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082640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0D3AB427-401A-1045-B82C-BB4634D0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48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621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7D1CA4C-614A-7745-AC81-688151F35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 Hexadecimal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FB58E207-E905-684D-B37F-5CDB19E26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altLang="pt-BR" dirty="0"/>
              <a:t>Exercício de Sala de aula:</a:t>
            </a:r>
          </a:p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r>
              <a:rPr lang="pt-BR" altLang="pt-BR" dirty="0"/>
              <a:t>Qual o número decimal representado pelo hexadecimal 2CA? Utilizar o TFN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605651B-027B-2F4A-8ECE-C5DE53230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7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0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B3B7760-6D00-4746-A6BC-C6BDFDF9E28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56732" y="96451"/>
            <a:ext cx="9144000" cy="2387600"/>
          </a:xfrm>
        </p:spPr>
        <p:txBody>
          <a:bodyPr/>
          <a:lstStyle/>
          <a:p>
            <a:r>
              <a:rPr lang="pt-BR" altLang="pt-BR" b="1" dirty="0"/>
              <a:t>Sistemas de Numeração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AF90C1F-2B52-E744-8319-85E2CB1CD2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altLang="pt-BR" dirty="0"/>
              <a:t>O que é??</a:t>
            </a:r>
          </a:p>
          <a:p>
            <a:endParaRPr lang="pt-BR" altLang="pt-BR" dirty="0"/>
          </a:p>
          <a:p>
            <a:pPr algn="just"/>
            <a:r>
              <a:rPr lang="pt-BR" altLang="pt-BR" dirty="0"/>
              <a:t>“O conjunto dos símbolos utilizados para a representação de quantidades e as regras que definem a forma de representação”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CCA89EF-A802-3C42-8CA0-C9370B216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666" y="259421"/>
            <a:ext cx="1244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8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4669409-E303-4445-880C-F77E2C7A4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Sistemas de Numeração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2C3FAB5-0615-8848-8774-3CB0405FE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pt-BR" altLang="pt-BR" dirty="0"/>
              <a:t>	Um Sistema de numeração é determinado fundamentalmente pela base, que é o número de símbolos utilizado. A base é o coeficiente que determina qual o valor de cada símbolo de acordo com a sua posição.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4A7C14-3410-534F-98C7-B8316C0E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73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9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7F0AA33-D4D6-FA49-AFA8-CAF6ADDE6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Sistemas de Numeração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A5EA71D-BE6C-A94A-A4EF-2419287DC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pt-BR" altLang="pt-BR" dirty="0"/>
              <a:t>Os sistemas de numeração atuais são sistemas posicionais:</a:t>
            </a:r>
          </a:p>
          <a:p>
            <a:pPr algn="just">
              <a:buFontTx/>
              <a:buNone/>
            </a:pPr>
            <a:endParaRPr lang="pt-BR" altLang="pt-BR" dirty="0"/>
          </a:p>
          <a:p>
            <a:pPr algn="just">
              <a:buFontTx/>
              <a:buNone/>
            </a:pPr>
            <a:r>
              <a:rPr lang="pt-BR" altLang="pt-BR" dirty="0"/>
              <a:t>	O valor relativo que cada símbolo ou algarismo representado depende do seu valor absoluto e da sua posição em relação à virgula decimal. O valor relativo está diretamente ligado ao valor da base do sistema de numeração.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5E9DAF-4591-6E4B-89A3-8190689D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064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78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112CA66-E34D-5D47-A5B3-CBA0CD4F0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b="1" dirty="0"/>
              <a:t>Sistemas de Numeração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3293E61-D392-5A4A-AA87-1EE46F007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altLang="pt-BR" dirty="0"/>
          </a:p>
          <a:p>
            <a:r>
              <a:rPr lang="pt-BR" altLang="pt-BR" dirty="0"/>
              <a:t>Sistema Decimal</a:t>
            </a:r>
          </a:p>
          <a:p>
            <a:r>
              <a:rPr lang="pt-BR" altLang="pt-BR" dirty="0"/>
              <a:t>Sistema Binário</a:t>
            </a:r>
          </a:p>
          <a:p>
            <a:r>
              <a:rPr lang="pt-BR" altLang="pt-BR" dirty="0"/>
              <a:t>Sistema Octal</a:t>
            </a:r>
          </a:p>
          <a:p>
            <a:r>
              <a:rPr lang="pt-BR" altLang="pt-BR" dirty="0"/>
              <a:t>Sistema Hexadecimal</a:t>
            </a:r>
          </a:p>
          <a:p>
            <a:pPr>
              <a:buFontTx/>
              <a:buNone/>
            </a:pPr>
            <a:endParaRPr lang="pt-BR" alt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FFA9B2-7C6C-B843-AD88-587ED97D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517" y="23018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36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CB06292-38CE-B844-B255-E9B9B7690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b="1" dirty="0"/>
              <a:t>Teorema Fundamental da Numeração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7F5D82F-353B-E24F-8D38-AEA13F393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pt-BR" altLang="pt-BR" dirty="0"/>
          </a:p>
          <a:p>
            <a:pPr>
              <a:buFontTx/>
              <a:buNone/>
            </a:pPr>
            <a:endParaRPr lang="pt-BR" altLang="pt-BR" dirty="0"/>
          </a:p>
          <a:p>
            <a:pPr algn="just">
              <a:buFontTx/>
              <a:buNone/>
            </a:pPr>
            <a:r>
              <a:rPr lang="pt-BR" altLang="pt-BR" dirty="0"/>
              <a:t>Trata-se de um teorema que:</a:t>
            </a:r>
          </a:p>
          <a:p>
            <a:pPr algn="just">
              <a:buFontTx/>
              <a:buNone/>
            </a:pPr>
            <a:endParaRPr lang="pt-BR" altLang="pt-BR" dirty="0"/>
          </a:p>
          <a:p>
            <a:pPr algn="just">
              <a:buFontTx/>
              <a:buNone/>
            </a:pPr>
            <a:r>
              <a:rPr lang="pt-BR" altLang="pt-BR" dirty="0"/>
              <a:t>	Relaciona uma quantidade expressa em qualquer sistema de numeração com a mesma quantidade expressa no sistema decimal.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19E5C13-3E80-B640-B514-4E9C5CF2D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937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579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B29AD77-FF2C-7B40-93CB-873103D3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 sz="3200" b="1" dirty="0"/>
              <a:t>Teorema Fundamental da Numeração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28FF5A2-A2CC-A44E-9C1D-A8AB81AD8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dirty="0"/>
              <a:t>Suponhamos uma quantidade expressa num sistema cuja base é </a:t>
            </a:r>
            <a:r>
              <a:rPr lang="pt-BR" altLang="pt-BR" dirty="0" err="1"/>
              <a:t>B</a:t>
            </a:r>
            <a:r>
              <a:rPr lang="pt-BR" altLang="pt-BR" dirty="0"/>
              <a:t> e representada por </a:t>
            </a:r>
            <a:r>
              <a:rPr lang="pt-BR" altLang="pt-BR" dirty="0" err="1"/>
              <a:t>X</a:t>
            </a:r>
            <a:r>
              <a:rPr lang="pt-BR" altLang="pt-BR" dirty="0">
                <a:cs typeface="Times New Roman" panose="02020603050405020304" pitchFamily="18" charset="0"/>
              </a:rPr>
              <a:t> e </a:t>
            </a:r>
            <a:r>
              <a:rPr lang="pt-BR" altLang="pt-BR" baseline="-25000" dirty="0" err="1">
                <a:cs typeface="Times New Roman" panose="02020603050405020304" pitchFamily="18" charset="0"/>
              </a:rPr>
              <a:t>i</a:t>
            </a:r>
            <a:r>
              <a:rPr lang="pt-BR" altLang="pt-BR" baseline="-25000" dirty="0">
                <a:cs typeface="Times New Roman" panose="02020603050405020304" pitchFamily="18" charset="0"/>
              </a:rPr>
              <a:t> </a:t>
            </a:r>
            <a:r>
              <a:rPr lang="pt-BR" altLang="pt-BR" dirty="0">
                <a:cs typeface="Times New Roman" panose="02020603050405020304" pitchFamily="18" charset="0"/>
              </a:rPr>
              <a:t>cada um dos dígitos representados nesta quantidade.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dirty="0">
                <a:cs typeface="Times New Roman" panose="02020603050405020304" pitchFamily="18" charset="0"/>
              </a:rPr>
              <a:t>O índice em X</a:t>
            </a:r>
            <a:r>
              <a:rPr lang="pt-BR" altLang="pt-BR" baseline="-25000" dirty="0">
                <a:cs typeface="Times New Roman" panose="02020603050405020304" pitchFamily="18" charset="0"/>
              </a:rPr>
              <a:t>i</a:t>
            </a:r>
            <a:r>
              <a:rPr lang="pt-BR" altLang="pt-BR" dirty="0">
                <a:cs typeface="Times New Roman" panose="02020603050405020304" pitchFamily="18" charset="0"/>
              </a:rPr>
              <a:t> indica a posição do dígito em relação à vírgula decimal.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pt-BR" altLang="pt-BR" dirty="0">
                <a:cs typeface="Times New Roman" panose="02020603050405020304" pitchFamily="18" charset="0"/>
              </a:rPr>
              <a:t>As posições à esquerda da vírgula são numeradas de 0 em diante e de 1 em 1, e à direita da vírgula, a partir de –1 e com incremento –1.</a:t>
            </a:r>
            <a:endParaRPr lang="pt-BR" altLang="pt-BR" baseline="-25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10E871-090B-7A47-8D27-DFDC15549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273" y="365125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839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2689</TotalTime>
  <Words>1283</Words>
  <Application>Microsoft Macintosh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da Aula 5 – Sistemas de numeração    </vt:lpstr>
      <vt:lpstr>  Objetivos de aprendizagem     </vt:lpstr>
      <vt:lpstr>  Contextualização     </vt:lpstr>
      <vt:lpstr>Sistemas de Numeração</vt:lpstr>
      <vt:lpstr>Sistemas de Numeração</vt:lpstr>
      <vt:lpstr>Sistemas de Numeração</vt:lpstr>
      <vt:lpstr>Sistemas de Numeração</vt:lpstr>
      <vt:lpstr>Teorema Fundamental da Numeração</vt:lpstr>
      <vt:lpstr>Teorema Fundamental da Numeração</vt:lpstr>
      <vt:lpstr>Teorema Fundamental da Numeração</vt:lpstr>
      <vt:lpstr>Teorema Fundamental da Numeração</vt:lpstr>
      <vt:lpstr>Teorema Fundamental da Numeração</vt:lpstr>
      <vt:lpstr>Sistema Decimal</vt:lpstr>
      <vt:lpstr>Sistema Decimal</vt:lpstr>
      <vt:lpstr>Sistema Decimal</vt:lpstr>
      <vt:lpstr>Sistema Decimal</vt:lpstr>
      <vt:lpstr>Sistema Binário</vt:lpstr>
      <vt:lpstr>Sistema Binário</vt:lpstr>
      <vt:lpstr>Sistema Binário</vt:lpstr>
      <vt:lpstr>Sistema Binário</vt:lpstr>
      <vt:lpstr>Sistema Binário</vt:lpstr>
      <vt:lpstr>Sistema Binário</vt:lpstr>
      <vt:lpstr>Sistema Binário</vt:lpstr>
      <vt:lpstr>Sistema Binário</vt:lpstr>
      <vt:lpstr>Sistema Binário</vt:lpstr>
      <vt:lpstr>Sistema Binário</vt:lpstr>
      <vt:lpstr>Sistema Octal</vt:lpstr>
      <vt:lpstr>Sistema Octal</vt:lpstr>
      <vt:lpstr>Sistema Octal</vt:lpstr>
      <vt:lpstr>Sistema Hexadecimal</vt:lpstr>
      <vt:lpstr>Sistema Hexadecimal</vt:lpstr>
      <vt:lpstr>Sistema Hexadecimal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69</cp:revision>
  <dcterms:created xsi:type="dcterms:W3CDTF">2020-02-03T13:42:36Z</dcterms:created>
  <dcterms:modified xsi:type="dcterms:W3CDTF">2021-07-15T18:47:03Z</dcterms:modified>
</cp:coreProperties>
</file>