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365" r:id="rId4"/>
    <p:sldId id="379" r:id="rId5"/>
    <p:sldId id="380" r:id="rId6"/>
    <p:sldId id="401" r:id="rId7"/>
    <p:sldId id="456" r:id="rId8"/>
    <p:sldId id="457" r:id="rId9"/>
    <p:sldId id="482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73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1" r:id="rId31"/>
    <p:sldId id="483" r:id="rId32"/>
    <p:sldId id="337" r:id="rId33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7igvEoqSby8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Resumo da </a:t>
            </a:r>
            <a:r>
              <a:rPr lang="pt-BR" dirty="0"/>
              <a:t>Aula 6 - Representação de dados e Aritmética Computacional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r>
              <a:rPr lang="pt-BR" dirty="0"/>
              <a:t>Vejamos o exemplo do número 10 em decimal, representado em um binário de 7 bits como 0001010₂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Dígito 0 para números positivos (00001010₂ = +10₁₀).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Dígito 1 para números negativos (11110110₂ = −10₁₀).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7505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visto, um número binário composto por 8 </a:t>
            </a:r>
            <a:r>
              <a:rPr lang="pt-BR" i="1" dirty="0"/>
              <a:t>bits </a:t>
            </a:r>
            <a:r>
              <a:rPr lang="pt-BR" dirty="0"/>
              <a:t>utiliza 7 bits para determinar o módulo do número e 1 </a:t>
            </a:r>
            <a:r>
              <a:rPr lang="pt-BR" i="1" dirty="0"/>
              <a:t>bit</a:t>
            </a:r>
            <a:r>
              <a:rPr lang="pt-BR" dirty="0"/>
              <a:t> para representar o seu sinal. Dessa forma, o tamanho máximo que esse número pode armazenar fica na faixa entre −127 &lt;= </a:t>
            </a:r>
            <a:r>
              <a:rPr lang="pt-BR" dirty="0" err="1"/>
              <a:t>X</a:t>
            </a:r>
            <a:r>
              <a:rPr lang="pt-BR" dirty="0"/>
              <a:t> &lt;= +127, conforme a seguinte expressão: </a:t>
            </a:r>
          </a:p>
          <a:p>
            <a:pPr algn="just"/>
            <a:endParaRPr lang="pt-BR" dirty="0"/>
          </a:p>
          <a:p>
            <a:r>
              <a:rPr lang="pt-BR" dirty="0"/>
              <a:t>−2N−1 − 1 &lt;= </a:t>
            </a:r>
            <a:r>
              <a:rPr lang="pt-BR" dirty="0" err="1"/>
              <a:t>X</a:t>
            </a:r>
            <a:r>
              <a:rPr lang="pt-BR" dirty="0"/>
              <a:t> &lt;= + 2N−1 − 1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12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Onde N representa o número máximo de bits de cada número.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8 bits: −27 − 1 &lt;= </a:t>
            </a:r>
            <a:r>
              <a:rPr lang="pt-BR" dirty="0" err="1"/>
              <a:t>X</a:t>
            </a:r>
            <a:r>
              <a:rPr lang="pt-BR" dirty="0"/>
              <a:t> &lt;= +27 − 1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16 bits: −215 − 1 &lt;= </a:t>
            </a:r>
            <a:r>
              <a:rPr lang="pt-BR" dirty="0" err="1"/>
              <a:t>X</a:t>
            </a:r>
            <a:r>
              <a:rPr lang="pt-BR" dirty="0"/>
              <a:t> &lt;= +215 − 1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Para 32 bits: −231 − 1 &lt;= </a:t>
            </a:r>
            <a:r>
              <a:rPr lang="pt-BR" dirty="0" err="1"/>
              <a:t>X</a:t>
            </a:r>
            <a:r>
              <a:rPr lang="pt-BR" dirty="0"/>
              <a:t> &lt;= +231 − 1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3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modo mais utilizado para converter um número decimal negativo em binário é conhecido como complemento de 2 (C2). Nesse método, utiliza-se a conversão do módulo do número para binário, como se ele fosse um número positivo.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931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seguida, inverte-se todos os bits, incluindo o bit de sinal (de mais alta ordem), em uma operação conhecida como complemento de 1 (C1). Na sequência, soma-se 1 ao número binário produzido por C1, desprezando o último dígito de transporte, caso exista.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54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Vejamos o seguinte exemplo para o decimal −10: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631A01D-05F6-C042-BFD0-66CA24BD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96" y="3314188"/>
            <a:ext cx="4441117" cy="196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03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endParaRPr lang="pt-BR" dirty="0"/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Converteu-se 10 para binário positivo, produzindo 00001010.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Aplicou-se a inversão dos bits (complemento de 1 − C1).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Somou-se 1 ao resultado de C1 (complemento de 2 − C2).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O resultado apresentou 11110110₂ para −10 em decimal.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863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10659916" cy="4507842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 </a:t>
            </a:r>
          </a:p>
          <a:p>
            <a:pPr algn="just"/>
            <a:r>
              <a:rPr lang="pt-BR" dirty="0"/>
              <a:t>É possível realizar diversas operações com números do sistema de numeração binário. As operações básicas com números binários são </a:t>
            </a:r>
            <a:r>
              <a:rPr lang="pt-BR" b="1" dirty="0"/>
              <a:t>adição, subtração, multiplicação e divisão</a:t>
            </a:r>
            <a:r>
              <a:rPr lang="pt-BR" dirty="0"/>
              <a:t>, conforme será apresentado a seguir, com base em </a:t>
            </a:r>
            <a:r>
              <a:rPr lang="pt-BR" dirty="0" err="1"/>
              <a:t>Null</a:t>
            </a:r>
            <a:r>
              <a:rPr lang="pt-BR" dirty="0"/>
              <a:t> e </a:t>
            </a:r>
            <a:r>
              <a:rPr lang="pt-BR" dirty="0" err="1"/>
              <a:t>Lobur</a:t>
            </a:r>
            <a:r>
              <a:rPr lang="pt-BR" dirty="0"/>
              <a:t> (2011).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124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10491104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Adição</a:t>
            </a:r>
          </a:p>
          <a:p>
            <a:pPr algn="just"/>
            <a:r>
              <a:rPr lang="pt-BR" dirty="0"/>
              <a:t>A adição no sistema de numeração binário segue as mesmas regras do sistema de numeração decimal. Quando se adiciona 1 ao 0, ou vice-versa, o resultado é 1. Se ambos os dígitos forem 0, o resultado será 0. No entanto, se os dois dígitos forem 1, o resultado é 0 e vai 1 para a casa à esquerda, conforme apresentado na tabela a seguir. </a:t>
            </a:r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5895B0-E248-8C49-B966-643B0C270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05" y="4258445"/>
            <a:ext cx="3097487" cy="122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64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9984667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Adição</a:t>
            </a:r>
          </a:p>
          <a:p>
            <a:pPr algn="l"/>
            <a:r>
              <a:rPr lang="pt-BR" dirty="0"/>
              <a:t>Vejamos o exemplo que soma o número 1101₂ a 1001₂ :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A318D7A-BD32-7D40-9975-1EA61096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25" y="2640447"/>
            <a:ext cx="3960612" cy="156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5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Identificar como os computadores representam os dados internamente.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Converter números do sistema de numeração decimal para o sistema de numeração binário, sejam eles positivos ou negativos.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Realizar operações aritméticas básicas no sistema de numeração binário.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6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10223818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Subtração</a:t>
            </a:r>
          </a:p>
          <a:p>
            <a:pPr algn="just"/>
            <a:r>
              <a:rPr lang="pt-BR" dirty="0"/>
              <a:t>Na subtração, a regra também é parecida com a regra de subtração de números decimais. Quando um número menor subtrai de outro maior, ocorre o empréstimo de 1 do número à sua esquerda. As regras para subtração no sistema binário estão descritas a seguir:</a:t>
            </a:r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57BDCA5-3A5E-4443-9BDF-55D9D032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99" y="4045736"/>
            <a:ext cx="4121701" cy="139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2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10772458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Subtração</a:t>
            </a:r>
          </a:p>
          <a:p>
            <a:pPr algn="l"/>
            <a:r>
              <a:rPr lang="pt-BR" dirty="0"/>
              <a:t>Vejamos o seguinte exemplo, que subtrai o número 1101₂ de 0111₂:</a:t>
            </a:r>
          </a:p>
          <a:p>
            <a:pPr algn="l"/>
            <a:endParaRPr lang="pt-BR" dirty="0"/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0B488F-CC70-644A-AE09-67D1BB919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08" y="2751171"/>
            <a:ext cx="5489303" cy="18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9928396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Multiplicação</a:t>
            </a:r>
          </a:p>
          <a:p>
            <a:pPr algn="l"/>
            <a:endParaRPr lang="pt-BR" dirty="0"/>
          </a:p>
          <a:p>
            <a:pPr algn="just"/>
            <a:r>
              <a:rPr lang="pt-BR" dirty="0"/>
              <a:t>A multiplicação de binários também segue a mesma regra da multiplicação entre números decimais. Multiplica-se cada dígito do segundo número por todos os dígitos do primeiro número. </a:t>
            </a:r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49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9829923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Multiplicação</a:t>
            </a:r>
          </a:p>
          <a:p>
            <a:pPr algn="l"/>
            <a:endParaRPr lang="pt-BR" dirty="0"/>
          </a:p>
          <a:p>
            <a:pPr algn="just"/>
            <a:r>
              <a:rPr lang="pt-BR" dirty="0"/>
              <a:t>Os resultados são acumulados na linha de baixo, com um recuo à direita. Por fim, os números são somados conforme o método de adição.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7082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Multiplicação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As regras para multiplicação no sistema binário estão descritas a seguir:</a:t>
            </a:r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9A27A48-B948-3246-8EB5-45677202E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200" y="2882900"/>
            <a:ext cx="3605346" cy="172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99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10069073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Multiplicação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Vejamos um exemplo que multiplica o número 1101₂ por 0111₂:</a:t>
            </a:r>
          </a:p>
          <a:p>
            <a:pPr algn="l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E86389-A663-9248-B8D7-CB2D6AF70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030" y="3049517"/>
            <a:ext cx="3040764" cy="311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76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90"/>
            <a:ext cx="10223818" cy="4507842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Divisão</a:t>
            </a:r>
          </a:p>
          <a:p>
            <a:pPr algn="l"/>
            <a:endParaRPr lang="pt-BR" dirty="0"/>
          </a:p>
          <a:p>
            <a:pPr algn="just"/>
            <a:r>
              <a:rPr lang="pt-BR" dirty="0"/>
              <a:t>Assim como na multiplicação, a divisão de binários segue a mesma regra da divisão entre números decimais. Na divisão binária não existe uma tabela de regras, pois se utilizam a multiplicação e a subtração para chegar ao resultado.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969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89"/>
            <a:ext cx="10055006" cy="4895851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Divisão</a:t>
            </a:r>
          </a:p>
          <a:p>
            <a:pPr algn="l"/>
            <a:endParaRPr lang="pt-BR" dirty="0"/>
          </a:p>
          <a:p>
            <a:pPr algn="just"/>
            <a:r>
              <a:rPr lang="pt-BR" dirty="0"/>
              <a:t>Vejamos o seguinte exemplo que divide o número 1011010₂ por 110₂: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2A96764-F254-A44A-9876-4950B9158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96" y="2839788"/>
            <a:ext cx="2984446" cy="371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91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1" y="1426889"/>
            <a:ext cx="9984667" cy="4895851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Divisão</a:t>
            </a:r>
          </a:p>
          <a:p>
            <a:pPr algn="l"/>
            <a:endParaRPr lang="pt-BR" dirty="0"/>
          </a:p>
          <a:p>
            <a:pPr algn="just"/>
            <a:r>
              <a:rPr lang="pt-BR" dirty="0"/>
              <a:t>Nesse exemplo, a divisão foi realizada em quatro etapas: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Comparou-se o divisor com o dividendo para decidir se usaríamos 3 ou 4 dígitos do dividendo. No caso, usamos os quatro primeiros dígitos do dividendo (1011₂ ). O quociente recebeu o dígito 1, e subtraiu-se 110₂ de 1011₂ , produzindo 101₂ como resto.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dirty="0"/>
              <a:t>Baixou-se o dígito 0 do dividendo, formando o número 1010₂ , porque o resto ainda era menor do que o divisor. O quociente recebeu outro dígito 1, e subtraiu-se 110₂ de 1010₂ , produzindo 100₂ como resto.</a:t>
            </a:r>
          </a:p>
          <a:p>
            <a:pPr marL="457200" indent="-457200" algn="just">
              <a:buFont typeface="+mj-lt"/>
              <a:buAutoNum type="arabicPeriod"/>
            </a:pP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9248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89"/>
            <a:ext cx="10420766" cy="4895851"/>
          </a:xfrm>
        </p:spPr>
        <p:txBody>
          <a:bodyPr rtlCol="0">
            <a:normAutofit/>
          </a:bodyPr>
          <a:lstStyle/>
          <a:p>
            <a:r>
              <a:rPr lang="pt-BR" b="1" dirty="0"/>
              <a:t> </a:t>
            </a:r>
            <a:r>
              <a:rPr lang="pt-BR" b="1" u="sng" dirty="0"/>
              <a:t>Divisão</a:t>
            </a:r>
          </a:p>
          <a:p>
            <a:pPr algn="l"/>
            <a:endParaRPr lang="pt-BR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pt-BR" dirty="0"/>
              <a:t>Baixou-se o dígito 1 do dividendo, formando o número 1001₂ , porque o resto ainda era menor do que o divisor. O quociente recebeu outro dígito 1, e subtraiu-se 110₂ de 1001₂ , produzindo 110 como resto.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dirty="0"/>
              <a:t>Por fim, o dividendo ficou com valor igual ao divisor, bastando apenas acrescentar o último dígito 1 ao divisor e subtrair 110₂ de 110₂ , produzindo 0 como resto.</a:t>
            </a:r>
          </a:p>
          <a:p>
            <a:pPr algn="just"/>
            <a:endParaRPr lang="pt-BR" dirty="0"/>
          </a:p>
          <a:p>
            <a:pPr marL="457200" indent="-457200" algn="just">
              <a:buFont typeface="+mj-lt"/>
              <a:buAutoNum type="arabicPeriod" startAt="3"/>
            </a:pP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14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9345" y="1906210"/>
            <a:ext cx="8199055" cy="4507842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Já sabemos que os computadores modernos utilizam apenas o sistema binário (base 2, dois dígitos apenas) para representar informações, o que nos leva à necessidade de conhecermos, entendermos e sermos capazes de converter números desta base para outras, em particular a decimal, e o inverso, como ilustrado na figura 2.01.</a:t>
            </a:r>
          </a:p>
          <a:p>
            <a:pPr algn="just"/>
            <a:endParaRPr lang="pt-BR" dirty="0"/>
          </a:p>
          <a:p>
            <a:pPr algn="just"/>
            <a:br>
              <a:rPr lang="pt-BR" dirty="0"/>
            </a:br>
            <a:endParaRPr lang="pt-BR" dirty="0"/>
          </a:p>
          <a:p>
            <a:pPr algn="just"/>
            <a:endParaRPr lang="pt-BR" dirty="0"/>
          </a:p>
          <a:p>
            <a:r>
              <a:rPr lang="pt-BR" sz="1800" dirty="0"/>
              <a:t>Figura 2.01. Necessidade de conversão decimal-binário-decimal.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Figura 2.01. Necessidade de conversão decimal-binário-decimal.&#10;  ">
            <a:extLst>
              <a:ext uri="{FF2B5EF4-FFF2-40B4-BE49-F238E27FC236}">
                <a16:creationId xmlns:a16="http://schemas.microsoft.com/office/drawing/2014/main" id="{CC8E172D-216D-4078-BA00-56C867E53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047" y="4198173"/>
            <a:ext cx="6987179" cy="129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17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100" b="1" dirty="0"/>
              <a:t>Operações aritméticas básicas no sistema de numeração binário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7622" y="1426889"/>
            <a:ext cx="10420766" cy="4895851"/>
          </a:xfrm>
        </p:spPr>
        <p:txBody>
          <a:bodyPr rtlCol="0">
            <a:normAutofit/>
          </a:bodyPr>
          <a:lstStyle/>
          <a:p>
            <a:endParaRPr lang="pt-BR" b="1" dirty="0"/>
          </a:p>
          <a:p>
            <a:r>
              <a:rPr lang="pt-BR" b="1" dirty="0"/>
              <a:t>Assistir o Vídeo com uma explicação básica com operações </a:t>
            </a:r>
            <a:r>
              <a:rPr lang="pt-BR" b="1"/>
              <a:t>binárias- </a:t>
            </a:r>
          </a:p>
          <a:p>
            <a:r>
              <a:rPr lang="pt-BR" b="1"/>
              <a:t>Adição</a:t>
            </a:r>
            <a:r>
              <a:rPr lang="pt-BR" b="1" dirty="0"/>
              <a:t>; Subtração e complementos:</a:t>
            </a:r>
          </a:p>
          <a:p>
            <a:endParaRPr lang="pt-BR" b="1" dirty="0"/>
          </a:p>
          <a:p>
            <a:r>
              <a:rPr lang="pt-BR" b="1" dirty="0" err="1">
                <a:hlinkClick r:id="rId2"/>
              </a:rPr>
              <a:t>https</a:t>
            </a:r>
            <a:r>
              <a:rPr lang="pt-BR" b="1" dirty="0">
                <a:hlinkClick r:id="rId2"/>
              </a:rPr>
              <a:t>://</a:t>
            </a:r>
            <a:r>
              <a:rPr lang="pt-BR" b="1" dirty="0" err="1">
                <a:hlinkClick r:id="rId2"/>
              </a:rPr>
              <a:t>www.youtube.com</a:t>
            </a:r>
            <a:r>
              <a:rPr lang="pt-BR" b="1" dirty="0">
                <a:hlinkClick r:id="rId2"/>
              </a:rPr>
              <a:t>/</a:t>
            </a:r>
            <a:r>
              <a:rPr lang="pt-BR" b="1" dirty="0" err="1">
                <a:hlinkClick r:id="rId2"/>
              </a:rPr>
              <a:t>watch?v</a:t>
            </a:r>
            <a:r>
              <a:rPr lang="pt-BR" b="1" dirty="0">
                <a:hlinkClick r:id="rId2"/>
              </a:rPr>
              <a:t>=7igvEoqSby8</a:t>
            </a:r>
            <a:endParaRPr lang="pt-BR" b="1" dirty="0"/>
          </a:p>
          <a:p>
            <a:endParaRPr lang="pt-BR" dirty="0"/>
          </a:p>
          <a:p>
            <a:pPr algn="just"/>
            <a:endParaRPr lang="pt-BR" dirty="0"/>
          </a:p>
          <a:p>
            <a:pPr marL="457200" indent="-457200" algn="just">
              <a:buFont typeface="+mj-lt"/>
              <a:buAutoNum type="arabicPeriod" startAt="3"/>
            </a:pP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9304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9345" y="1906210"/>
            <a:ext cx="8199055" cy="4507842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Para nossa comodidade, tendo em vista estarmos acostumados com o sistema decimal, preferimos utilizar esse sistema para entrada de dados. </a:t>
            </a:r>
          </a:p>
          <a:p>
            <a:pPr algn="just"/>
            <a:r>
              <a:rPr lang="pt-BR" dirty="0"/>
              <a:t>Para que o processador possa processar é necessário então que seja feita uma conversão dos dados, de decimal para binário, no processo de entrada. </a:t>
            </a:r>
          </a:p>
          <a:p>
            <a:pPr algn="just"/>
            <a:r>
              <a:rPr lang="pt-BR" dirty="0"/>
              <a:t>Para nossa comodidade também, requeremos outra conversão, na saída, passando do sistema binário, utilizado pelo processador, para o sistema decimal, o que já vimos na aula 5.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28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2161518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sem sinal para binário</a:t>
            </a:r>
          </a:p>
          <a:p>
            <a:pPr algn="l"/>
            <a:endParaRPr lang="pt-BR" dirty="0"/>
          </a:p>
          <a:p>
            <a:pPr algn="just"/>
            <a:r>
              <a:rPr lang="pt-BR" dirty="0"/>
              <a:t>Essa conversão pode ser realizada por meio do método de subtrações sucessivas ou pelo método de divisão-resto. Por ser mais intuitivo, rápido e fácil, nesta aula abordaremos o método de divisão-resto.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89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2161518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sem sinal para binário</a:t>
            </a:r>
            <a:endParaRPr lang="pt-BR" b="1" dirty="0"/>
          </a:p>
          <a:p>
            <a:pPr algn="just"/>
            <a:r>
              <a:rPr lang="pt-BR" dirty="0"/>
              <a:t>Para converter um número decimal em binário é preciso realizar sucessivas divisões por dois, gerando um resto à cada divisão, que corresponde às partes do número binário produzido. O resultado une todos os restos de trás para a frente, conforme ilustrado na próxima Figura 1.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8FFE53-727B-FE45-932B-22D667A90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950" y="4482839"/>
            <a:ext cx="52324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sem sinal para binário</a:t>
            </a:r>
            <a:endParaRPr lang="pt-BR" b="1" dirty="0"/>
          </a:p>
          <a:p>
            <a:pPr algn="just"/>
            <a:r>
              <a:rPr lang="pt-BR" dirty="0"/>
              <a:t>Nesse exemplo, a conversão do número 11 para o binário 1011 ocorreu por meio dos seguintes passos: </a:t>
            </a:r>
          </a:p>
          <a:p>
            <a:pPr marL="457200" indent="-457200" algn="just">
              <a:buAutoNum type="arabicPeriod"/>
            </a:pPr>
            <a:r>
              <a:rPr lang="pt-BR" dirty="0"/>
              <a:t>Divisão de 11 por 2, gerando resultado 5 e resto 1. </a:t>
            </a:r>
          </a:p>
          <a:p>
            <a:pPr marL="457200" indent="-457200" algn="just">
              <a:buAutoNum type="arabicPeriod"/>
            </a:pPr>
            <a:r>
              <a:rPr lang="pt-BR" dirty="0"/>
              <a:t>Divisão do resultado 5 por 2, gerando resultado 2 e resto 1.</a:t>
            </a:r>
          </a:p>
          <a:p>
            <a:pPr marL="457200" indent="-457200" algn="just">
              <a:buAutoNum type="arabicPeriod"/>
            </a:pPr>
            <a:r>
              <a:rPr lang="pt-BR" dirty="0"/>
              <a:t>Divisão do resultado 2 por 2, gerando resultado 1 e resto 0.</a:t>
            </a:r>
          </a:p>
          <a:p>
            <a:pPr marL="457200" indent="-457200" algn="just">
              <a:buAutoNum type="arabicPeriod"/>
            </a:pPr>
            <a:r>
              <a:rPr lang="pt-BR" dirty="0"/>
              <a:t>Divisão do resultado 1 por 2, gerando resultado 0 e resto 1.</a:t>
            </a:r>
          </a:p>
          <a:p>
            <a:pPr marL="457200" indent="-457200" algn="just">
              <a:buAutoNum type="arabicPeriod"/>
            </a:pPr>
            <a:r>
              <a:rPr lang="pt-BR" dirty="0"/>
              <a:t>Leitura dos restos de baixo para cima, produzindo o binário 1011₂.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77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sem sinal para binário</a:t>
            </a:r>
            <a:endParaRPr lang="pt-BR" b="1" dirty="0"/>
          </a:p>
          <a:p>
            <a:pPr algn="just"/>
            <a:r>
              <a:rPr lang="pt-BR" dirty="0"/>
              <a:t>Exercício: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Converta o número 25₁₀ para o seu respectivo número em </a:t>
            </a:r>
            <a:r>
              <a:rPr lang="pt-BR"/>
              <a:t>base binária?</a:t>
            </a:r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552577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Bases Numéricas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84295" y="1626259"/>
            <a:ext cx="8199055" cy="4507842"/>
          </a:xfrm>
        </p:spPr>
        <p:txBody>
          <a:bodyPr rtlCol="0">
            <a:normAutofit/>
          </a:bodyPr>
          <a:lstStyle/>
          <a:p>
            <a:r>
              <a:rPr lang="pt-BR" b="1" u="sng" dirty="0"/>
              <a:t>Conversão de número decimal com sinal para binário</a:t>
            </a:r>
          </a:p>
          <a:p>
            <a:pPr algn="just"/>
            <a:r>
              <a:rPr lang="pt-BR" dirty="0"/>
              <a:t>Um número binário com sinal reserva o seu dígito de mais alta ordem para armazenar o sinal positivo ou negativo. Isto é: a sua posição mais à esquerda armazena o dígito 0, para indicar que ele é positivo, e o dígito 1, para indicar que ele é negativo, conforme lecionam </a:t>
            </a:r>
            <a:r>
              <a:rPr lang="pt-BR" dirty="0" err="1"/>
              <a:t>Null</a:t>
            </a:r>
            <a:r>
              <a:rPr lang="pt-BR" dirty="0"/>
              <a:t> e </a:t>
            </a:r>
            <a:r>
              <a:rPr lang="pt-BR" dirty="0" err="1"/>
              <a:t>Lobur</a:t>
            </a:r>
            <a:r>
              <a:rPr lang="pt-BR" dirty="0"/>
              <a:t> (2011).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654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2949</TotalTime>
  <Words>1815</Words>
  <Application>Microsoft Macintosh PowerPoint</Application>
  <PresentationFormat>Widescreen</PresentationFormat>
  <Paragraphs>135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da Aula 6 - Representação de dados e Aritmética Computacional    </vt:lpstr>
      <vt:lpstr>  Objetivos de aprendizagem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Bases Numéricas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  Operações aritméticas básicas no sistema de numeração binário   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71</cp:revision>
  <dcterms:created xsi:type="dcterms:W3CDTF">2020-02-03T13:42:36Z</dcterms:created>
  <dcterms:modified xsi:type="dcterms:W3CDTF">2021-07-15T19:02:21Z</dcterms:modified>
</cp:coreProperties>
</file>