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289" r:id="rId4"/>
    <p:sldId id="405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353" r:id="rId19"/>
    <p:sldId id="354" r:id="rId20"/>
    <p:sldId id="355" r:id="rId21"/>
    <p:sldId id="356" r:id="rId22"/>
    <p:sldId id="358" r:id="rId23"/>
    <p:sldId id="359" r:id="rId24"/>
    <p:sldId id="360" r:id="rId25"/>
    <p:sldId id="361" r:id="rId26"/>
    <p:sldId id="365" r:id="rId27"/>
    <p:sldId id="366" r:id="rId28"/>
    <p:sldId id="367" r:id="rId29"/>
    <p:sldId id="368" r:id="rId30"/>
    <p:sldId id="369" r:id="rId31"/>
    <p:sldId id="370" r:id="rId32"/>
    <p:sldId id="374" r:id="rId33"/>
    <p:sldId id="382" r:id="rId34"/>
    <p:sldId id="383" r:id="rId35"/>
    <p:sldId id="384" r:id="rId36"/>
    <p:sldId id="385" r:id="rId37"/>
    <p:sldId id="386" r:id="rId38"/>
    <p:sldId id="387" r:id="rId39"/>
    <p:sldId id="337" r:id="rId40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iris.sel.eesc.usp.br/sel337/ASCII.html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4664" y="3899832"/>
            <a:ext cx="7742274" cy="1655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Computadores resumo da </a:t>
            </a:r>
            <a:r>
              <a:rPr lang="pt-BR" dirty="0"/>
              <a:t>Aula 8 – PARAMETROS DE ANÁLISE DAS MEMÓRIAS.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 lnSpcReduction="10000"/>
          </a:bodyPr>
          <a:lstStyle/>
          <a:p>
            <a:r>
              <a:rPr lang="pt-BR" b="1" cap="small" dirty="0"/>
              <a:t>Volatilidade:</a:t>
            </a:r>
          </a:p>
          <a:p>
            <a:endParaRPr lang="pt-BR" b="1" cap="small" dirty="0"/>
          </a:p>
          <a:p>
            <a:pPr algn="just"/>
            <a:r>
              <a:rPr lang="pt-BR" dirty="0"/>
              <a:t>É a propriedade da memória em manter ou não uma informação armazenada, mesmo quando a energia é desligada. </a:t>
            </a:r>
          </a:p>
          <a:p>
            <a:pPr algn="just"/>
            <a:r>
              <a:rPr lang="pt-BR" dirty="0"/>
              <a:t>Diz-se que uma memória é volátil quando ela perde a informação ao ser desligada (e.g. RAM) e diz-se que é não volátil quando a informação é mantida mesmo quando a energia é desligada (e.g. HD).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6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r>
              <a:rPr lang="pt-BR" b="1" cap="small" dirty="0"/>
              <a:t>Volatilidade:</a:t>
            </a:r>
          </a:p>
          <a:p>
            <a:endParaRPr lang="pt-BR" b="1" cap="small" dirty="0"/>
          </a:p>
          <a:p>
            <a:pPr algn="just"/>
            <a:r>
              <a:rPr lang="pt-BR" dirty="0"/>
              <a:t>Como o processador apenas executa instruções contidas na memória principal, é necessário que pelo menos uma parte dessa memória seja do tipo não volátil, onde estarão as instruções iniciais para a máquina (e.g. a chamada área do BIOS nos sistemas de computadores pessoais);</a:t>
            </a:r>
          </a:p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849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r>
              <a:rPr lang="pt-BR" b="1" cap="small" dirty="0"/>
              <a:t>Tecnologia de Fabricação:</a:t>
            </a:r>
            <a:r>
              <a:rPr lang="pt-BR" dirty="0"/>
              <a:t> </a:t>
            </a:r>
            <a:endParaRPr lang="pt-BR" b="1" cap="small" dirty="0"/>
          </a:p>
          <a:p>
            <a:pPr algn="just"/>
            <a:r>
              <a:rPr lang="pt-BR" dirty="0"/>
              <a:t>As memórias mais comumente empregadas nos dias atuais estão entre um dos três tipos básicos de tecnologia: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Semicondutor:</a:t>
            </a:r>
            <a:r>
              <a:rPr lang="pt-BR" dirty="0"/>
              <a:t> São memórias fabricadas com circuitos eletrônicos baseados em semicondutores, como os transistores. Em geral são memórias voláteis, relativamente rápidas e caras, como os registradores da UCP, a memória principal e a memória cache.</a:t>
            </a:r>
          </a:p>
          <a:p>
            <a:pPr algn="just"/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48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r>
              <a:rPr lang="pt-BR" b="1" cap="small" dirty="0"/>
              <a:t>Tecnologia de Fabricação:</a:t>
            </a:r>
            <a:r>
              <a:rPr lang="pt-BR" dirty="0"/>
              <a:t> </a:t>
            </a:r>
            <a:endParaRPr lang="pt-BR" b="1" cap="small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Magnética:</a:t>
            </a:r>
            <a:r>
              <a:rPr lang="pt-BR" dirty="0"/>
              <a:t> Este tipo de memória armazena a informação na forma de dipolos magnéticos induzidos em uma camada de material ferromagnético colocada na superfície do dispositivo, como um disco (HD) ou uma fita (Fita Magnética). </a:t>
            </a:r>
          </a:p>
          <a:p>
            <a:pPr algn="just"/>
            <a:r>
              <a:rPr lang="pt-BR" dirty="0"/>
              <a:t>	Entre as propriedades obtidas por este processo estão uma elevada capacidade de armazenamento a um custo relativamente muito barato. As memórias magnéticas são memórias não voláteis, por natureza;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8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r>
              <a:rPr lang="pt-BR" b="1" cap="small" dirty="0"/>
              <a:t>Temporariedade:</a:t>
            </a:r>
            <a:r>
              <a:rPr lang="pt-BR" dirty="0"/>
              <a:t>  </a:t>
            </a:r>
            <a:endParaRPr lang="pt-BR" b="1" cap="small" dirty="0"/>
          </a:p>
          <a:p>
            <a:pPr algn="just"/>
            <a:r>
              <a:rPr lang="pt-BR" dirty="0"/>
              <a:t>Essa propriedade não é propriamente particular do tipo de memória em si, mas do uso que é feito dela. Diz respeito ao tempo de permanência dos dados em uma memória qualquer.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80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r>
              <a:rPr lang="pt-BR" b="1" cap="small" dirty="0"/>
              <a:t>Temporariedade:</a:t>
            </a:r>
            <a:r>
              <a:rPr lang="pt-BR" dirty="0"/>
              <a:t>  </a:t>
            </a:r>
            <a:endParaRPr lang="pt-BR" b="1" cap="small" dirty="0"/>
          </a:p>
          <a:p>
            <a:pPr algn="just"/>
            <a:r>
              <a:rPr lang="pt-BR" dirty="0"/>
              <a:t>Por exemplo, pelo longo tempo que uma informação pode permanecer armazenada em um HD, esse dispositivo é considerado como uma memória permanente. </a:t>
            </a:r>
          </a:p>
          <a:p>
            <a:pPr algn="just"/>
            <a:r>
              <a:rPr lang="pt-BR" dirty="0"/>
              <a:t>Por outro lado, os registradores internos da UCP somente armazenam dados pelo tempo suficiente para seu processamento, constituindo memórias com alto grau de transitoriedade.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2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r>
              <a:rPr lang="pt-BR" b="1" cap="small" dirty="0"/>
              <a:t>Custo:</a:t>
            </a:r>
            <a:r>
              <a:rPr lang="pt-BR" dirty="0"/>
              <a:t> </a:t>
            </a:r>
          </a:p>
          <a:p>
            <a:pPr algn="just"/>
            <a:r>
              <a:rPr lang="pt-BR" dirty="0"/>
              <a:t>Esta é uma característica altamente dependente da tecnologia do dispositivo. </a:t>
            </a:r>
          </a:p>
          <a:p>
            <a:pPr algn="just"/>
            <a:r>
              <a:rPr lang="pt-BR" dirty="0"/>
              <a:t>O custo é normalmente avaliado em preço por byte, também como uma forma de favorecer a comparação entre memória de tecnologias distintas.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0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Tendo-se os meios para armazenar informações, uma questão fundamental é como codificar essa informação em cadeias de bits. </a:t>
            </a:r>
          </a:p>
          <a:p>
            <a:pPr algn="just"/>
            <a:r>
              <a:rPr lang="pt-BR" dirty="0"/>
              <a:t>O tipo de codificação vai depender fortemente do tipo de informação e analisaremos alguns tipos básicos de informação e suas formas mais comuns de codificação.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65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r>
              <a:rPr lang="pt-BR" b="1" dirty="0">
                <a:solidFill>
                  <a:srgbClr val="00B050"/>
                </a:solidFill>
              </a:rPr>
              <a:t>REPRESENTAÇÃO DE TEXTOS</a:t>
            </a:r>
            <a:endParaRPr lang="pt-BR" dirty="0">
              <a:solidFill>
                <a:srgbClr val="00B050"/>
              </a:solidFill>
            </a:endParaRPr>
          </a:p>
          <a:p>
            <a:pPr algn="just"/>
            <a:r>
              <a:rPr lang="pt-BR" dirty="0"/>
              <a:t>Já vimos que em nosso dia a dia utilizamos, para escrita, centenas de símbolos, porém o computador só é capaz de manipular informação na forma binária.</a:t>
            </a:r>
          </a:p>
          <a:p>
            <a:pPr algn="just"/>
            <a:r>
              <a:rPr lang="pt-BR" dirty="0"/>
              <a:t>Com o surgimento da computação e a comunicação digital surgiram diversos códigos para representação binária de textos.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 código ASCII, apesar de ter sido um dos primeiros códigos binários criados para representação de texto ainda é um código universalmente utilizado e tomaremos um exemplo deste código para representação de um texto simples, conforme ilustrado na figura 2.07.</a:t>
            </a:r>
          </a:p>
          <a:p>
            <a:pPr algn="just"/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 descr="figura 2.07. Exemplo de texto codificado em ASCII.">
            <a:extLst>
              <a:ext uri="{FF2B5EF4-FFF2-40B4-BE49-F238E27FC236}">
                <a16:creationId xmlns:a16="http://schemas.microsoft.com/office/drawing/2014/main" id="{7E1B49B9-1EA1-451A-A06E-917F33AA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440" y="3677337"/>
            <a:ext cx="9244955" cy="11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52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82076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Objetivos de aprendizagem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Parâmetros de memória.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Diferenciar as características de representação da informação.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Consulte a tabela ASCII para verificar a correspondência entre os símbolos gráficos (letras) e os códigos binários de 8 bits do exemplo.</a:t>
            </a:r>
          </a:p>
          <a:p>
            <a:pPr algn="just"/>
            <a:endParaRPr lang="pt-BR" dirty="0"/>
          </a:p>
          <a:p>
            <a:pPr algn="just"/>
            <a:r>
              <a:rPr lang="pt-BR" dirty="0">
                <a:hlinkClick r:id="rId2"/>
              </a:rPr>
              <a:t>http://iris.sel.eesc.usp.br/sel337/ASCII.html</a:t>
            </a: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72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REPRESENTAÇÃO NUMÉRICA:</a:t>
            </a:r>
            <a:endParaRPr lang="pt-BR" dirty="0">
              <a:solidFill>
                <a:srgbClr val="C00000"/>
              </a:solidFill>
            </a:endParaRPr>
          </a:p>
          <a:p>
            <a:pPr algn="just"/>
            <a:r>
              <a:rPr lang="pt-BR" dirty="0"/>
              <a:t>Na aula 5 e 6 você teve a oportunidade de ver diversas formas de representação numérica para números inteiros e reais, todas sendo constituídas por algum esquema de codificação binária. </a:t>
            </a:r>
          </a:p>
          <a:p>
            <a:pPr algn="just"/>
            <a:r>
              <a:rPr lang="pt-BR" dirty="0"/>
              <a:t>Da mesma forma que vimos no exemplo anterior a codificação de um texto disposto em Bytes.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NUMÉRICA:</a:t>
            </a:r>
            <a:endParaRPr lang="pt-BR" dirty="0"/>
          </a:p>
          <a:p>
            <a:pPr algn="just"/>
            <a:r>
              <a:rPr lang="pt-BR" dirty="0"/>
              <a:t>O mesmo podemos fazer para qualquer representação binária de números, bastando separar o código de 8 em 8 bits, para podemos armazenar a informação assim codificada na memória (que usa o Byte como o elemento básico de endereçamento e armazenamento).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2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NUMÉRICA:</a:t>
            </a:r>
            <a:endParaRPr lang="pt-BR" dirty="0"/>
          </a:p>
          <a:p>
            <a:pPr algn="just"/>
            <a:r>
              <a:rPr lang="pt-BR" dirty="0"/>
              <a:t>Considere o exemplo da primeira aula da representação do número n = 1,2510 como um número de ponto flutuante com 1 bit de sinal, 3 bits de expoente e 4 bits de mantissa: PF = 01011010. </a:t>
            </a:r>
          </a:p>
          <a:p>
            <a:pPr algn="just"/>
            <a:r>
              <a:rPr lang="pt-BR" dirty="0"/>
              <a:t>Não por acaso, o total de bits utilizado é 8, correspondendo exatamente a 1 Byte.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29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NUMÉRICA:</a:t>
            </a:r>
            <a:endParaRPr lang="pt-BR" dirty="0"/>
          </a:p>
          <a:p>
            <a:pPr algn="just"/>
            <a:r>
              <a:rPr lang="pt-BR" dirty="0"/>
              <a:t>De uma forma geral, embora não estritamente necessário, os padrões de representação numérica em computadores adotam sempre múltiplos de 8 bits como código, de forma a simplificar e otimizar o armazenamento dos mesmos.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REPRESENTAÇÃO DE IMAGENS:</a:t>
            </a:r>
            <a:endParaRPr lang="pt-BR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Uma forma muito utilizada para representação de imagens é através uma coleção de </a:t>
            </a:r>
            <a:r>
              <a:rPr lang="pt-BR" b="1" dirty="0"/>
              <a:t>pixels</a:t>
            </a:r>
            <a:r>
              <a:rPr lang="pt-BR" dirty="0"/>
              <a:t> (do inglês, </a:t>
            </a:r>
            <a:r>
              <a:rPr lang="pt-BR" i="1" dirty="0" err="1"/>
              <a:t>picture</a:t>
            </a:r>
            <a:r>
              <a:rPr lang="pt-BR" i="1" dirty="0"/>
              <a:t> </a:t>
            </a:r>
            <a:r>
              <a:rPr lang="pt-BR" i="1" dirty="0" err="1"/>
              <a:t>element</a:t>
            </a:r>
            <a:r>
              <a:rPr lang="pt-BR" dirty="0"/>
              <a:t>). Um pixel é um elemento da imagem, um “ponto”. </a:t>
            </a:r>
          </a:p>
          <a:p>
            <a:pPr algn="just"/>
            <a:r>
              <a:rPr lang="pt-BR" dirty="0"/>
              <a:t>Cada pixel é codificado individualmente na forma de um código binário que representa a sua cor, em uma coleção denominada </a:t>
            </a:r>
            <a:r>
              <a:rPr lang="pt-BR" i="1" dirty="0"/>
              <a:t>bitmap</a:t>
            </a:r>
            <a:r>
              <a:rPr lang="pt-BR" dirty="0"/>
              <a:t> (mapa de bits). Um </a:t>
            </a:r>
            <a:r>
              <a:rPr lang="pt-BR" b="1" i="1" dirty="0"/>
              <a:t>bitmap</a:t>
            </a:r>
            <a:r>
              <a:rPr lang="pt-BR" dirty="0"/>
              <a:t> é nada mais que um arranjo retangular, uma matriz, correspondendo às linhas e colunas dos pixels da imagem.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3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DE IMAGENS:</a:t>
            </a:r>
            <a:endParaRPr lang="pt-BR" dirty="0"/>
          </a:p>
          <a:p>
            <a:pPr algn="just"/>
            <a:r>
              <a:rPr lang="pt-BR" dirty="0"/>
              <a:t>A quantidade de bits utilizada para representar cada pixel é denominada a </a:t>
            </a:r>
            <a:r>
              <a:rPr lang="pt-BR" b="1" dirty="0"/>
              <a:t>profundidade de cor</a:t>
            </a:r>
            <a:r>
              <a:rPr lang="pt-BR" dirty="0"/>
              <a:t> da imagem, indicando quantas cores distintas podem ser expressas por um pixel. </a:t>
            </a:r>
          </a:p>
          <a:p>
            <a:pPr algn="just"/>
            <a:r>
              <a:rPr lang="pt-BR" dirty="0"/>
              <a:t>Portanto, uma imagem em que cada pixel é representado por um byte em memória tem uma profundidade de cor de 8 bits, cada pixel podendo assumir uma entre 256 cores possíveis.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0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DE IMAGENS:</a:t>
            </a:r>
            <a:endParaRPr lang="pt-BR" dirty="0"/>
          </a:p>
          <a:p>
            <a:pPr algn="just"/>
            <a:r>
              <a:rPr lang="pt-BR" dirty="0"/>
              <a:t> O padrão mais utilizado hoje em dia é o denominado </a:t>
            </a:r>
            <a:r>
              <a:rPr lang="pt-BR" i="1" dirty="0" err="1"/>
              <a:t>true</a:t>
            </a:r>
            <a:r>
              <a:rPr lang="pt-BR" i="1" dirty="0"/>
              <a:t> color</a:t>
            </a:r>
            <a:r>
              <a:rPr lang="pt-BR" dirty="0"/>
              <a:t>, onde um pixel é definido pela combinação das três cores primárias (vermelho, verde e azul), cada cor primária sendo codificado em um byte, totalizando uma profundidade de cor de 3x8 = 24 bits.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47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DE IMAGENS:</a:t>
            </a:r>
            <a:endParaRPr lang="pt-BR" dirty="0"/>
          </a:p>
          <a:p>
            <a:pPr algn="just"/>
            <a:r>
              <a:rPr lang="pt-BR" dirty="0"/>
              <a:t> Esse método é popular porque a maioria dos dispositivos de apresentação, tais como impressoras e telas, operam sob o conceito de pixels. </a:t>
            </a:r>
          </a:p>
          <a:p>
            <a:pPr algn="just"/>
            <a:r>
              <a:rPr lang="pt-BR" dirty="0"/>
              <a:t>Uma desvantagem das imagens em bitmap é que elas não podem ser ampliadas arbitrariamente sem comprometer a qualidade da imagem, como ilustrado na figura 2.08 abaixo, onde cada “quadradinho” da imagem ampliada corresponde a exatamente um pixel da imagem original.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6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DE IMAGENS:</a:t>
            </a:r>
            <a:endParaRPr lang="pt-BR" dirty="0"/>
          </a:p>
          <a:p>
            <a:pPr algn="just"/>
            <a:r>
              <a:rPr lang="pt-BR" dirty="0"/>
              <a:t> 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 descr="&lt;center&gt;Figura 2.08. Imagem Bitmap.&lt;/center&gt;">
            <a:extLst>
              <a:ext uri="{FF2B5EF4-FFF2-40B4-BE49-F238E27FC236}">
                <a16:creationId xmlns:a16="http://schemas.microsoft.com/office/drawing/2014/main" id="{FE6168BF-3A7B-410C-B5F3-65C0B0667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311576"/>
            <a:ext cx="5063365" cy="34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56F4E4A3-D422-4F70-9A5F-13CB06064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389" y="3385871"/>
            <a:ext cx="2684928" cy="345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2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Diversos parâmetros caracterizam os diferentes tipos de memória. </a:t>
            </a:r>
          </a:p>
          <a:p>
            <a:pPr algn="just"/>
            <a:r>
              <a:rPr lang="pt-BR" dirty="0"/>
              <a:t>Esses parâmetros servem para se poder escolher o tipo de memória mais adequado para cada aplicação. 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2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DE IMAGENS:</a:t>
            </a:r>
            <a:endParaRPr lang="pt-BR" dirty="0"/>
          </a:p>
          <a:p>
            <a:pPr algn="just"/>
            <a:r>
              <a:rPr lang="pt-BR" dirty="0"/>
              <a:t> Uma imagem </a:t>
            </a:r>
            <a:r>
              <a:rPr lang="pt-BR" i="1" dirty="0"/>
              <a:t>bitmap</a:t>
            </a:r>
            <a:r>
              <a:rPr lang="pt-BR" dirty="0"/>
              <a:t> é então armazenada em memória na forma de uma matriz de pixels, sendo o espaço de memória ocupado por cada pixel uma função da profundidade de cor escolhida, ou seja, de quantos bits são necessários para representar cada pixel. 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3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FORMATOS DE ARQUIVOS PARA IMAGENS:</a:t>
            </a: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GIF (</a:t>
            </a:r>
            <a:r>
              <a:rPr lang="pt-BR" b="1" i="1" dirty="0" err="1"/>
              <a:t>Graphic</a:t>
            </a:r>
            <a:r>
              <a:rPr lang="pt-BR" b="1" i="1" dirty="0"/>
              <a:t> </a:t>
            </a:r>
            <a:r>
              <a:rPr lang="pt-BR" b="1" i="1" dirty="0" err="1"/>
              <a:t>Interchange</a:t>
            </a:r>
            <a:r>
              <a:rPr lang="pt-BR" b="1" i="1" dirty="0"/>
              <a:t> </a:t>
            </a:r>
            <a:r>
              <a:rPr lang="pt-BR" b="1" i="1" dirty="0" err="1"/>
              <a:t>Format</a:t>
            </a:r>
            <a:r>
              <a:rPr lang="pt-BR" b="1" dirty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JPEG (</a:t>
            </a:r>
            <a:r>
              <a:rPr lang="pt-BR" b="1" i="1" dirty="0"/>
              <a:t>Joint </a:t>
            </a:r>
            <a:r>
              <a:rPr lang="pt-BR" b="1" i="1" dirty="0" err="1"/>
              <a:t>Photographic</a:t>
            </a:r>
            <a:r>
              <a:rPr lang="pt-BR" b="1" i="1" dirty="0"/>
              <a:t> Experts </a:t>
            </a:r>
            <a:r>
              <a:rPr lang="pt-BR" b="1" i="1" dirty="0" err="1"/>
              <a:t>Group</a:t>
            </a:r>
            <a:r>
              <a:rPr lang="pt-BR" b="1" dirty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TIFF (</a:t>
            </a:r>
            <a:r>
              <a:rPr lang="pt-BR" b="1" i="1" dirty="0" err="1"/>
              <a:t>Tagged</a:t>
            </a:r>
            <a:r>
              <a:rPr lang="pt-BR" b="1" i="1" dirty="0"/>
              <a:t> </a:t>
            </a:r>
            <a:r>
              <a:rPr lang="pt-BR" b="1" i="1" dirty="0" err="1"/>
              <a:t>Image</a:t>
            </a:r>
            <a:r>
              <a:rPr lang="pt-BR" b="1" i="1" dirty="0"/>
              <a:t> </a:t>
            </a:r>
            <a:r>
              <a:rPr lang="pt-BR" b="1" i="1" dirty="0" err="1"/>
              <a:t>Format</a:t>
            </a:r>
            <a:r>
              <a:rPr lang="pt-BR" b="1" dirty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PNG (</a:t>
            </a:r>
            <a:r>
              <a:rPr lang="pt-BR" b="1" i="1" dirty="0" err="1"/>
              <a:t>Portable</a:t>
            </a:r>
            <a:r>
              <a:rPr lang="pt-BR" b="1" i="1" dirty="0"/>
              <a:t> Network </a:t>
            </a:r>
            <a:r>
              <a:rPr lang="pt-BR" b="1" i="1" dirty="0" err="1"/>
              <a:t>Graphics</a:t>
            </a:r>
            <a:r>
              <a:rPr lang="pt-BR" b="1" dirty="0"/>
              <a:t>) – Sucessor do GIF;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SVG (</a:t>
            </a:r>
            <a:r>
              <a:rPr lang="pt-BR" b="1" i="1" dirty="0" err="1"/>
              <a:t>Scalable</a:t>
            </a:r>
            <a:r>
              <a:rPr lang="pt-BR" b="1" i="1" dirty="0"/>
              <a:t> Vector </a:t>
            </a:r>
            <a:r>
              <a:rPr lang="pt-BR" b="1" i="1" dirty="0" err="1"/>
              <a:t>Graphics</a:t>
            </a:r>
            <a:r>
              <a:rPr lang="pt-BR" b="1" dirty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2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>
                <a:solidFill>
                  <a:srgbClr val="7030A0"/>
                </a:solidFill>
              </a:rPr>
              <a:t>REPRESENTAÇÃO DE SONS:</a:t>
            </a:r>
            <a:endParaRPr lang="pt-BR" dirty="0">
              <a:solidFill>
                <a:srgbClr val="7030A0"/>
              </a:solidFill>
            </a:endParaRPr>
          </a:p>
          <a:p>
            <a:pPr algn="just"/>
            <a:r>
              <a:rPr lang="pt-BR" dirty="0"/>
              <a:t>A forma mais genérica de codificar áudio é se amostrar a amplitude da forma de onda do som a intervalos regulares e se armazenar a sequência de valores assim obtido, digitalizados em binário. </a:t>
            </a:r>
          </a:p>
          <a:p>
            <a:pPr algn="just"/>
            <a:r>
              <a:rPr lang="pt-BR" dirty="0"/>
              <a:t>Essa é uma técnica chamada PCM (</a:t>
            </a:r>
            <a:r>
              <a:rPr lang="pt-BR" i="1" dirty="0"/>
              <a:t>Pulse 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Modulation</a:t>
            </a:r>
            <a:r>
              <a:rPr lang="pt-BR" dirty="0"/>
              <a:t>) em que o áudio analógico é armazenado como uma sequência de códigos, cada código correspondendo a um pulso com a mesma amplitude (aproximadamente) da onda no momento da amostragem.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2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r>
              <a:rPr lang="pt-BR" b="1" dirty="0"/>
              <a:t>REPRESENTAÇÃO DE SONS:</a:t>
            </a:r>
            <a:endParaRPr lang="pt-BR" dirty="0"/>
          </a:p>
          <a:p>
            <a:pPr algn="just"/>
            <a:r>
              <a:rPr lang="pt-BR" dirty="0"/>
              <a:t>Dadas certas condições de contorno (a frequência máxima do sinal analógico e a taxa de amostragem) é possível se recuperar totalmente o sinal original a partir das amostras digitais, há menos de erros de amostragem/digitalização, os quais podem ser feitos tão pequenos quanto se queira.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80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r>
              <a:rPr lang="pt-BR" b="1" dirty="0"/>
              <a:t>REPRESENTAÇÃO DE SONS:</a:t>
            </a:r>
            <a:endParaRPr lang="pt-BR" dirty="0"/>
          </a:p>
          <a:p>
            <a:pPr algn="just"/>
            <a:r>
              <a:rPr lang="pt-BR" dirty="0"/>
              <a:t>A figura 2.10 ilustra esse processo de amostragem de um sinal analógico, para digitalização.</a:t>
            </a:r>
          </a:p>
          <a:p>
            <a:pPr algn="just"/>
            <a:r>
              <a:rPr lang="pt-BR" dirty="0"/>
              <a:t>Os arquivos no padrão WAV (de </a:t>
            </a:r>
            <a:r>
              <a:rPr lang="pt-BR" i="1" dirty="0" err="1"/>
              <a:t>WAVeform</a:t>
            </a:r>
            <a:r>
              <a:rPr lang="pt-BR" i="1" dirty="0"/>
              <a:t> </a:t>
            </a:r>
            <a:r>
              <a:rPr lang="pt-BR" i="1" dirty="0" err="1"/>
              <a:t>Audio</a:t>
            </a:r>
            <a:r>
              <a:rPr lang="pt-BR" i="1" dirty="0"/>
              <a:t> Format</a:t>
            </a:r>
            <a:r>
              <a:rPr lang="pt-BR" dirty="0"/>
              <a:t>), fora um cabeçalho, nada mais são que uma sequência de tais amostras digitalizadas.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 descr="Figura 2.10: Processo de amostragem de um sinal analógico.&#10; ">
            <a:extLst>
              <a:ext uri="{FF2B5EF4-FFF2-40B4-BE49-F238E27FC236}">
                <a16:creationId xmlns:a16="http://schemas.microsoft.com/office/drawing/2014/main" id="{7F686E1C-44F8-4D89-BC1E-F0FD7C4C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88" y="4049841"/>
            <a:ext cx="4424155" cy="2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r>
              <a:rPr lang="pt-BR" b="1" dirty="0"/>
              <a:t>REPRESENTAÇÃO DE SONS:</a:t>
            </a:r>
            <a:endParaRPr lang="pt-BR" dirty="0"/>
          </a:p>
          <a:p>
            <a:pPr algn="just"/>
            <a:r>
              <a:rPr lang="pt-BR" dirty="0"/>
              <a:t>Esse é o formato que permite a melhor qualidade de reprodução e é utilizado para a gravação de música em CDs. </a:t>
            </a:r>
          </a:p>
          <a:p>
            <a:pPr algn="just"/>
            <a:r>
              <a:rPr lang="pt-BR" dirty="0"/>
              <a:t>A gravação de música com a qualidade de um CD padrão requer 44.100 amostras/s, com 16 bits por amostra, por canal. Portanto, uma gravação estéreo de 1 segundo irá consumir 176.400 bytes, ou  1.411.200 bits.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 descr="Figura 2.10: Processo de amostragem de um sinal analógico.&#10; ">
            <a:extLst>
              <a:ext uri="{FF2B5EF4-FFF2-40B4-BE49-F238E27FC236}">
                <a16:creationId xmlns:a16="http://schemas.microsoft.com/office/drawing/2014/main" id="{7F686E1C-44F8-4D89-BC1E-F0FD7C4C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88" y="4049841"/>
            <a:ext cx="4424155" cy="2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8331" y="1884270"/>
            <a:ext cx="9244955" cy="4785090"/>
          </a:xfrm>
        </p:spPr>
        <p:txBody>
          <a:bodyPr rtlCol="0">
            <a:normAutofit/>
          </a:bodyPr>
          <a:lstStyle/>
          <a:p>
            <a:r>
              <a:rPr lang="pt-BR" b="1" dirty="0"/>
              <a:t>REPRESENTAÇÃO DE SONS:</a:t>
            </a:r>
            <a:endParaRPr lang="pt-BR" dirty="0"/>
          </a:p>
          <a:p>
            <a:pPr algn="just"/>
            <a:r>
              <a:rPr lang="pt-BR" dirty="0"/>
              <a:t>O padrão WAV é um padrão de armazenamento desenvolvido pela Microsoft e é utilizado principalmente para armazenamento das amostras PCM de um sinal de áudio, sem compressão, com qualidade de CD. </a:t>
            </a:r>
          </a:p>
          <a:p>
            <a:pPr algn="just"/>
            <a:r>
              <a:rPr lang="pt-BR" dirty="0"/>
              <a:t>Corresponde a um volume de dados de aproximadamente 10 </a:t>
            </a:r>
            <a:r>
              <a:rPr lang="pt-BR" dirty="0" err="1"/>
              <a:t>MiB</a:t>
            </a:r>
            <a:r>
              <a:rPr lang="pt-BR" dirty="0"/>
              <a:t>/minuto.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4" name="Picture 2" descr="Figura 2.10: Processo de amostragem de um sinal analógico.&#10; ">
            <a:extLst>
              <a:ext uri="{FF2B5EF4-FFF2-40B4-BE49-F238E27FC236}">
                <a16:creationId xmlns:a16="http://schemas.microsoft.com/office/drawing/2014/main" id="{7F686E1C-44F8-4D89-BC1E-F0FD7C4C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88" y="4049841"/>
            <a:ext cx="4424155" cy="271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90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222" y="311525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Representação da Informação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932" y="1884270"/>
            <a:ext cx="11396545" cy="4785090"/>
          </a:xfrm>
        </p:spPr>
        <p:txBody>
          <a:bodyPr rtlCol="0">
            <a:normAutofit/>
          </a:bodyPr>
          <a:lstStyle/>
          <a:p>
            <a:r>
              <a:rPr lang="pt-BR" b="1" dirty="0">
                <a:solidFill>
                  <a:srgbClr val="FFC000"/>
                </a:solidFill>
              </a:rPr>
              <a:t>REPRESENTAÇÃO DE SONS:</a:t>
            </a:r>
            <a:endParaRPr lang="pt-BR" dirty="0">
              <a:solidFill>
                <a:srgbClr val="FFC000"/>
              </a:solidFill>
            </a:endParaRPr>
          </a:p>
          <a:p>
            <a:pPr algn="just"/>
            <a:r>
              <a:rPr lang="pt-BR" dirty="0"/>
              <a:t>O fato de o padrão PCM puro consumir muita memória para armazenamento de áudio levou à criação de diversos métodos de compressão específicos para áudio. Entre estes destacamos: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MP3 (MPEG </a:t>
            </a:r>
            <a:r>
              <a:rPr lang="pt-BR" b="1" dirty="0" err="1"/>
              <a:t>Layer</a:t>
            </a:r>
            <a:r>
              <a:rPr lang="pt-BR" b="1" dirty="0"/>
              <a:t> 3 </a:t>
            </a:r>
            <a:r>
              <a:rPr lang="pt-BR" b="1" dirty="0" err="1"/>
              <a:t>Audio</a:t>
            </a:r>
            <a:r>
              <a:rPr lang="pt-BR" b="1" dirty="0"/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OGG:</a:t>
            </a:r>
            <a:r>
              <a:rPr lang="pt-BR" dirty="0"/>
              <a:t> É um </a:t>
            </a:r>
            <a:r>
              <a:rPr lang="pt-BR" b="1" dirty="0"/>
              <a:t>contêiner</a:t>
            </a:r>
            <a:r>
              <a:rPr lang="pt-BR" dirty="0"/>
              <a:t> (</a:t>
            </a:r>
            <a:r>
              <a:rPr lang="pt-BR" i="1" dirty="0"/>
              <a:t>Palavra derivada do inglês, container, que em seu significado original diz respeito a um tipo de caixa para o transporte de cargas;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WMA (</a:t>
            </a:r>
            <a:r>
              <a:rPr lang="pt-BR" b="1" i="1" dirty="0"/>
              <a:t>Windows Media </a:t>
            </a:r>
            <a:r>
              <a:rPr lang="pt-BR" b="1" i="1" dirty="0" err="1"/>
              <a:t>Audio</a:t>
            </a:r>
            <a:r>
              <a:rPr lang="pt-BR" b="1" dirty="0"/>
              <a:t>):</a:t>
            </a:r>
            <a:r>
              <a:rPr lang="pt-BR" dirty="0"/>
              <a:t> É um padrão proprietário da Microsoft que oferece, como base, uma compressão com perdas, similar ao MP;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MIDI (</a:t>
            </a:r>
            <a:r>
              <a:rPr lang="pt-BR" b="1" i="1" dirty="0"/>
              <a:t>Musical </a:t>
            </a:r>
            <a:r>
              <a:rPr lang="pt-BR" b="1" i="1" dirty="0" err="1"/>
              <a:t>Instrument</a:t>
            </a:r>
            <a:r>
              <a:rPr lang="pt-BR" b="1" i="1" dirty="0"/>
              <a:t> Digital Interface</a:t>
            </a:r>
            <a:r>
              <a:rPr lang="pt-BR" b="1" dirty="0"/>
              <a:t>):</a:t>
            </a:r>
            <a:r>
              <a:rPr lang="pt-BR" dirty="0"/>
              <a:t> é uma outra técnica, especial para música instrumental, onde o que é codificado é o instrumento, a nota musical, a duração da nota e outros parâmetros, para ser tocado por um sintetizador musical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56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Como é comum para certas decisões que se tem que tomar, muitas vezes temos que aceitar um meio-termo, em que não se comprometa demasiadamente nem uma nem outra dessas característica. </a:t>
            </a:r>
          </a:p>
          <a:p>
            <a:pPr algn="just"/>
            <a:r>
              <a:rPr lang="pt-BR" dirty="0"/>
              <a:t>Por exemplo, você não pode obter uma memória extremamente veloz, por baixo custo, a menos que se contente com muito pouca capacidade. Se precisar de maior capacidade terá que abrir mão ou da velocidade, ou do custo.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99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 lnSpcReduction="20000"/>
          </a:bodyPr>
          <a:lstStyle/>
          <a:p>
            <a:r>
              <a:rPr lang="pt-BR" dirty="0"/>
              <a:t>Os principais parâmetros aplicáveis aos diversos tipos de memória são: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cap="small" dirty="0"/>
              <a:t>Tempo de Acesso (</a:t>
            </a:r>
            <a:r>
              <a:rPr lang="pt-BR" b="1" cap="small" dirty="0" err="1"/>
              <a:t>t</a:t>
            </a:r>
            <a:r>
              <a:rPr lang="pt-BR" b="1" cap="small" baseline="-25000" dirty="0" err="1"/>
              <a:t>A</a:t>
            </a:r>
            <a:r>
              <a:rPr lang="pt-BR" b="1" cap="small" dirty="0"/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cap="small" dirty="0"/>
              <a:t>Capacidade;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cap="small" dirty="0"/>
              <a:t>Volatilidade;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cap="small" dirty="0"/>
              <a:t>Tecnologia de Fabricação;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cap="small" dirty="0"/>
              <a:t>Temporariedade;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cap="small" dirty="0"/>
              <a:t>Custo.</a:t>
            </a:r>
            <a:endParaRPr lang="pt-BR" dirty="0"/>
          </a:p>
          <a:p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3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 lnSpcReduction="10000"/>
          </a:bodyPr>
          <a:lstStyle/>
          <a:p>
            <a:r>
              <a:rPr lang="pt-BR" b="1" cap="small" dirty="0"/>
              <a:t>Tempo de Acesso (</a:t>
            </a:r>
            <a:r>
              <a:rPr lang="pt-BR" b="1" cap="small" dirty="0" err="1"/>
              <a:t>t</a:t>
            </a:r>
            <a:r>
              <a:rPr lang="pt-BR" b="1" cap="small" baseline="-25000" dirty="0" err="1"/>
              <a:t>A</a:t>
            </a:r>
            <a:r>
              <a:rPr lang="pt-BR" b="1" cap="small" dirty="0"/>
              <a:t>):</a:t>
            </a:r>
          </a:p>
          <a:p>
            <a:endParaRPr lang="pt-BR" b="1" cap="small" dirty="0"/>
          </a:p>
          <a:p>
            <a:pPr algn="just"/>
            <a:r>
              <a:rPr lang="pt-BR" dirty="0"/>
              <a:t>É uma das principais medidas de desempenho de memórias e mede o tempo gasto para efetuar uma operação de leitura ou escrita. 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t</a:t>
            </a:r>
            <a:r>
              <a:rPr lang="pt-BR" baseline="-25000" dirty="0" err="1"/>
              <a:t>A</a:t>
            </a:r>
            <a:r>
              <a:rPr lang="pt-BR" dirty="0"/>
              <a:t> não é necessariamente o mesmo para leitura e escrita, assim podemos ter um </a:t>
            </a:r>
            <a:r>
              <a:rPr lang="pt-BR" dirty="0" err="1"/>
              <a:t>t</a:t>
            </a:r>
            <a:r>
              <a:rPr lang="pt-BR" baseline="-25000" dirty="0" err="1"/>
              <a:t>AR</a:t>
            </a:r>
            <a:r>
              <a:rPr lang="pt-BR" baseline="-25000" dirty="0"/>
              <a:t>,</a:t>
            </a:r>
            <a:r>
              <a:rPr lang="pt-BR" dirty="0"/>
              <a:t> tempo de acesso para leitura, diferente de um </a:t>
            </a:r>
            <a:r>
              <a:rPr lang="pt-BR" dirty="0" err="1"/>
              <a:t>t</a:t>
            </a:r>
            <a:r>
              <a:rPr lang="pt-BR" baseline="-25000" dirty="0" err="1"/>
              <a:t>AW</a:t>
            </a:r>
            <a:r>
              <a:rPr lang="pt-BR" dirty="0"/>
              <a:t>, tempo de acesso para escrita.</a:t>
            </a:r>
            <a:endParaRPr lang="pt-BR" b="1" cap="small" dirty="0"/>
          </a:p>
          <a:p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3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 lnSpcReduction="10000"/>
          </a:bodyPr>
          <a:lstStyle/>
          <a:p>
            <a:r>
              <a:rPr lang="pt-BR" b="1" cap="small" dirty="0"/>
              <a:t>Tempo de Acesso (</a:t>
            </a:r>
            <a:r>
              <a:rPr lang="pt-BR" b="1" cap="small" dirty="0" err="1"/>
              <a:t>t</a:t>
            </a:r>
            <a:r>
              <a:rPr lang="pt-BR" b="1" cap="small" baseline="-25000" dirty="0" err="1"/>
              <a:t>A</a:t>
            </a:r>
            <a:r>
              <a:rPr lang="pt-BR" b="1" cap="small" dirty="0"/>
              <a:t>):</a:t>
            </a:r>
          </a:p>
          <a:p>
            <a:endParaRPr lang="pt-BR" b="1" cap="small" dirty="0"/>
          </a:p>
          <a:p>
            <a:pPr algn="just"/>
            <a:r>
              <a:rPr lang="pt-BR" dirty="0"/>
              <a:t>O tempo de acesso é fortemente dependente da tecnologia de fabricação da memória. Nas memórias eletrônicas, ele não depende do endereço sendo acessado, nem do endereço anterior, sendo constante para qualquer acesso. </a:t>
            </a:r>
          </a:p>
          <a:p>
            <a:pPr algn="l"/>
            <a:r>
              <a:rPr lang="pt-BR" dirty="0"/>
              <a:t>Podem, entretanto, requerer um tempo extra entre dois acessos consecutivos, o que nos leva a definir um tempo de ciclo, que mede o intervalo mínimo entre dois acessos consecutivos, de leitura, ou de escrita.</a:t>
            </a:r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6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r>
              <a:rPr lang="pt-BR" b="1" cap="small" dirty="0"/>
              <a:t>Tempo de Acesso (</a:t>
            </a:r>
            <a:r>
              <a:rPr lang="pt-BR" b="1" cap="small" dirty="0" err="1"/>
              <a:t>t</a:t>
            </a:r>
            <a:r>
              <a:rPr lang="pt-BR" b="1" cap="small" baseline="-25000" dirty="0" err="1"/>
              <a:t>A</a:t>
            </a:r>
            <a:r>
              <a:rPr lang="pt-BR" b="1" cap="small" dirty="0"/>
              <a:t>):</a:t>
            </a:r>
          </a:p>
          <a:p>
            <a:endParaRPr lang="pt-BR" b="1" cap="small" dirty="0"/>
          </a:p>
          <a:p>
            <a:pPr algn="just"/>
            <a:r>
              <a:rPr lang="pt-BR" dirty="0"/>
              <a:t>Nos dispositivos eletromecânicos, como os discos, o tempo de acesso depende da distância física entre os dois endereços consecutivos acessados, por envolver um movimento mecânico para se chegar ao endereço, por exemplo, a movimentação de um braço mecânico onde está posicionada uma cabeça de leitura/</a:t>
            </a:r>
            <a:r>
              <a:rPr lang="pt-BR" dirty="0" err="1"/>
              <a:t>escrita;escrita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74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Parâmetros das Memórias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r>
              <a:rPr lang="pt-BR" b="1" cap="small" dirty="0"/>
              <a:t>Capacidade:</a:t>
            </a:r>
          </a:p>
          <a:p>
            <a:endParaRPr lang="pt-BR" b="1" cap="small" dirty="0"/>
          </a:p>
          <a:p>
            <a:pPr algn="just"/>
            <a:r>
              <a:rPr lang="pt-BR" dirty="0"/>
              <a:t>É a quantidade de informação que pode ser armazenada em uma memória. A unidade comum de medida de capacidade é o byte, independente do tamanho da unidade de armazenamento (célula). </a:t>
            </a:r>
          </a:p>
          <a:p>
            <a:pPr algn="just"/>
            <a:r>
              <a:rPr lang="pt-BR" dirty="0"/>
              <a:t>Isso permite se comparar capacidades mesmo entre dispositivos completamente distintos, como a memória principal e um disco rígido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4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11637</TotalTime>
  <Words>2343</Words>
  <Application>Microsoft Macintosh PowerPoint</Application>
  <PresentationFormat>Widescreen</PresentationFormat>
  <Paragraphs>171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  Arquitetura de Computadores resumo da Aula 8 – PARAMETROS DE ANÁLISE DAS MEMÓRIAS.   </vt:lpstr>
      <vt:lpstr>Objetivos de aprendizagem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  Parâmetros das Memórias 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Representação da Informação  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70</cp:revision>
  <dcterms:created xsi:type="dcterms:W3CDTF">2020-02-03T13:42:36Z</dcterms:created>
  <dcterms:modified xsi:type="dcterms:W3CDTF">2021-07-22T19:53:34Z</dcterms:modified>
</cp:coreProperties>
</file>