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6" r:id="rId2"/>
  </p:sldMasterIdLst>
  <p:sldIdLst>
    <p:sldId id="263" r:id="rId3"/>
    <p:sldId id="289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37" r:id="rId30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1298C3-2ADD-4FC8-8261-94CC75130367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D5EF8-C242-4559-B150-052F8BBA2E95}"/>
              </a:ext>
            </a:extLst>
          </p:cNvPr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853A66-88C2-4461-805D-869E765FA6D0}"/>
              </a:ext>
            </a:extLst>
          </p:cNvPr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>
            <a:extLst>
              <a:ext uri="{FF2B5EF4-FFF2-40B4-BE49-F238E27FC236}">
                <a16:creationId xmlns:a16="http://schemas.microsoft.com/office/drawing/2014/main" id="{856F26C5-85F4-4DD7-84C8-8F141C9F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10" name="Espaço Reservado para Rodapé 16">
            <a:extLst>
              <a:ext uri="{FF2B5EF4-FFF2-40B4-BE49-F238E27FC236}">
                <a16:creationId xmlns:a16="http://schemas.microsoft.com/office/drawing/2014/main" id="{37448DED-8AE9-4E49-BC33-F922176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28">
            <a:extLst>
              <a:ext uri="{FF2B5EF4-FFF2-40B4-BE49-F238E27FC236}">
                <a16:creationId xmlns:a16="http://schemas.microsoft.com/office/drawing/2014/main" id="{878BDFD0-D8CE-4399-93F3-3DEB49C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89AE6A33-7AD1-4168-B7DE-79D1C4A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F9C08E6-4675-424A-B3BC-670809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26061AD-2238-41E2-B4F8-BA046EB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99C706-602D-4206-BC6F-55CF7B84F2CB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697AB-A141-4CF0-AFB9-0C7D75D885A5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2A2AA-D583-4197-9464-8CEF1467C11C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F860343-658C-43EA-84AB-6E00E1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CC9633E-ACF9-4A4E-AEEF-915DD3D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773DB38-9915-41D1-872C-F56451A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D42E3AA-22D5-4F00-A2EB-57F9649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1A5DE472-2CFA-4070-A86B-8CAB79D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80C06DC-35A0-48AB-93A0-AE124C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0 logo anvisa horiz.png">
            <a:extLst>
              <a:ext uri="{FF2B5EF4-FFF2-40B4-BE49-F238E27FC236}">
                <a16:creationId xmlns:a16="http://schemas.microsoft.com/office/drawing/2014/main" id="{02DC4DE4-DF47-4AED-9EA7-EE9E208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43626"/>
            <a:ext cx="4296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71461" y="207167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20882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8EDC-4BD9-4802-9192-7573EB87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8E27F-ED6E-4366-AF16-2F22EBF8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7CFD-DE56-4AB0-9F0C-A01344A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D7A54-2886-4354-9829-908D09D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A2670-D42B-4200-9D9C-AE90B4B6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1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C92-2C39-4B08-988B-1145EAD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39A90-A87C-4E78-900B-91F7304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09F27-19D6-4127-B954-8F0454D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F9B19-2699-47CD-98EC-4A2326C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7BF78-3D67-42DE-BC26-55E1F23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BE93-2DC1-467D-8950-487FCC1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0D291-F3FD-4DC0-81E4-2B7A0F46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CAE-5FD7-46B3-8036-8BB08D4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0B91A-33AC-43C1-8C9B-1B10D2A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337AB-EFCF-4906-919F-9D263CB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2DA0-7E22-4420-AD88-0F2FE66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B5BD2-4DB2-4B69-8CF1-49446942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8845E6-314B-4911-9DD4-5B22437F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3C2BE-E4DD-4B79-AB2C-3EB641B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22156-2B1D-4120-92D0-8166A66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61386-6941-432A-BC00-24D7C06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4F28-AE7D-4355-9F9D-555E073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91981-C4CE-411A-86D0-C6B36EE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BC598-66F1-4DA1-AF35-8AEB4821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29379-F0F2-472A-9EB4-6CDB8BC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18DE2-E36F-4CE6-AB0F-271C593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9F37AB-B362-49AB-94B2-891DCE2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A51642-47F1-4B0B-B377-3E26796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D1A38-D4D1-4BCA-A472-D0F7670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2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DBD-C37E-43A2-8E61-0F34C68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7FA0-ACC1-43A6-AB57-71D840B7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D1D230-0A2C-4E57-8F16-46CDBC1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8165-6D6A-4146-89EF-4A471FA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A5BDC67-38B9-4E79-9C6F-1C5C482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F8A8A01-BDA6-4DF3-966D-F38D1EC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341621D-68C7-446C-B107-9278EFA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8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D8241-3FD7-4CDE-B55E-6893FF14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AF971-1905-4D76-B252-6146A9B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BD324-3CC3-4A79-ABD6-06AAC97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1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FF34-42EF-452F-976B-35C9228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296-33C7-4FAA-A031-5E59778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9CD5C-FEB8-47C9-9C5F-5E49AE97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ED63E-8C6D-428F-999C-8E256F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4F32-EFAE-4017-B307-36AF908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BCE9-CA3E-4C28-94B0-3F3B8F7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EE81-CDB6-42AA-B376-DBA8E92C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301B6-A201-4416-A46F-E668E354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D70B3-9AD2-47A5-AD87-B8FAF74F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3940-5F2B-4C91-BE2F-C027FF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7B852-8F60-49EF-BB3C-937B27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16178-460C-4FD5-8D09-FCE4E3C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14133-5B6E-4535-BD3E-2BA4965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90F87-7C26-4D6F-A8C9-9942A8F0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F66CE-F951-48B6-ACB0-B0787BA8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27133-1E77-46B7-8592-C97478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5EBC1-ADF6-4EAE-A057-FA56B31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F5C44-96BA-4F43-A125-D3DD9DA0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00182-F4B6-4A08-8174-59EB992E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1ABE-20A8-45AB-9402-9318896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911E2-8DD6-40B1-A121-C940659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C5E07-7941-403A-BCE7-840D4C2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4EFAF-09C3-462C-B340-E07C582162F4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EF248D-9AFF-4283-9790-B1395960A055}"/>
              </a:ext>
            </a:extLst>
          </p:cNvPr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BDD0A-741C-439C-B744-C3FF1B582DF6}"/>
              </a:ext>
            </a:extLst>
          </p:cNvPr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Espaço Reservado para Data 11">
            <a:extLst>
              <a:ext uri="{FF2B5EF4-FFF2-40B4-BE49-F238E27FC236}">
                <a16:creationId xmlns:a16="http://schemas.microsoft.com/office/drawing/2014/main" id="{AE944DA0-FCC4-4010-902F-7C35368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Espaço Reservado para Número de Slide 12">
            <a:extLst>
              <a:ext uri="{FF2B5EF4-FFF2-40B4-BE49-F238E27FC236}">
                <a16:creationId xmlns:a16="http://schemas.microsoft.com/office/drawing/2014/main" id="{32DF194B-2FEA-445F-8346-F54FC4DB8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7CEF94A3-562B-4DE9-A19C-0E1C99640D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0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1976A19C-8529-4E9A-AB87-1AEEEC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E4AF2187-7D4D-450F-9F37-8793D0B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D90757D1-C8E5-44CD-946C-7CAEBEFC8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BFA602E0-5118-46F1-ACC4-7D0286F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Espaço Reservado para Número de Slide 11">
            <a:extLst>
              <a:ext uri="{FF2B5EF4-FFF2-40B4-BE49-F238E27FC236}">
                <a16:creationId xmlns:a16="http://schemas.microsoft.com/office/drawing/2014/main" id="{51F9C640-0D55-410B-9AE4-A3657C30F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D07DAEB4-FD45-4BB7-8207-CB4F7B80F2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713D1FCC-B876-483D-9324-188BD2D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DC9DDE8-C8DB-48DD-8464-95B3FE8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AE022F4C-60E1-4E71-B0A6-41C4FCD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8766C-893D-445A-AD24-0A75D88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EEE70-1D94-4547-9678-0180880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C73F1-3125-49F6-9B20-4E6DA0A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546856C-F8DF-4A2C-88FC-20F12EF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25270E0D-C04A-4406-A02F-19794AF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0B65478-ED9F-4121-AE83-037C4A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77C68E-F493-402D-B89B-28E3668E439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99BFA0-12F0-407F-A1A4-EE94A7D2519D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948D6D-9C8B-4C06-8503-AD6175C6D0BC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44203C-CC2E-4A76-AED4-98A89635A295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>
            <a:extLst>
              <a:ext uri="{FF2B5EF4-FFF2-40B4-BE49-F238E27FC236}">
                <a16:creationId xmlns:a16="http://schemas.microsoft.com/office/drawing/2014/main" id="{E6EBFAA4-C043-4CDC-A518-B3359AF3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10" name="Espaço Reservado para Número de Slide 12">
            <a:extLst>
              <a:ext uri="{FF2B5EF4-FFF2-40B4-BE49-F238E27FC236}">
                <a16:creationId xmlns:a16="http://schemas.microsoft.com/office/drawing/2014/main" id="{D5349FB0-8844-4305-8FD1-95C4183A4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A00362B8-2F6A-48A0-B418-347BAC14A4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>
            <a:extLst>
              <a:ext uri="{FF2B5EF4-FFF2-40B4-BE49-F238E27FC236}">
                <a16:creationId xmlns:a16="http://schemas.microsoft.com/office/drawing/2014/main" id="{EB212235-7E05-47B1-9C76-2B9BB4CC8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>
            <a:extLst>
              <a:ext uri="{FF2B5EF4-FFF2-40B4-BE49-F238E27FC236}">
                <a16:creationId xmlns:a16="http://schemas.microsoft.com/office/drawing/2014/main" id="{8201B39E-0343-44DF-A889-AD756AF1C3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F88AFA11-D44C-42D4-B0D1-2150720E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51F69-1CA4-43B0-8C11-57339FA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0F0666-C9C0-47EA-9E29-EA1DCF0BF716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F95DE0-8D52-4655-A0EC-D5004B584D44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D5CC8-7729-4BCA-AF43-AF00D4D6B364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AB7618E-8F33-4221-B63F-144EBABCC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AC899-0901-4D76-84A9-32FAB7D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5189D-94B5-4F2A-99C8-CBF9E949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5BA0-0D68-4861-919E-3CBFED66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05A7F-6096-43FD-A4CC-D0FDA74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D94D-321B-459B-B89A-B73D9E66C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4664" y="3899832"/>
            <a:ext cx="7742274" cy="16557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000" dirty="0"/>
              <a:t>Arquitetura de </a:t>
            </a:r>
            <a:r>
              <a:rPr lang="pt-BR" sz="4000"/>
              <a:t>Computadores Resumo </a:t>
            </a:r>
            <a:r>
              <a:rPr lang="pt-BR"/>
              <a:t>Aula </a:t>
            </a:r>
            <a:r>
              <a:rPr lang="pt-BR" dirty="0"/>
              <a:t>10 – Arquitetura RISC e CISC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			Prof. Rubens L. Sant’Anna</a:t>
            </a:r>
          </a:p>
          <a:p>
            <a:pPr>
              <a:defRPr/>
            </a:pPr>
            <a:r>
              <a:rPr lang="pt-BR" sz="1800" dirty="0"/>
              <a:t>			</a:t>
            </a:r>
          </a:p>
        </p:txBody>
      </p:sp>
      <p:pic>
        <p:nvPicPr>
          <p:cNvPr id="5" name="Imagem 4" descr="Logo_Centro-Universitario-IE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6" y="295275"/>
            <a:ext cx="124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Segundo </a:t>
            </a:r>
            <a:r>
              <a:rPr lang="pt-BR" dirty="0" err="1"/>
              <a:t>Null</a:t>
            </a:r>
            <a:r>
              <a:rPr lang="pt-BR" dirty="0"/>
              <a:t> e </a:t>
            </a:r>
            <a:r>
              <a:rPr lang="pt-BR" dirty="0" err="1"/>
              <a:t>Lobur</a:t>
            </a:r>
            <a:r>
              <a:rPr lang="pt-BR" dirty="0"/>
              <a:t> (2011), a existência dessas duas arquiteturas ocorreu em virtude das limitações existentes na época do desenvolvimento de cada uma das arquiteturas. </a:t>
            </a:r>
          </a:p>
          <a:p>
            <a:pPr algn="just"/>
            <a:r>
              <a:rPr lang="pt-BR" dirty="0"/>
              <a:t>Um exemplo disso é a disponibilidade de espaço de armazenamento em disco existente na época; logo, a arquitetura CISC, por possuir instruções com tamanhos variados, pode resultar em programas menores, porém, com mais instruções, e a unidade de processamento ficaria a cargo da complexidade da execução das diversas instruções presentes nesse programa citado — assim, seria mais complexa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19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Essas vantagens que a arquitetura CISC possuía em relação à arquitetura RISC acabaram por sumir, uma vez que, segundo </a:t>
            </a:r>
            <a:r>
              <a:rPr lang="pt-BR" dirty="0" err="1"/>
              <a:t>Stallings</a:t>
            </a:r>
            <a:r>
              <a:rPr lang="pt-BR" dirty="0"/>
              <a:t> (2017), com o passar do tempo, recursos como espaço de armazenamento e a confecção de registradores se tornaram cada vez mais baratos.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83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Outra característica referente a diferenças entre as arquiteturas abordadas no que diz respeito à complexidade dos compiladores que geram o código de máquina para elas. </a:t>
            </a:r>
          </a:p>
          <a:p>
            <a:pPr algn="just"/>
            <a:r>
              <a:rPr lang="pt-BR" dirty="0"/>
              <a:t>Uma vez que a arquitetura CISC proporciona compiladores menos complexos com maior desempenho, a arquitetura em questão possui uma quantidade maior de instruções com conjuntos de instruções que se assemelham às instruções presentes nas linguagens de programação.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6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No Quadro 2 no próximo slide, temos uma comparação entre algumas características das arquiteturas RISC e CISC, em que, por exemplo, podemos observar que a arquitetura RISC acessa dados por meio de uma arquitetura registrador- -registrador. </a:t>
            </a:r>
          </a:p>
          <a:p>
            <a:pPr algn="just"/>
            <a:r>
              <a:rPr lang="pt-BR" dirty="0"/>
              <a:t>A CISC é mais rica nesse sentido, possuindo um acesso a dados registrador-registrador, registrador-memória, memória-registrador e memória-memória, o que, consequentemente, faz com que essa arquitetura seja dotada de uma maior quantidade de instruções que buscam atender às possibilidades existentes de acesso a dados.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8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89E94E4-D1B8-A64A-9881-FC513618F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1670050"/>
            <a:ext cx="5283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8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>
                <a:solidFill>
                  <a:schemeClr val="accent2"/>
                </a:solidFill>
              </a:rPr>
              <a:t>Conjunto de instruções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Segundo Patterson e </a:t>
            </a:r>
            <a:r>
              <a:rPr lang="pt-BR" dirty="0" err="1"/>
              <a:t>Hennessy</a:t>
            </a:r>
            <a:r>
              <a:rPr lang="pt-BR" dirty="0"/>
              <a:t> (2014), os processadores baseados na arquitetura CISC possuem um </a:t>
            </a:r>
            <a:r>
              <a:rPr lang="pt-BR" dirty="0" err="1"/>
              <a:t>microprograma</a:t>
            </a:r>
            <a:r>
              <a:rPr lang="pt-BR" dirty="0"/>
              <a:t>, ou seja, um conjunto de códigos de instruções que são gravados no processador, permitindo-lhe, assim, receber as instruções dos programas e executá-las, utilizando as instruções contidas em seu </a:t>
            </a:r>
            <a:r>
              <a:rPr lang="pt-BR" dirty="0" err="1"/>
              <a:t>microprograma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Esse processo se assemelha a quebrar essas instruções, já em baixo nível, em outras instruções mais próximas do hardware.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13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Conjunto de instruções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arquitetura CISC suporta operações do tipo “a = a + </a:t>
            </a:r>
            <a:r>
              <a:rPr lang="pt-BR" dirty="0" err="1"/>
              <a:t>b</a:t>
            </a:r>
            <a:r>
              <a:rPr lang="pt-BR" dirty="0"/>
              <a:t>”, descrita por “</a:t>
            </a:r>
            <a:r>
              <a:rPr lang="pt-BR" dirty="0" err="1"/>
              <a:t>add</a:t>
            </a:r>
            <a:r>
              <a:rPr lang="pt-BR" dirty="0"/>
              <a:t> a, </a:t>
            </a:r>
            <a:r>
              <a:rPr lang="pt-BR" dirty="0" err="1"/>
              <a:t>b</a:t>
            </a:r>
            <a:r>
              <a:rPr lang="pt-BR" dirty="0"/>
              <a:t>”. Assim, podemos utilizar dois operandos em uma única instrução, sendo que um deles é a fonte e o destino (acumulador) e permite um ou mais operadores em memória para a execução das instruções.</a:t>
            </a:r>
          </a:p>
          <a:p>
            <a:pPr algn="just"/>
            <a:r>
              <a:rPr lang="pt-BR" dirty="0"/>
              <a:t>A complexidade que esses modelos de endereçamento possuem compromete um microprocessador CISC em sua comercialização e em seu desenvolvimento, limitando ou diminuindo o aumento da frequência de </a:t>
            </a:r>
            <a:r>
              <a:rPr lang="pt-BR" dirty="0" err="1"/>
              <a:t>clock</a:t>
            </a:r>
            <a:r>
              <a:rPr lang="pt-BR" dirty="0"/>
              <a:t> não só pelo tempo de acesso às memórias (embora, com o passar dos anos, essa performance tenha melhorado bastante), mas também devido ao reduzido número de registros.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Conjunto de instruções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Com o passar dos anos, as técnicas de programação se desenvolveram e, com isso, o argumento da dificuldade de escrita de programas foi diminuindo bastante, uma vez que já existia tecnologia para criar softwares mais complexos sem tanta dificuldade. </a:t>
            </a:r>
          </a:p>
          <a:p>
            <a:pPr algn="just"/>
            <a:r>
              <a:rPr lang="pt-BR" dirty="0"/>
              <a:t>Outra questão é a impossibilidade de modificar as instruções CISC: com a arquitetura RISC, podemos escrever as instruções da maneira que desejarmos utilizando as suas instruções. </a:t>
            </a:r>
          </a:p>
          <a:p>
            <a:pPr algn="just"/>
            <a:r>
              <a:rPr lang="pt-BR" dirty="0"/>
              <a:t>Assim, podemos observar que existe uma disputa entre tamanho do código e desempenho entre as arquiteturas.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Conjunto de instruções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Na arquitetura RISC, o desenvolvedor teria um pouco mais de trabalho, já que contaria com instruções mais simples e, por isso, precisaria combinar várias instruções para obter a implementação de uma instrução mais complexa, conforme já mencionado, mas teria a possibilidade de criar um código mais eficiente. </a:t>
            </a:r>
          </a:p>
          <a:p>
            <a:pPr algn="just"/>
            <a:r>
              <a:rPr lang="pt-BR" dirty="0"/>
              <a:t>Os microprocessadores RISC também não possuíam um microcódigo embutido, ou seja, suas instruções eram executadas diretamente pelo hardware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2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Conjunto de instruções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Apesar da forte ligação que a arquitetura RISC tem com seus registradores, isso não significa que ela não possua instruções para manipular memória. Originalmente, existem as seguintes instruções desse tipo na arquitetura RISC: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LOAD: comando que carrega um determinado endereço de memória no registrador especificado no comando (por exemplo “LOAD A, 2:3”, onde o conteúdo da memória na posição “2:3” é enviado para o registrador “A”).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STORE: comando que salva o conteúdo de um registrador em um endereço de memória especificado no comando (por exemplo “STORE 2:3, A”, onde o conteúdo do registrador “A” é enviado para a posição “2:3” da memória).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3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Introdução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Na atualidade, praticamente qualquer dispositivo que realize algum tipo de processamento possui um microprocessador com as arquiteturas RISC ou CISC, que são compostas por diferentes conjuntos de instruções, características primordiais dessas arquiteturas e que norteiam suas funcionalidades.</a:t>
            </a:r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2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Conjunto de instruções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4"/>
            <a:ext cx="10370634" cy="5229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Na Figura 2, podemos observar um modelo de arquitetura RISC e CISC em que identificamos a memória principal (que pode ser endereçada como “2:1”, ou seja, posição de memória da coluna 2 linha 1), os registradores (“A”, “</a:t>
            </a:r>
            <a:r>
              <a:rPr lang="pt-BR" dirty="0" err="1"/>
              <a:t>B</a:t>
            </a:r>
            <a:r>
              <a:rPr lang="pt-BR" dirty="0"/>
              <a:t>”, “C”, “</a:t>
            </a:r>
            <a:r>
              <a:rPr lang="pt-BR" dirty="0" err="1"/>
              <a:t>D</a:t>
            </a:r>
            <a:r>
              <a:rPr lang="pt-BR" dirty="0"/>
              <a:t>”, “E” e “</a:t>
            </a:r>
            <a:r>
              <a:rPr lang="pt-BR" dirty="0" err="1"/>
              <a:t>F</a:t>
            </a:r>
            <a:r>
              <a:rPr lang="pt-BR" dirty="0"/>
              <a:t>”) e a unidade de execução ou processamento (onde estão previstas as operações de multiplicação, divisão, subtração e soma).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72F34B-E7A4-C247-B2D9-CF75A5FBC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55" y="3501172"/>
            <a:ext cx="2057411" cy="33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1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Conjunto de instruções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4"/>
            <a:ext cx="10370634" cy="5229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Vamos tomar por base o exemplo do comando “MULT”, presente em ambas as arquiteturas, e realizar a operação “a = a * </a:t>
            </a:r>
            <a:r>
              <a:rPr lang="pt-BR" dirty="0" err="1"/>
              <a:t>b</a:t>
            </a:r>
            <a:r>
              <a:rPr lang="pt-BR" dirty="0"/>
              <a:t>”, ou seja, vamos multiplicar “a” pelo valor de “</a:t>
            </a:r>
            <a:r>
              <a:rPr lang="pt-BR" dirty="0" err="1"/>
              <a:t>b</a:t>
            </a:r>
            <a:r>
              <a:rPr lang="pt-BR" dirty="0"/>
              <a:t>” e armazenar o resultado em “a”, onde “a” será a posição de memória “2:4” e “</a:t>
            </a:r>
            <a:r>
              <a:rPr lang="pt-BR" dirty="0" err="1"/>
              <a:t>b</a:t>
            </a:r>
            <a:r>
              <a:rPr lang="pt-BR" dirty="0"/>
              <a:t>” será a posição de memória “4:1”. </a:t>
            </a:r>
          </a:p>
          <a:p>
            <a:pPr algn="just"/>
            <a:r>
              <a:rPr lang="pt-BR" dirty="0"/>
              <a:t>Na arquitetura RISC, o conjunto de comando para a realização dessa multiplicação seria o seguinte: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FA5446-21B8-724D-9675-DF011AFB8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32" y="3727450"/>
            <a:ext cx="3759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9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>
                <a:solidFill>
                  <a:schemeClr val="accent2"/>
                </a:solidFill>
              </a:rPr>
              <a:t>Conceitos de aplicação das arquiteturas RISC e CISC</a:t>
            </a:r>
            <a:br>
              <a:rPr lang="pt-BR" b="1" dirty="0">
                <a:solidFill>
                  <a:schemeClr val="accent2"/>
                </a:solidFill>
              </a:rPr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4"/>
            <a:ext cx="10370634" cy="5229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Uma pergunta crucial sobre o tema das arquiteturas RISC e CISC é: </a:t>
            </a:r>
          </a:p>
          <a:p>
            <a:pPr algn="just"/>
            <a:endParaRPr lang="pt-BR" dirty="0"/>
          </a:p>
          <a:p>
            <a:r>
              <a:rPr lang="pt-BR" dirty="0"/>
              <a:t>“qual das duas arquiteturas é a melhor?”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Observando o ponto de vista dos pesquisadores da área, não há como dizer que uma ou outra arquitetura em geral é melhor que a outra. </a:t>
            </a:r>
          </a:p>
          <a:p>
            <a:pPr algn="just"/>
            <a:r>
              <a:rPr lang="pt-BR" dirty="0"/>
              <a:t>Como as arquiteturas RISC e CISC têm características e aplicações distintas, é preciso observar as características da aplicação que melhor se adaptam a cada uma das arquiteturas.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77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Conceitos de aplicação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4"/>
            <a:ext cx="10370634" cy="5229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arquitetura RISC, geralmente, resulta em microprocessadores com projetos menores, mais baratos e, consequentemente, consomem uma quantidade menor de energia. </a:t>
            </a:r>
          </a:p>
          <a:p>
            <a:pPr algn="just"/>
            <a:r>
              <a:rPr lang="pt-BR" dirty="0"/>
              <a:t>Logo, essa arquitetura é muito utilizada em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dispositivos embarcados;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dispositivos móveis (por exemplo, são alimentados por bateria; logo, o baixo consumo de energia é crucial);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além de computadores portáteis mais simples.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4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Conceitos de aplicação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4"/>
            <a:ext cx="10370634" cy="5229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Já a arquitetura CISC trabalha com uma velocidade de “</a:t>
            </a:r>
            <a:r>
              <a:rPr lang="pt-BR" dirty="0" err="1"/>
              <a:t>clock</a:t>
            </a:r>
            <a:r>
              <a:rPr lang="pt-BR" dirty="0"/>
              <a:t>” muito elevada, é mais cara e mais poderosa no que diz respeito a desempenho. </a:t>
            </a:r>
          </a:p>
          <a:p>
            <a:pPr algn="just"/>
            <a:r>
              <a:rPr lang="pt-BR" dirty="0"/>
              <a:t>Entretanto, é maior, uma vez que possui uma complexidade mais expressiva dada a quantidade de instruções (além de outras características) que seu núcleo tem de possuir suporte. </a:t>
            </a:r>
          </a:p>
          <a:p>
            <a:pPr algn="just"/>
            <a:r>
              <a:rPr lang="pt-BR" dirty="0"/>
              <a:t>Consequentemente, essa complexidade exige um maior número de componentes para atender a tal complexidade que consomem uma quantidade muito maior de energia, tornando-os mais indicados para: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computadores de mesa e notebooks mais poderosos,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além de servidores e computadores profissionais.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65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Conceitos de aplicação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9796" y="1628077"/>
            <a:ext cx="10370634" cy="5229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Na Figura 3, podemos observar um dissipador de calor normalmente utilizado em chips que dissipam muito calor. Nesses casos, é crucial a sua utilização, já que o calor em excesso pode danificá-los. Esse tipo de componente é utilizado, inclusive, em laptops e notebooks que utilizam microprocessadores, em sua grande maioria, com arquitetura CISC.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06BD57B-AEB9-774E-AF77-63173CD03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13" y="3257395"/>
            <a:ext cx="3784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Conceitos de aplicação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9796" y="1628077"/>
            <a:ext cx="10370634" cy="5229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Os microprocessadores RISC também emitem calor (como qualquer componente semicondutor), porém, em uma escala muito menor, em que dificilmente é necessário um dissipador de calor para ajudar no seu arrefecimento. </a:t>
            </a:r>
          </a:p>
          <a:p>
            <a:pPr algn="just"/>
            <a:r>
              <a:rPr lang="pt-BR" dirty="0"/>
              <a:t>Esses microprocessadores, muitas vezes, ficam encapsulados em dispositivos que não proporcionam nem mesmo a passagem de ar.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Conceitos de aplicação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9796" y="1628077"/>
            <a:ext cx="10370634" cy="5229923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Na Figura 4, podemos observar um exemplo de placa de circuito de um smartphone em que se vê que não existe nenhum dispositivo de arrefecimento para os chips.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9230EE-5C53-C14E-A942-2C08FAA5E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98" y="2927660"/>
            <a:ext cx="5386039" cy="34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027" y="2420889"/>
            <a:ext cx="7772400" cy="1470025"/>
          </a:xfrm>
        </p:spPr>
        <p:txBody>
          <a:bodyPr/>
          <a:lstStyle/>
          <a:p>
            <a:r>
              <a:rPr lang="pt-BR" b="1" dirty="0"/>
              <a:t>FIM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70" y="63520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>
                <a:solidFill>
                  <a:schemeClr val="accent2"/>
                </a:solidFill>
              </a:rPr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aparência física dos processadores nas arquiteturas RISC e CISC é muito similar — até mesmo igual em alguns casos. Na Figura 1, você pode observar um exemplo de um processador, que, por sua aparência, pode possuir tanto a arquitetura RISC quanto a arquitetura CISC.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64E32F-6DD3-F94E-9E15-6D0CEA72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51" y="3980985"/>
            <a:ext cx="3553832" cy="24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No entanto, como veremos a seguir, apesar da aparência similar, ambas as arquiteturas apresentam características próprias e diferenciais.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05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Segundo Monteiro (2007), RISC é a abreviatura de </a:t>
            </a:r>
            <a:r>
              <a:rPr lang="pt-BR" dirty="0" err="1"/>
              <a:t>reduced</a:t>
            </a:r>
            <a:r>
              <a:rPr lang="pt-BR" dirty="0"/>
              <a:t> </a:t>
            </a:r>
            <a:r>
              <a:rPr lang="pt-BR" dirty="0" err="1"/>
              <a:t>instruction</a:t>
            </a:r>
            <a:r>
              <a:rPr lang="pt-BR" dirty="0"/>
              <a:t> set </a:t>
            </a:r>
            <a:r>
              <a:rPr lang="pt-BR" dirty="0" err="1"/>
              <a:t>computer</a:t>
            </a:r>
            <a:r>
              <a:rPr lang="pt-BR" dirty="0"/>
              <a:t>, ou computador com conjunto reduzido de instruções, que se trata de um tipo de arquitetura de computadores que se coloca à disposição como alternativa à arquitetura CISC.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25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Até meados de 1980, a arquitetura CISC (abreviatura de </a:t>
            </a:r>
            <a:r>
              <a:rPr lang="pt-BR" dirty="0" err="1"/>
              <a:t>complex</a:t>
            </a:r>
            <a:r>
              <a:rPr lang="pt-BR" dirty="0"/>
              <a:t> </a:t>
            </a:r>
            <a:r>
              <a:rPr lang="pt-BR" dirty="0" err="1"/>
              <a:t>instruction</a:t>
            </a:r>
            <a:r>
              <a:rPr lang="pt-BR" dirty="0"/>
              <a:t> set </a:t>
            </a:r>
            <a:r>
              <a:rPr lang="pt-BR" dirty="0" err="1"/>
              <a:t>computer</a:t>
            </a:r>
            <a:r>
              <a:rPr lang="pt-BR" dirty="0"/>
              <a:t>, ou computador com conjunto complexo de instruções) era a arquitetura predominante de todos os microprocessadores lançados.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81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 fontScale="92500"/>
          </a:bodyPr>
          <a:lstStyle/>
          <a:p>
            <a:pPr algn="just"/>
            <a:r>
              <a:rPr lang="pt-BR" dirty="0"/>
              <a:t>A tecnologia RISC surgiu de estudos realizados a partir da observação do surgimento de três abordagens da tecnologia que, apesar de próximas, direcionaram-se de forma diferente umas das outras. Veja-as abaixo: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Nos anos 1970, a IBM lançou uma máquina com baixo desempenho e sem sucesso comercial. Nos anos 1990, com o lançamento das máquinas RS/6000 e da família PowerPC, ambas com processadores RISC (parceria entre a IBM, a Motorola e a Apple), conseguiu atingir o êxito comercial;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Universidade da Califórnia realizou estudos que resultaram nos processadores RISC; posteriormente, a empresa MIPS foi fundada pelos pesquisadores da Universidade;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Universidade de Berkeley, na Califórnia, realizou estudos que resultaram nos processadores RISC da empresa Sun Microsystems.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4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Com o surgimento dos microprocessadores SPARC (</a:t>
            </a:r>
            <a:r>
              <a:rPr lang="pt-BR" dirty="0" err="1"/>
              <a:t>scalable</a:t>
            </a:r>
            <a:r>
              <a:rPr lang="pt-BR" dirty="0"/>
              <a:t> processor </a:t>
            </a:r>
            <a:r>
              <a:rPr lang="pt-BR" dirty="0" err="1"/>
              <a:t>architecture</a:t>
            </a:r>
            <a:r>
              <a:rPr lang="pt-BR" dirty="0"/>
              <a:t>, que significa arquitetura de processadores escaláveis), cujo lançamento ocorreu ao final da década de 1980 pela empresa americana Sun Microsystems, a arquitetura RISC se tornou uma opção viável para os grandes fabricantes de computadores.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39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dirty="0"/>
              <a:t>Características das arquiteturas RISC e CISC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8215" y="1784195"/>
            <a:ext cx="10370634" cy="3814626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No Quadro 1, você pode observar algumas características das arquiteturas RISC e CISC e notar que a arquitetura CISC se caracteriza por um maior número de instruções (o processador IBM/370-168 chega a possuir 208 instruções), um menor número de registradores, além de um tamanho de instrução que pode variar de 1 a 48 bits. 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C591B8-A7D5-A54C-AC33-99113FA41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11" y="3108960"/>
            <a:ext cx="5884048" cy="34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FDC0FF8-3641-465B-9525-83A8067F21BA}" vid="{914EA118-0CD8-4E2A-A1FA-590660752D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12657</TotalTime>
  <Words>2168</Words>
  <Application>Microsoft Macintosh PowerPoint</Application>
  <PresentationFormat>Widescreen</PresentationFormat>
  <Paragraphs>85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Tema1</vt:lpstr>
      <vt:lpstr>Tema do Office</vt:lpstr>
      <vt:lpstr>     Arquitetura de Computadores Resumo Aula 10 – Arquitetura RISC e CISC  </vt:lpstr>
      <vt:lpstr>  Introdução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Características das arquiteturas RISC e CISC     </vt:lpstr>
      <vt:lpstr>  Conjunto de instruções RISC e CISC     </vt:lpstr>
      <vt:lpstr>  Conjunto de instruções RISC e CISC     </vt:lpstr>
      <vt:lpstr>  Conjunto de instruções RISC e CISC     </vt:lpstr>
      <vt:lpstr>  Conjunto de instruções RISC e CISC     </vt:lpstr>
      <vt:lpstr>  Conjunto de instruções RISC e CISC     </vt:lpstr>
      <vt:lpstr>  Conjunto de instruções RISC e CISC     </vt:lpstr>
      <vt:lpstr>  Conjunto de instruções RISC e CISC     </vt:lpstr>
      <vt:lpstr>  Conceitos de aplicação das arquiteturas RISC e CISC     </vt:lpstr>
      <vt:lpstr>  Conceitos de aplicação das arquiteturas RISC e CISC     </vt:lpstr>
      <vt:lpstr>  Conceitos de aplicação das arquiteturas RISC e CISC     </vt:lpstr>
      <vt:lpstr>  Conceitos de aplicação das arquiteturas RISC e CISC     </vt:lpstr>
      <vt:lpstr>  Conceitos de aplicação das arquiteturas RISC e CISC     </vt:lpstr>
      <vt:lpstr>  Conceitos de aplicação das arquiteturas RISC e CISC    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Engenharia de Requisitos</dc:title>
  <dc:creator>Rubens Santanna</dc:creator>
  <cp:lastModifiedBy>Rubens Laurini</cp:lastModifiedBy>
  <cp:revision>97</cp:revision>
  <dcterms:created xsi:type="dcterms:W3CDTF">2020-02-03T13:42:36Z</dcterms:created>
  <dcterms:modified xsi:type="dcterms:W3CDTF">2021-10-14T20:03:51Z</dcterms:modified>
</cp:coreProperties>
</file>