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26" r:id="rId2"/>
  </p:sldMasterIdLst>
  <p:sldIdLst>
    <p:sldId id="263" r:id="rId3"/>
    <p:sldId id="289" r:id="rId4"/>
    <p:sldId id="338"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6" r:id="rId32"/>
    <p:sldId id="367" r:id="rId33"/>
    <p:sldId id="368" r:id="rId34"/>
    <p:sldId id="369" r:id="rId35"/>
    <p:sldId id="370" r:id="rId36"/>
    <p:sldId id="371" r:id="rId37"/>
    <p:sldId id="372" r:id="rId38"/>
    <p:sldId id="373" r:id="rId39"/>
    <p:sldId id="374" r:id="rId40"/>
    <p:sldId id="337" r:id="rId41"/>
  </p:sldIdLst>
  <p:sldSz cx="12192000" cy="6858000"/>
  <p:notesSz cx="6858000" cy="9144000"/>
  <p:defaultTextStyle>
    <a:defPPr>
      <a:defRPr lang="pt-BR"/>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slide" Target="slides/slide39.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51298C3-2ADD-4FC8-8261-94CC75130367}"/>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tângulo 4">
            <a:extLst>
              <a:ext uri="{FF2B5EF4-FFF2-40B4-BE49-F238E27FC236}">
                <a16:creationId xmlns:a16="http://schemas.microsoft.com/office/drawing/2014/main" id="{305D5EF8-C242-4559-B150-052F8BBA2E95}"/>
              </a:ext>
            </a:extLst>
          </p:cNvPr>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3A853A66-88C2-4461-805D-869E765FA6D0}"/>
              </a:ext>
            </a:extLst>
          </p:cNvPr>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Título 7"/>
          <p:cNvSpPr>
            <a:spLocks noGrp="1"/>
          </p:cNvSpPr>
          <p:nvPr>
            <p:ph type="ctrTitle"/>
          </p:nvPr>
        </p:nvSpPr>
        <p:spPr>
          <a:xfrm>
            <a:off x="3149600" y="4038600"/>
            <a:ext cx="8636000" cy="1828800"/>
          </a:xfrm>
        </p:spPr>
        <p:txBody>
          <a:bodyPr anchor="b"/>
          <a:lstStyle>
            <a:lvl1pPr>
              <a:defRPr cap="all" baseline="0"/>
            </a:lvl1pPr>
          </a:lstStyle>
          <a:p>
            <a:r>
              <a:rPr lang="pt-BR"/>
              <a:t>Clique para editar o título Mestre</a:t>
            </a:r>
            <a:endParaRPr lang="en-US"/>
          </a:p>
        </p:txBody>
      </p:sp>
      <p:sp>
        <p:nvSpPr>
          <p:cNvPr id="9" name="Subtítulo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a:t>Clique para editar o estilo do subtítulo Mestre</a:t>
            </a:r>
            <a:endParaRPr lang="en-US"/>
          </a:p>
        </p:txBody>
      </p:sp>
      <p:sp>
        <p:nvSpPr>
          <p:cNvPr id="7" name="Espaço Reservado para Data 27">
            <a:extLst>
              <a:ext uri="{FF2B5EF4-FFF2-40B4-BE49-F238E27FC236}">
                <a16:creationId xmlns:a16="http://schemas.microsoft.com/office/drawing/2014/main" id="{856F26C5-85F4-4DD7-84C8-8F141C9F0845}"/>
              </a:ext>
            </a:extLst>
          </p:cNvPr>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fld id="{2016530E-208F-48AE-B5D0-C05B173A0AFF}" type="datetimeFigureOut">
              <a:rPr lang="pt-BR" smtClean="0"/>
              <a:t>14/10/2021</a:t>
            </a:fld>
            <a:endParaRPr lang="pt-BR"/>
          </a:p>
        </p:txBody>
      </p:sp>
      <p:sp>
        <p:nvSpPr>
          <p:cNvPr id="10" name="Espaço Reservado para Rodapé 16">
            <a:extLst>
              <a:ext uri="{FF2B5EF4-FFF2-40B4-BE49-F238E27FC236}">
                <a16:creationId xmlns:a16="http://schemas.microsoft.com/office/drawing/2014/main" id="{37448DED-8AE9-4E49-BC33-F922176376B2}"/>
              </a:ext>
            </a:extLst>
          </p:cNvPr>
          <p:cNvSpPr>
            <a:spLocks noGrp="1"/>
          </p:cNvSpPr>
          <p:nvPr>
            <p:ph type="ftr" sz="quarter" idx="11"/>
          </p:nvPr>
        </p:nvSpPr>
        <p:spPr>
          <a:xfrm>
            <a:off x="2781300" y="236539"/>
            <a:ext cx="7823200" cy="365125"/>
          </a:xfrm>
        </p:spPr>
        <p:txBody>
          <a:bodyPr/>
          <a:lstStyle>
            <a:lvl1pPr algn="r">
              <a:defRPr>
                <a:solidFill>
                  <a:schemeClr val="tx2"/>
                </a:solidFill>
              </a:defRPr>
            </a:lvl1pPr>
          </a:lstStyle>
          <a:p>
            <a:endParaRPr lang="pt-BR"/>
          </a:p>
        </p:txBody>
      </p:sp>
      <p:sp>
        <p:nvSpPr>
          <p:cNvPr id="11" name="Espaço Reservado para Número de Slide 28">
            <a:extLst>
              <a:ext uri="{FF2B5EF4-FFF2-40B4-BE49-F238E27FC236}">
                <a16:creationId xmlns:a16="http://schemas.microsoft.com/office/drawing/2014/main" id="{878BDFD0-D8CE-4399-93F3-3DEB49C43402}"/>
              </a:ext>
            </a:extLst>
          </p:cNvPr>
          <p:cNvSpPr>
            <a:spLocks noGrp="1"/>
          </p:cNvSpPr>
          <p:nvPr>
            <p:ph type="sldNum" sz="quarter" idx="12"/>
          </p:nvPr>
        </p:nvSpPr>
        <p:spPr>
          <a:xfrm>
            <a:off x="10668000" y="228600"/>
            <a:ext cx="1117600" cy="381000"/>
          </a:xfrm>
        </p:spPr>
        <p:txBody>
          <a:bodyPr/>
          <a:lstStyle>
            <a:lvl1pPr>
              <a:defRPr>
                <a:solidFill>
                  <a:schemeClr val="tx2"/>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36005394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a:extLst>
              <a:ext uri="{FF2B5EF4-FFF2-40B4-BE49-F238E27FC236}">
                <a16:creationId xmlns:a16="http://schemas.microsoft.com/office/drawing/2014/main" id="{89AE6A33-7AD1-4168-B7DE-79D1C4A5ACB0}"/>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5" name="Espaço Reservado para Rodapé 2">
            <a:extLst>
              <a:ext uri="{FF2B5EF4-FFF2-40B4-BE49-F238E27FC236}">
                <a16:creationId xmlns:a16="http://schemas.microsoft.com/office/drawing/2014/main" id="{9F9C08E6-4675-424A-B3BC-6708095E5AEC}"/>
              </a:ext>
            </a:extLst>
          </p:cNvPr>
          <p:cNvSpPr>
            <a:spLocks noGrp="1"/>
          </p:cNvSpPr>
          <p:nvPr>
            <p:ph type="ftr" sz="quarter" idx="11"/>
          </p:nvPr>
        </p:nvSpPr>
        <p:spPr/>
        <p:txBody>
          <a:bodyPr/>
          <a:lstStyle>
            <a:lvl1pPr>
              <a:defRPr/>
            </a:lvl1pPr>
          </a:lstStyle>
          <a:p>
            <a:endParaRPr lang="pt-BR"/>
          </a:p>
        </p:txBody>
      </p:sp>
      <p:sp>
        <p:nvSpPr>
          <p:cNvPr id="6" name="Espaço Reservado para Número de Slide 22">
            <a:extLst>
              <a:ext uri="{FF2B5EF4-FFF2-40B4-BE49-F238E27FC236}">
                <a16:creationId xmlns:a16="http://schemas.microsoft.com/office/drawing/2014/main" id="{726061AD-2238-41E2-B4F8-BA046EB0F5E8}"/>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309393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999C706-602D-4206-BC6F-55CF7B84F2CB}"/>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tângulo 4">
            <a:extLst>
              <a:ext uri="{FF2B5EF4-FFF2-40B4-BE49-F238E27FC236}">
                <a16:creationId xmlns:a16="http://schemas.microsoft.com/office/drawing/2014/main" id="{730697AB-A141-4CF0-AFB9-0C7D75D885A5}"/>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4382A2AA-D583-4197-9464-8CEF1467C11C}"/>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ítulo Vertical 1"/>
          <p:cNvSpPr>
            <a:spLocks noGrp="1"/>
          </p:cNvSpPr>
          <p:nvPr>
            <p:ph type="title" orient="vert"/>
          </p:nvPr>
        </p:nvSpPr>
        <p:spPr>
          <a:xfrm>
            <a:off x="8737600" y="609601"/>
            <a:ext cx="2743200" cy="5516563"/>
          </a:xfrm>
        </p:spPr>
        <p:txBody>
          <a:bodyPr vert="eaVert"/>
          <a:lstStyle/>
          <a:p>
            <a:r>
              <a:rPr lang="pt-BR"/>
              <a:t>Clique para editar o título Mestre</a:t>
            </a:r>
            <a:endParaRPr lang="en-US"/>
          </a:p>
        </p:txBody>
      </p:sp>
      <p:sp>
        <p:nvSpPr>
          <p:cNvPr id="3" name="Espaço Reservado para Texto Vertical 2"/>
          <p:cNvSpPr>
            <a:spLocks noGrp="1"/>
          </p:cNvSpPr>
          <p:nvPr>
            <p:ph type="body" orient="vert" idx="1"/>
          </p:nvPr>
        </p:nvSpPr>
        <p:spPr>
          <a:xfrm>
            <a:off x="609600" y="609600"/>
            <a:ext cx="7416800" cy="55165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3">
            <a:extLst>
              <a:ext uri="{FF2B5EF4-FFF2-40B4-BE49-F238E27FC236}">
                <a16:creationId xmlns:a16="http://schemas.microsoft.com/office/drawing/2014/main" id="{1F860343-658C-43EA-84AB-6E00E1663215}"/>
              </a:ext>
            </a:extLst>
          </p:cNvPr>
          <p:cNvSpPr>
            <a:spLocks noGrp="1"/>
          </p:cNvSpPr>
          <p:nvPr>
            <p:ph type="dt" sz="half" idx="10"/>
          </p:nvPr>
        </p:nvSpPr>
        <p:spPr>
          <a:xfrm>
            <a:off x="8737600" y="6248401"/>
            <a:ext cx="2946400" cy="365125"/>
          </a:xfrm>
        </p:spPr>
        <p:txBody>
          <a:bodyPr/>
          <a:lstStyle>
            <a:lvl1pPr>
              <a:defRPr/>
            </a:lvl1pPr>
          </a:lstStyle>
          <a:p>
            <a:fld id="{2016530E-208F-48AE-B5D0-C05B173A0AFF}" type="datetimeFigureOut">
              <a:rPr lang="pt-BR" smtClean="0"/>
              <a:t>14/10/2021</a:t>
            </a:fld>
            <a:endParaRPr lang="pt-BR"/>
          </a:p>
        </p:txBody>
      </p:sp>
      <p:sp>
        <p:nvSpPr>
          <p:cNvPr id="8" name="Espaço Reservado para Rodapé 4">
            <a:extLst>
              <a:ext uri="{FF2B5EF4-FFF2-40B4-BE49-F238E27FC236}">
                <a16:creationId xmlns:a16="http://schemas.microsoft.com/office/drawing/2014/main" id="{DCC9633E-ACF9-4A4E-AEEF-915DD3D5D18B}"/>
              </a:ext>
            </a:extLst>
          </p:cNvPr>
          <p:cNvSpPr>
            <a:spLocks noGrp="1"/>
          </p:cNvSpPr>
          <p:nvPr>
            <p:ph type="ftr" sz="quarter" idx="11"/>
          </p:nvPr>
        </p:nvSpPr>
        <p:spPr>
          <a:xfrm>
            <a:off x="609601" y="6248401"/>
            <a:ext cx="7431617" cy="365125"/>
          </a:xfrm>
        </p:spPr>
        <p:txBody>
          <a:bodyPr/>
          <a:lstStyle>
            <a:lvl1pPr>
              <a:defRPr/>
            </a:lvl1pPr>
          </a:lstStyle>
          <a:p>
            <a:endParaRPr lang="pt-BR"/>
          </a:p>
        </p:txBody>
      </p:sp>
      <p:sp>
        <p:nvSpPr>
          <p:cNvPr id="9" name="Espaço Reservado para Número de Slide 5">
            <a:extLst>
              <a:ext uri="{FF2B5EF4-FFF2-40B4-BE49-F238E27FC236}">
                <a16:creationId xmlns:a16="http://schemas.microsoft.com/office/drawing/2014/main" id="{5773DB38-9915-41D1-872C-F56451A3209B}"/>
              </a:ext>
            </a:extLst>
          </p:cNvPr>
          <p:cNvSpPr>
            <a:spLocks noGrp="1"/>
          </p:cNvSpPr>
          <p:nvPr>
            <p:ph type="sldNum" sz="quarter" idx="12"/>
          </p:nvPr>
        </p:nvSpPr>
        <p:spPr>
          <a:xfrm rot="5400000">
            <a:off x="8075084" y="103717"/>
            <a:ext cx="533400" cy="325967"/>
          </a:xfrm>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56949686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ítulo e conteúdo">
    <p:spTree>
      <p:nvGrpSpPr>
        <p:cNvPr id="1" name=""/>
        <p:cNvGrpSpPr/>
        <p:nvPr/>
      </p:nvGrpSpPr>
      <p:grpSpPr>
        <a:xfrm>
          <a:off x="0" y="0"/>
          <a:ext cx="0" cy="0"/>
          <a:chOff x="0" y="0"/>
          <a:chExt cx="0" cy="0"/>
        </a:xfrm>
      </p:grpSpPr>
      <p:sp>
        <p:nvSpPr>
          <p:cNvPr id="2" name="Espaço Reservado para Data 3">
            <a:extLst>
              <a:ext uri="{FF2B5EF4-FFF2-40B4-BE49-F238E27FC236}">
                <a16:creationId xmlns:a16="http://schemas.microsoft.com/office/drawing/2014/main" id="{CD42E3AA-22D5-4F00-A2EB-57F964987985}"/>
              </a:ext>
            </a:extLst>
          </p:cNvPr>
          <p:cNvSpPr>
            <a:spLocks noGrp="1"/>
          </p:cNvSpPr>
          <p:nvPr>
            <p:ph type="dt" sz="half" idx="10"/>
          </p:nvPr>
        </p:nvSpPr>
        <p:spPr/>
        <p:txBody>
          <a:bodyPr/>
          <a:lstStyle>
            <a:lvl1pPr>
              <a:defRPr>
                <a:solidFill>
                  <a:schemeClr val="bg1"/>
                </a:solidFill>
              </a:defRPr>
            </a:lvl1pPr>
          </a:lstStyle>
          <a:p>
            <a:fld id="{2016530E-208F-48AE-B5D0-C05B173A0AFF}" type="datetimeFigureOut">
              <a:rPr lang="pt-BR" smtClean="0"/>
              <a:t>14/10/2021</a:t>
            </a:fld>
            <a:endParaRPr lang="pt-BR"/>
          </a:p>
        </p:txBody>
      </p:sp>
      <p:sp>
        <p:nvSpPr>
          <p:cNvPr id="3" name="Espaço Reservado para Rodapé 4">
            <a:extLst>
              <a:ext uri="{FF2B5EF4-FFF2-40B4-BE49-F238E27FC236}">
                <a16:creationId xmlns:a16="http://schemas.microsoft.com/office/drawing/2014/main" id="{1A5DE472-2CFA-4070-A86B-8CAB79DDE65C}"/>
              </a:ext>
            </a:extLst>
          </p:cNvPr>
          <p:cNvSpPr>
            <a:spLocks noGrp="1"/>
          </p:cNvSpPr>
          <p:nvPr>
            <p:ph type="ftr" sz="quarter" idx="11"/>
          </p:nvPr>
        </p:nvSpPr>
        <p:spPr/>
        <p:txBody>
          <a:bodyPr/>
          <a:lstStyle>
            <a:lvl1pPr>
              <a:defRPr>
                <a:solidFill>
                  <a:schemeClr val="bg1"/>
                </a:solidFill>
              </a:defRPr>
            </a:lvl1pPr>
          </a:lstStyle>
          <a:p>
            <a:endParaRPr lang="pt-BR"/>
          </a:p>
        </p:txBody>
      </p:sp>
      <p:sp>
        <p:nvSpPr>
          <p:cNvPr id="4" name="Espaço Reservado para Número de Slide 5">
            <a:extLst>
              <a:ext uri="{FF2B5EF4-FFF2-40B4-BE49-F238E27FC236}">
                <a16:creationId xmlns:a16="http://schemas.microsoft.com/office/drawing/2014/main" id="{280C06DC-35A0-48AB-93A0-AE124C7ADCE6}"/>
              </a:ext>
            </a:extLst>
          </p:cNvPr>
          <p:cNvSpPr>
            <a:spLocks noGrp="1"/>
          </p:cNvSpPr>
          <p:nvPr>
            <p:ph type="sldNum" sz="quarter" idx="12"/>
          </p:nvPr>
        </p:nvSpPr>
        <p:spPr/>
        <p:txBody>
          <a:bodyPr/>
          <a:lstStyle>
            <a:lvl1pPr>
              <a:defRPr>
                <a:solidFill>
                  <a:schemeClr val="bg1"/>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346507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pic>
        <p:nvPicPr>
          <p:cNvPr id="5" name="Imagem 9" descr="0 logo anvisa horiz.png">
            <a:extLst>
              <a:ext uri="{FF2B5EF4-FFF2-40B4-BE49-F238E27FC236}">
                <a16:creationId xmlns:a16="http://schemas.microsoft.com/office/drawing/2014/main" id="{02DC4DE4-DF47-4AED-9EA7-EE9E208BEC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1" y="6143626"/>
            <a:ext cx="429683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571461" y="1000108"/>
            <a:ext cx="10972800" cy="1143000"/>
          </a:xfrm>
          <a:prstGeom prst="rect">
            <a:avLst/>
          </a:prstGeom>
        </p:spPr>
        <p:txBody>
          <a:bodyPr/>
          <a:lstStyle>
            <a:lvl1pPr>
              <a:defRPr>
                <a:solidFill>
                  <a:schemeClr val="accent1">
                    <a:lumMod val="50000"/>
                  </a:schemeClr>
                </a:solidFill>
              </a:defRPr>
            </a:lvl1pPr>
          </a:lstStyle>
          <a:p>
            <a:r>
              <a:rPr lang="pt-BR"/>
              <a:t>Clique para editar o título Mestre</a:t>
            </a:r>
            <a:endParaRPr lang="pt-BR" dirty="0"/>
          </a:p>
        </p:txBody>
      </p:sp>
      <p:sp>
        <p:nvSpPr>
          <p:cNvPr id="4" name="Espaço Reservado para Conteúdo 2"/>
          <p:cNvSpPr>
            <a:spLocks noGrp="1"/>
          </p:cNvSpPr>
          <p:nvPr>
            <p:ph idx="1"/>
          </p:nvPr>
        </p:nvSpPr>
        <p:spPr>
          <a:xfrm>
            <a:off x="571461" y="2071679"/>
            <a:ext cx="10972800" cy="4525963"/>
          </a:xfrm>
          <a:prstGeom prst="rect">
            <a:avLst/>
          </a:prstGeom>
        </p:spPr>
        <p:txBody>
          <a:bodyPr/>
          <a:lstStyle>
            <a:lvl1pPr>
              <a:defRPr>
                <a:solidFill>
                  <a:schemeClr val="accent1">
                    <a:lumMod val="50000"/>
                  </a:schemeClr>
                </a:solidFill>
              </a:defRPr>
            </a:lvl1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1199120882"/>
      </p:ext>
    </p:extLst>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48EDC-4BD9-4802-9192-7573EB87A42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5D8E27F-ED6E-4366-AF16-2F22EBF82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FC57CFD-DE56-4AB0-9F0C-A01344ADB4AB}"/>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EFBD7A54-2886-4354-9829-908D09DFEB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2A2670-D42B-4200-9D9C-AE90B4B66847}"/>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651517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C8C92-2C39-4B08-988B-1145EADF91F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0D39A90-A87C-4E78-900B-91F7304542D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1609F27-19D6-4127-B954-8F0454DEF637}"/>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0AFF9B19-2699-47CD-98EC-4A2326C4DB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437BF78-3D67-42DE-BC26-55E1F23674B0}"/>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176303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EBE93-2DC1-467D-8950-487FCC1910C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F20D291-F3FD-4DC0-81E4-2B7A0F461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888ACAE-5FD7-46B3-8036-8BB08D46405B}"/>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20E0B91A-33AC-43C1-8C9B-1B10D2A662D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BF337AB-EFCF-4906-919F-9D263CB048F6}"/>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3032994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52DA0-7E22-4420-AD88-0F2FE66C36D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08B5BD2-4DB2-4B69-8CF1-49446942538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D8845E6-314B-4911-9DD4-5B22437FC58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233C2BE-E4DD-4B79-AB2C-3EB641B6A8D5}"/>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6" name="Espaço Reservado para Rodapé 5">
            <a:extLst>
              <a:ext uri="{FF2B5EF4-FFF2-40B4-BE49-F238E27FC236}">
                <a16:creationId xmlns:a16="http://schemas.microsoft.com/office/drawing/2014/main" id="{56322156-2B1D-4120-92D0-8166A6637DF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F861386-6941-432A-BC00-24D7C067D2E9}"/>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286642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54F28-AE7D-4355-9F9D-555E0737294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6991981-C4CE-411A-86D0-C6B36EE93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4ABC598-66F1-4DA1-AF35-8AEB48214F9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3B29379-F0F2-472A-9EB4-6CDB8BCDB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2518DE2-E36F-4CE6-AB0F-271C593231C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49F37AB-B362-49AB-94B2-891DCE2D775F}"/>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8" name="Espaço Reservado para Rodapé 7">
            <a:extLst>
              <a:ext uri="{FF2B5EF4-FFF2-40B4-BE49-F238E27FC236}">
                <a16:creationId xmlns:a16="http://schemas.microsoft.com/office/drawing/2014/main" id="{9BA51642-47F1-4B0B-B377-3E267960440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6BD1A38-D4D1-4BCA-A472-D0F7670AD7BB}"/>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4077123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8FDBD-C37E-43A2-8E61-0F34C68CC64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3887FA0-ACC1-43A6-AB57-71D840B720F1}"/>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4" name="Espaço Reservado para Rodapé 3">
            <a:extLst>
              <a:ext uri="{FF2B5EF4-FFF2-40B4-BE49-F238E27FC236}">
                <a16:creationId xmlns:a16="http://schemas.microsoft.com/office/drawing/2014/main" id="{20D1D230-0A2C-4E57-8F16-46CDBC1207A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F438165-6D6A-4146-89EF-4A471FA8C778}"/>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63153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16864" y="228600"/>
            <a:ext cx="10871200" cy="990600"/>
          </a:xfrm>
        </p:spPr>
        <p:txBody>
          <a:bodyPr/>
          <a:lstStyle/>
          <a:p>
            <a:r>
              <a:rPr lang="pt-BR"/>
              <a:t>Clique para editar o título Mestre</a:t>
            </a:r>
            <a:endParaRPr lang="en-US"/>
          </a:p>
        </p:txBody>
      </p:sp>
      <p:sp>
        <p:nvSpPr>
          <p:cNvPr id="8" name="Espaço Reservado para Conteúdo 7"/>
          <p:cNvSpPr>
            <a:spLocks noGrp="1"/>
          </p:cNvSpPr>
          <p:nvPr>
            <p:ph sz="quarter" idx="1"/>
          </p:nvPr>
        </p:nvSpPr>
        <p:spPr>
          <a:xfrm>
            <a:off x="816864" y="1600200"/>
            <a:ext cx="10871200" cy="4495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a:extLst>
              <a:ext uri="{FF2B5EF4-FFF2-40B4-BE49-F238E27FC236}">
                <a16:creationId xmlns:a16="http://schemas.microsoft.com/office/drawing/2014/main" id="{3A5BDC67-38B9-4E79-9C6F-1C5C482B3799}"/>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5" name="Espaço Reservado para Rodapé 2">
            <a:extLst>
              <a:ext uri="{FF2B5EF4-FFF2-40B4-BE49-F238E27FC236}">
                <a16:creationId xmlns:a16="http://schemas.microsoft.com/office/drawing/2014/main" id="{BF8A8A01-BDA6-4DF3-966D-F38D1EC010DE}"/>
              </a:ext>
            </a:extLst>
          </p:cNvPr>
          <p:cNvSpPr>
            <a:spLocks noGrp="1"/>
          </p:cNvSpPr>
          <p:nvPr>
            <p:ph type="ftr" sz="quarter" idx="11"/>
          </p:nvPr>
        </p:nvSpPr>
        <p:spPr/>
        <p:txBody>
          <a:bodyPr/>
          <a:lstStyle>
            <a:lvl1pPr>
              <a:defRPr/>
            </a:lvl1pPr>
          </a:lstStyle>
          <a:p>
            <a:endParaRPr lang="pt-BR"/>
          </a:p>
        </p:txBody>
      </p:sp>
      <p:sp>
        <p:nvSpPr>
          <p:cNvPr id="6" name="Espaço Reservado para Número de Slide 22">
            <a:extLst>
              <a:ext uri="{FF2B5EF4-FFF2-40B4-BE49-F238E27FC236}">
                <a16:creationId xmlns:a16="http://schemas.microsoft.com/office/drawing/2014/main" id="{F341621D-68C7-446C-B107-9278EFA03311}"/>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423886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59D8241-3FD7-4CDE-B55E-6893FF14D58F}"/>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3" name="Espaço Reservado para Rodapé 2">
            <a:extLst>
              <a:ext uri="{FF2B5EF4-FFF2-40B4-BE49-F238E27FC236}">
                <a16:creationId xmlns:a16="http://schemas.microsoft.com/office/drawing/2014/main" id="{3DCAF971-1905-4D76-B252-6146A9BE5C8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DBBD324-3CC3-4A79-ABD6-06AAC970E1F8}"/>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524610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EFF34-42EF-452F-976B-35C922857AB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5EB4296-33C7-4FAA-A031-5E5977818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8C9CD5C-FEB8-47C9-9C5F-5E49AE97C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CCED63E-8C6D-428F-999C-8E256FEE1FA7}"/>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6" name="Espaço Reservado para Rodapé 5">
            <a:extLst>
              <a:ext uri="{FF2B5EF4-FFF2-40B4-BE49-F238E27FC236}">
                <a16:creationId xmlns:a16="http://schemas.microsoft.com/office/drawing/2014/main" id="{F8F34F32-EFAE-4017-B307-36AF9088888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2FCBCE9-CA3E-4C28-94B0-3F3B8F7A034F}"/>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458115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1EE81-CDB6-42AA-B376-DBA8E92C7DA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49301B6-A201-4416-A46F-E668E354D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84D70B3-9AD2-47A5-AD87-B8FAF74F4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2E53940-5F2B-4C91-BE2F-C027FF9D0B57}"/>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6" name="Espaço Reservado para Rodapé 5">
            <a:extLst>
              <a:ext uri="{FF2B5EF4-FFF2-40B4-BE49-F238E27FC236}">
                <a16:creationId xmlns:a16="http://schemas.microsoft.com/office/drawing/2014/main" id="{9527B852-8F60-49EF-BB3C-937B2703086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4A16178-460C-4FD5-8D09-FCE4E3C97DAC}"/>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047647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14133-5B6E-4535-BD3E-2BA49659784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C890F87-7C26-4D6F-A8C9-9942A8F0CE9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EFF66CE-F951-48B6-ACB0-B0787BA88558}"/>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50627133-1E77-46B7-8592-C9747850542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775EBC1-ADF6-4EAE-A057-FA56B31F2F0A}"/>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874351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2F5C44-96BA-4F43-A125-D3DD9DA0726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F500182-F4B6-4A08-8174-59EB992E72A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DC1ABE-20A8-45AB-9402-931889690BE7}"/>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060911E2-8DD6-40B1-A121-C940659D25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D4C5E07-7941-403A-BCE7-840D4C2CC9F6}"/>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62868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0B4EFAF-09C3-462C-B340-E07C582162F4}"/>
              </a:ext>
            </a:extLst>
          </p:cNvPr>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tângulo 4">
            <a:extLst>
              <a:ext uri="{FF2B5EF4-FFF2-40B4-BE49-F238E27FC236}">
                <a16:creationId xmlns:a16="http://schemas.microsoft.com/office/drawing/2014/main" id="{04EF248D-9AFF-4283-9790-B1395960A055}"/>
              </a:ext>
            </a:extLst>
          </p:cNvPr>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C9DBDD0A-741C-439C-B744-C3FF1B582DF6}"/>
              </a:ext>
            </a:extLst>
          </p:cNvPr>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Espaço Reservado para Texto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a:t>Clique para editar os estilos de texto Mestres</a:t>
            </a:r>
          </a:p>
        </p:txBody>
      </p:sp>
      <p:sp>
        <p:nvSpPr>
          <p:cNvPr id="2" name="Título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pt-BR"/>
              <a:t>Clique para editar o título Mestre</a:t>
            </a:r>
            <a:endParaRPr lang="en-US"/>
          </a:p>
        </p:txBody>
      </p:sp>
      <p:sp>
        <p:nvSpPr>
          <p:cNvPr id="7" name="Espaço Reservado para Data 11">
            <a:extLst>
              <a:ext uri="{FF2B5EF4-FFF2-40B4-BE49-F238E27FC236}">
                <a16:creationId xmlns:a16="http://schemas.microsoft.com/office/drawing/2014/main" id="{AE944DA0-FCC4-4010-902F-7C35368FE7C9}"/>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8" name="Espaço Reservado para Número de Slide 12">
            <a:extLst>
              <a:ext uri="{FF2B5EF4-FFF2-40B4-BE49-F238E27FC236}">
                <a16:creationId xmlns:a16="http://schemas.microsoft.com/office/drawing/2014/main" id="{32DF194B-2FEA-445F-8346-F54FC4DB8608}"/>
              </a:ext>
            </a:extLst>
          </p:cNvPr>
          <p:cNvSpPr>
            <a:spLocks noGrp="1"/>
          </p:cNvSpPr>
          <p:nvPr>
            <p:ph type="sldNum" sz="quarter" idx="11"/>
          </p:nvPr>
        </p:nvSpPr>
        <p:spPr>
          <a:xfrm>
            <a:off x="0" y="1752601"/>
            <a:ext cx="1727200" cy="701675"/>
          </a:xfrm>
        </p:spPr>
        <p:txBody>
          <a:bodyPr>
            <a:noAutofit/>
          </a:bodyPr>
          <a:lstStyle>
            <a:lvl1pPr>
              <a:defRPr sz="2400"/>
            </a:lvl1pPr>
          </a:lstStyle>
          <a:p>
            <a:fld id="{CBB58F95-A808-41BE-AF2D-274BF5958C8B}" type="slidenum">
              <a:rPr lang="pt-BR" smtClean="0"/>
              <a:t>‹nº›</a:t>
            </a:fld>
            <a:endParaRPr lang="pt-BR"/>
          </a:p>
        </p:txBody>
      </p:sp>
      <p:sp>
        <p:nvSpPr>
          <p:cNvPr id="9" name="Espaço Reservado para Rodapé 13">
            <a:extLst>
              <a:ext uri="{FF2B5EF4-FFF2-40B4-BE49-F238E27FC236}">
                <a16:creationId xmlns:a16="http://schemas.microsoft.com/office/drawing/2014/main" id="{7CEF94A3-562B-4DE9-A19C-0E1C99640D36}"/>
              </a:ext>
            </a:extLst>
          </p:cNvPr>
          <p:cNvSpPr>
            <a:spLocks noGrp="1"/>
          </p:cNvSpPr>
          <p:nvPr>
            <p:ph type="ftr" sz="quarter" idx="12"/>
          </p:nvPr>
        </p:nvSpPr>
        <p:spPr/>
        <p:txBody>
          <a:bodyPr/>
          <a:lstStyle>
            <a:lvl1pPr>
              <a:defRPr/>
            </a:lvl1pPr>
          </a:lstStyle>
          <a:p>
            <a:endParaRPr lang="pt-BR"/>
          </a:p>
        </p:txBody>
      </p:sp>
    </p:spTree>
    <p:extLst>
      <p:ext uri="{BB962C8B-B14F-4D97-AF65-F5344CB8AC3E}">
        <p14:creationId xmlns:p14="http://schemas.microsoft.com/office/powerpoint/2010/main" val="264360908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9" name="Espaço Reservado para Conteúdo 8"/>
          <p:cNvSpPr>
            <a:spLocks noGrp="1"/>
          </p:cNvSpPr>
          <p:nvPr>
            <p:ph sz="quarter" idx="1"/>
          </p:nvPr>
        </p:nvSpPr>
        <p:spPr>
          <a:xfrm>
            <a:off x="812800" y="1589567"/>
            <a:ext cx="5181600" cy="45720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1" name="Espaço Reservado para Conteúdo 10"/>
          <p:cNvSpPr>
            <a:spLocks noGrp="1"/>
          </p:cNvSpPr>
          <p:nvPr>
            <p:ph sz="quarter" idx="2"/>
          </p:nvPr>
        </p:nvSpPr>
        <p:spPr>
          <a:xfrm>
            <a:off x="6459868" y="1589567"/>
            <a:ext cx="5181600" cy="45720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7">
            <a:extLst>
              <a:ext uri="{FF2B5EF4-FFF2-40B4-BE49-F238E27FC236}">
                <a16:creationId xmlns:a16="http://schemas.microsoft.com/office/drawing/2014/main" id="{1976A19C-8529-4E9A-AB87-1AEEEC68AB67}"/>
              </a:ext>
            </a:extLst>
          </p:cNvPr>
          <p:cNvSpPr>
            <a:spLocks noGrp="1"/>
          </p:cNvSpPr>
          <p:nvPr>
            <p:ph type="dt" sz="half" idx="10"/>
          </p:nvPr>
        </p:nvSpPr>
        <p:spPr/>
        <p:txBody>
          <a:bodyPr rtlCol="0"/>
          <a:lstStyle>
            <a:lvl1pPr>
              <a:defRPr/>
            </a:lvl1pPr>
          </a:lstStyle>
          <a:p>
            <a:fld id="{2016530E-208F-48AE-B5D0-C05B173A0AFF}" type="datetimeFigureOut">
              <a:rPr lang="pt-BR" smtClean="0"/>
              <a:t>14/10/2021</a:t>
            </a:fld>
            <a:endParaRPr lang="pt-BR"/>
          </a:p>
        </p:txBody>
      </p:sp>
      <p:sp>
        <p:nvSpPr>
          <p:cNvPr id="6" name="Espaço Reservado para Número de Slide 9">
            <a:extLst>
              <a:ext uri="{FF2B5EF4-FFF2-40B4-BE49-F238E27FC236}">
                <a16:creationId xmlns:a16="http://schemas.microsoft.com/office/drawing/2014/main" id="{E4AF2187-7D4D-450F-9F37-8793D0B5343E}"/>
              </a:ext>
            </a:extLst>
          </p:cNvPr>
          <p:cNvSpPr>
            <a:spLocks noGrp="1"/>
          </p:cNvSpPr>
          <p:nvPr>
            <p:ph type="sldNum" sz="quarter" idx="11"/>
          </p:nvPr>
        </p:nvSpPr>
        <p:spPr/>
        <p:txBody>
          <a:bodyPr/>
          <a:lstStyle>
            <a:lvl1pPr>
              <a:defRPr/>
            </a:lvl1pPr>
          </a:lstStyle>
          <a:p>
            <a:fld id="{CBB58F95-A808-41BE-AF2D-274BF5958C8B}" type="slidenum">
              <a:rPr lang="pt-BR" smtClean="0"/>
              <a:t>‹nº›</a:t>
            </a:fld>
            <a:endParaRPr lang="pt-BR"/>
          </a:p>
        </p:txBody>
      </p:sp>
      <p:sp>
        <p:nvSpPr>
          <p:cNvPr id="7" name="Espaço Reservado para Rodapé 11">
            <a:extLst>
              <a:ext uri="{FF2B5EF4-FFF2-40B4-BE49-F238E27FC236}">
                <a16:creationId xmlns:a16="http://schemas.microsoft.com/office/drawing/2014/main" id="{D90757D1-C8E5-44CD-946C-7CAEBEFC8748}"/>
              </a:ext>
            </a:extLst>
          </p:cNvPr>
          <p:cNvSpPr>
            <a:spLocks noGrp="1"/>
          </p:cNvSpPr>
          <p:nvPr>
            <p:ph type="ftr" sz="quarter" idx="12"/>
          </p:nvPr>
        </p:nvSpPr>
        <p:spPr/>
        <p:txBody>
          <a:bodyPr rtlCol="0"/>
          <a:lstStyle>
            <a:lvl1pPr>
              <a:defRPr/>
            </a:lvl1pPr>
          </a:lstStyle>
          <a:p>
            <a:endParaRPr lang="pt-BR"/>
          </a:p>
        </p:txBody>
      </p:sp>
    </p:spTree>
    <p:extLst>
      <p:ext uri="{BB962C8B-B14F-4D97-AF65-F5344CB8AC3E}">
        <p14:creationId xmlns:p14="http://schemas.microsoft.com/office/powerpoint/2010/main" val="56966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711200" y="273050"/>
            <a:ext cx="10871200" cy="869950"/>
          </a:xfrm>
        </p:spPr>
        <p:txBody>
          <a:bodyPr/>
          <a:lstStyle>
            <a:lvl1pPr>
              <a:defRPr/>
            </a:lvl1pPr>
          </a:lstStyle>
          <a:p>
            <a:r>
              <a:rPr lang="pt-BR"/>
              <a:t>Clique para editar o título Mestre</a:t>
            </a:r>
            <a:endParaRPr lang="en-US"/>
          </a:p>
        </p:txBody>
      </p:sp>
      <p:sp>
        <p:nvSpPr>
          <p:cNvPr id="11" name="Espaço Reservado para Conteúdo 10"/>
          <p:cNvSpPr>
            <a:spLocks noGrp="1"/>
          </p:cNvSpPr>
          <p:nvPr>
            <p:ph sz="quarter" idx="2"/>
          </p:nvPr>
        </p:nvSpPr>
        <p:spPr>
          <a:xfrm>
            <a:off x="812800" y="2438400"/>
            <a:ext cx="5181600" cy="35814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3" name="Espaço Reservado para Conteúdo 12"/>
          <p:cNvSpPr>
            <a:spLocks noGrp="1"/>
          </p:cNvSpPr>
          <p:nvPr>
            <p:ph sz="quarter" idx="4"/>
          </p:nvPr>
        </p:nvSpPr>
        <p:spPr>
          <a:xfrm>
            <a:off x="6400800" y="2438400"/>
            <a:ext cx="5181600" cy="35814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6" name="Espaço Reservado para Texto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pt-BR"/>
              <a:t>Clique para editar os estilos de texto Mestres</a:t>
            </a:r>
          </a:p>
        </p:txBody>
      </p:sp>
      <p:sp>
        <p:nvSpPr>
          <p:cNvPr id="15" name="Espaço Reservado para Texto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pt-BR"/>
              <a:t>Clique para editar os estilos de texto Mestres</a:t>
            </a:r>
          </a:p>
        </p:txBody>
      </p:sp>
      <p:sp>
        <p:nvSpPr>
          <p:cNvPr id="7" name="Espaço Reservado para Data 9">
            <a:extLst>
              <a:ext uri="{FF2B5EF4-FFF2-40B4-BE49-F238E27FC236}">
                <a16:creationId xmlns:a16="http://schemas.microsoft.com/office/drawing/2014/main" id="{BFA602E0-5118-46F1-ACC4-7D0286FAD885}"/>
              </a:ext>
            </a:extLst>
          </p:cNvPr>
          <p:cNvSpPr>
            <a:spLocks noGrp="1"/>
          </p:cNvSpPr>
          <p:nvPr>
            <p:ph type="dt" sz="half" idx="10"/>
          </p:nvPr>
        </p:nvSpPr>
        <p:spPr/>
        <p:txBody>
          <a:bodyPr rtlCol="0"/>
          <a:lstStyle>
            <a:lvl1pPr>
              <a:defRPr/>
            </a:lvl1pPr>
          </a:lstStyle>
          <a:p>
            <a:fld id="{2016530E-208F-48AE-B5D0-C05B173A0AFF}" type="datetimeFigureOut">
              <a:rPr lang="pt-BR" smtClean="0"/>
              <a:t>14/10/2021</a:t>
            </a:fld>
            <a:endParaRPr lang="pt-BR"/>
          </a:p>
        </p:txBody>
      </p:sp>
      <p:sp>
        <p:nvSpPr>
          <p:cNvPr id="8" name="Espaço Reservado para Número de Slide 11">
            <a:extLst>
              <a:ext uri="{FF2B5EF4-FFF2-40B4-BE49-F238E27FC236}">
                <a16:creationId xmlns:a16="http://schemas.microsoft.com/office/drawing/2014/main" id="{51F9C640-0D55-410B-9AE4-A3657C30FC29}"/>
              </a:ext>
            </a:extLst>
          </p:cNvPr>
          <p:cNvSpPr>
            <a:spLocks noGrp="1"/>
          </p:cNvSpPr>
          <p:nvPr>
            <p:ph type="sldNum" sz="quarter" idx="11"/>
          </p:nvPr>
        </p:nvSpPr>
        <p:spPr/>
        <p:txBody>
          <a:bodyPr/>
          <a:lstStyle>
            <a:lvl1pPr>
              <a:defRPr/>
            </a:lvl1pPr>
          </a:lstStyle>
          <a:p>
            <a:fld id="{CBB58F95-A808-41BE-AF2D-274BF5958C8B}" type="slidenum">
              <a:rPr lang="pt-BR" smtClean="0"/>
              <a:t>‹nº›</a:t>
            </a:fld>
            <a:endParaRPr lang="pt-BR"/>
          </a:p>
        </p:txBody>
      </p:sp>
      <p:sp>
        <p:nvSpPr>
          <p:cNvPr id="9" name="Espaço Reservado para Rodapé 13">
            <a:extLst>
              <a:ext uri="{FF2B5EF4-FFF2-40B4-BE49-F238E27FC236}">
                <a16:creationId xmlns:a16="http://schemas.microsoft.com/office/drawing/2014/main" id="{D07DAEB4-FD45-4BB7-8207-CB4F7B80F211}"/>
              </a:ext>
            </a:extLst>
          </p:cNvPr>
          <p:cNvSpPr>
            <a:spLocks noGrp="1"/>
          </p:cNvSpPr>
          <p:nvPr>
            <p:ph type="ftr" sz="quarter" idx="12"/>
          </p:nvPr>
        </p:nvSpPr>
        <p:spPr/>
        <p:txBody>
          <a:bodyPr rtlCol="0"/>
          <a:lstStyle>
            <a:lvl1pPr>
              <a:defRPr/>
            </a:lvl1pPr>
          </a:lstStyle>
          <a:p>
            <a:endParaRPr lang="pt-BR"/>
          </a:p>
        </p:txBody>
      </p:sp>
    </p:spTree>
    <p:extLst>
      <p:ext uri="{BB962C8B-B14F-4D97-AF65-F5344CB8AC3E}">
        <p14:creationId xmlns:p14="http://schemas.microsoft.com/office/powerpoint/2010/main" val="426438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Data 13">
            <a:extLst>
              <a:ext uri="{FF2B5EF4-FFF2-40B4-BE49-F238E27FC236}">
                <a16:creationId xmlns:a16="http://schemas.microsoft.com/office/drawing/2014/main" id="{713D1FCC-B876-483D-9324-188BD2D118E4}"/>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4" name="Espaço Reservado para Rodapé 2">
            <a:extLst>
              <a:ext uri="{FF2B5EF4-FFF2-40B4-BE49-F238E27FC236}">
                <a16:creationId xmlns:a16="http://schemas.microsoft.com/office/drawing/2014/main" id="{ADC9DDE8-C8DB-48DD-8464-95B3FE8BD0F6}"/>
              </a:ext>
            </a:extLst>
          </p:cNvPr>
          <p:cNvSpPr>
            <a:spLocks noGrp="1"/>
          </p:cNvSpPr>
          <p:nvPr>
            <p:ph type="ftr" sz="quarter" idx="11"/>
          </p:nvPr>
        </p:nvSpPr>
        <p:spPr/>
        <p:txBody>
          <a:bodyPr/>
          <a:lstStyle>
            <a:lvl1pPr>
              <a:defRPr/>
            </a:lvl1pPr>
          </a:lstStyle>
          <a:p>
            <a:endParaRPr lang="pt-BR"/>
          </a:p>
        </p:txBody>
      </p:sp>
      <p:sp>
        <p:nvSpPr>
          <p:cNvPr id="5" name="Espaço Reservado para Número de Slide 22">
            <a:extLst>
              <a:ext uri="{FF2B5EF4-FFF2-40B4-BE49-F238E27FC236}">
                <a16:creationId xmlns:a16="http://schemas.microsoft.com/office/drawing/2014/main" id="{AE022F4C-60E1-4E71-B0A6-41C4FCD9E36E}"/>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292942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CA8766C-893D-445A-AD24-0A75D8883400}"/>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3" name="Espaço Reservado para Rodapé 2">
            <a:extLst>
              <a:ext uri="{FF2B5EF4-FFF2-40B4-BE49-F238E27FC236}">
                <a16:creationId xmlns:a16="http://schemas.microsoft.com/office/drawing/2014/main" id="{EF9EEE70-1D94-4547-9678-01808806A7E8}"/>
              </a:ext>
            </a:extLst>
          </p:cNvPr>
          <p:cNvSpPr>
            <a:spLocks noGrp="1"/>
          </p:cNvSpPr>
          <p:nvPr>
            <p:ph type="ftr" sz="quarter" idx="11"/>
          </p:nvPr>
        </p:nvSpPr>
        <p:spPr/>
        <p:txBody>
          <a:bodyPr/>
          <a:lstStyle>
            <a:lvl1pPr>
              <a:defRPr/>
            </a:lvl1pPr>
          </a:lstStyle>
          <a:p>
            <a:endParaRPr lang="pt-BR"/>
          </a:p>
        </p:txBody>
      </p:sp>
      <p:sp>
        <p:nvSpPr>
          <p:cNvPr id="4" name="Espaço Reservado para Número de Slide 3">
            <a:extLst>
              <a:ext uri="{FF2B5EF4-FFF2-40B4-BE49-F238E27FC236}">
                <a16:creationId xmlns:a16="http://schemas.microsoft.com/office/drawing/2014/main" id="{ACCC73F1-3125-49F6-9B20-4E6DA0A42365}"/>
              </a:ext>
            </a:extLst>
          </p:cNvPr>
          <p:cNvSpPr>
            <a:spLocks noGrp="1"/>
          </p:cNvSpPr>
          <p:nvPr>
            <p:ph type="sldNum" sz="quarter" idx="12"/>
          </p:nvPr>
        </p:nvSpPr>
        <p:spPr>
          <a:xfrm>
            <a:off x="0" y="6248400"/>
            <a:ext cx="711200" cy="381000"/>
          </a:xfrm>
        </p:spPr>
        <p:txBody>
          <a:bodyPr/>
          <a:lstStyle>
            <a:lvl1pPr>
              <a:defRPr>
                <a:solidFill>
                  <a:schemeClr val="tx2"/>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234261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12800" y="273050"/>
            <a:ext cx="10769600" cy="869950"/>
          </a:xfrm>
        </p:spPr>
        <p:txBody>
          <a:bodyPr/>
          <a:lstStyle>
            <a:lvl1pPr algn="l">
              <a:buNone/>
              <a:defRPr sz="4400" b="0"/>
            </a:lvl1pPr>
          </a:lstStyle>
          <a:p>
            <a:r>
              <a:rPr lang="pt-BR"/>
              <a:t>Clique para editar o título Mestre</a:t>
            </a:r>
            <a:endParaRPr lang="en-US"/>
          </a:p>
        </p:txBody>
      </p:sp>
      <p:sp>
        <p:nvSpPr>
          <p:cNvPr id="3" name="Espaço Reservado para Texto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pt-BR"/>
              <a:t>Clique para editar os estilos de texto Mestres</a:t>
            </a:r>
          </a:p>
        </p:txBody>
      </p:sp>
      <p:sp>
        <p:nvSpPr>
          <p:cNvPr id="9" name="Espaço Reservado para Conteúdo 8"/>
          <p:cNvSpPr>
            <a:spLocks noGrp="1"/>
          </p:cNvSpPr>
          <p:nvPr>
            <p:ph sz="quarter" idx="1"/>
          </p:nvPr>
        </p:nvSpPr>
        <p:spPr>
          <a:xfrm>
            <a:off x="3149600" y="1752600"/>
            <a:ext cx="8534400" cy="44196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13">
            <a:extLst>
              <a:ext uri="{FF2B5EF4-FFF2-40B4-BE49-F238E27FC236}">
                <a16:creationId xmlns:a16="http://schemas.microsoft.com/office/drawing/2014/main" id="{9546856C-F8DF-4A2C-88FC-20F12EF8D006}"/>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6" name="Espaço Reservado para Rodapé 2">
            <a:extLst>
              <a:ext uri="{FF2B5EF4-FFF2-40B4-BE49-F238E27FC236}">
                <a16:creationId xmlns:a16="http://schemas.microsoft.com/office/drawing/2014/main" id="{25270E0D-C04A-4406-A02F-19794AF0CCD9}"/>
              </a:ext>
            </a:extLst>
          </p:cNvPr>
          <p:cNvSpPr>
            <a:spLocks noGrp="1"/>
          </p:cNvSpPr>
          <p:nvPr>
            <p:ph type="ftr" sz="quarter" idx="11"/>
          </p:nvPr>
        </p:nvSpPr>
        <p:spPr/>
        <p:txBody>
          <a:bodyPr/>
          <a:lstStyle>
            <a:lvl1pPr>
              <a:defRPr/>
            </a:lvl1pPr>
          </a:lstStyle>
          <a:p>
            <a:endParaRPr lang="pt-BR"/>
          </a:p>
        </p:txBody>
      </p:sp>
      <p:sp>
        <p:nvSpPr>
          <p:cNvPr id="7" name="Espaço Reservado para Número de Slide 22">
            <a:extLst>
              <a:ext uri="{FF2B5EF4-FFF2-40B4-BE49-F238E27FC236}">
                <a16:creationId xmlns:a16="http://schemas.microsoft.com/office/drawing/2014/main" id="{50B65478-ED9F-4121-AE83-037C4A250D96}"/>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55645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C677C68E-F493-402D-B89B-28E3668E4395}"/>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2499BFA0-12F0-407F-A1A4-EE94A7D2519D}"/>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tângulo 6">
            <a:extLst>
              <a:ext uri="{FF2B5EF4-FFF2-40B4-BE49-F238E27FC236}">
                <a16:creationId xmlns:a16="http://schemas.microsoft.com/office/drawing/2014/main" id="{7D948D6D-9C8B-4C06-8503-AD6175C6D0BC}"/>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tângulo 7">
            <a:extLst>
              <a:ext uri="{FF2B5EF4-FFF2-40B4-BE49-F238E27FC236}">
                <a16:creationId xmlns:a16="http://schemas.microsoft.com/office/drawing/2014/main" id="{7244203C-CC2E-4A76-AED4-98A89635A295}"/>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4" name="Espaço Reservado para Texto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pt-BR"/>
              <a:t>Clique para editar os estilos de texto Mestres</a:t>
            </a:r>
          </a:p>
        </p:txBody>
      </p:sp>
      <p:sp>
        <p:nvSpPr>
          <p:cNvPr id="2" name="Título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pt-BR"/>
              <a:t>Clique para editar o título Mestre</a:t>
            </a:r>
            <a:endParaRPr lang="en-US"/>
          </a:p>
        </p:txBody>
      </p:sp>
      <p:sp>
        <p:nvSpPr>
          <p:cNvPr id="3" name="Espaço Reservado para Imagem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pt-BR" noProof="0"/>
              <a:t>Clique no ícone para adicionar uma imagem</a:t>
            </a:r>
            <a:endParaRPr lang="en-US" noProof="0" dirty="0"/>
          </a:p>
        </p:txBody>
      </p:sp>
      <p:sp>
        <p:nvSpPr>
          <p:cNvPr id="9" name="Espaço Reservado para Data 11">
            <a:extLst>
              <a:ext uri="{FF2B5EF4-FFF2-40B4-BE49-F238E27FC236}">
                <a16:creationId xmlns:a16="http://schemas.microsoft.com/office/drawing/2014/main" id="{E6EBFAA4-C043-4CDC-A518-B3359AF31FD1}"/>
              </a:ext>
            </a:extLst>
          </p:cNvPr>
          <p:cNvSpPr>
            <a:spLocks noGrp="1"/>
          </p:cNvSpPr>
          <p:nvPr>
            <p:ph type="dt" sz="half" idx="10"/>
          </p:nvPr>
        </p:nvSpPr>
        <p:spPr>
          <a:xfrm>
            <a:off x="8331200" y="6248401"/>
            <a:ext cx="3556000" cy="365125"/>
          </a:xfrm>
        </p:spPr>
        <p:txBody>
          <a:bodyPr rtlCol="0"/>
          <a:lstStyle>
            <a:lvl1pPr>
              <a:defRPr/>
            </a:lvl1pPr>
          </a:lstStyle>
          <a:p>
            <a:fld id="{2016530E-208F-48AE-B5D0-C05B173A0AFF}" type="datetimeFigureOut">
              <a:rPr lang="pt-BR" smtClean="0"/>
              <a:t>14/10/2021</a:t>
            </a:fld>
            <a:endParaRPr lang="pt-BR"/>
          </a:p>
        </p:txBody>
      </p:sp>
      <p:sp>
        <p:nvSpPr>
          <p:cNvPr id="10" name="Espaço Reservado para Número de Slide 12">
            <a:extLst>
              <a:ext uri="{FF2B5EF4-FFF2-40B4-BE49-F238E27FC236}">
                <a16:creationId xmlns:a16="http://schemas.microsoft.com/office/drawing/2014/main" id="{D5349FB0-8844-4305-8FD1-95C4183A49F4}"/>
              </a:ext>
            </a:extLst>
          </p:cNvPr>
          <p:cNvSpPr>
            <a:spLocks noGrp="1"/>
          </p:cNvSpPr>
          <p:nvPr>
            <p:ph type="sldNum" sz="quarter" idx="11"/>
          </p:nvPr>
        </p:nvSpPr>
        <p:spPr>
          <a:xfrm>
            <a:off x="0" y="4667251"/>
            <a:ext cx="1930400" cy="663575"/>
          </a:xfrm>
        </p:spPr>
        <p:txBody>
          <a:bodyPr/>
          <a:lstStyle>
            <a:lvl1pPr>
              <a:defRPr sz="2800"/>
            </a:lvl1pPr>
          </a:lstStyle>
          <a:p>
            <a:fld id="{CBB58F95-A808-41BE-AF2D-274BF5958C8B}" type="slidenum">
              <a:rPr lang="pt-BR" smtClean="0"/>
              <a:t>‹nº›</a:t>
            </a:fld>
            <a:endParaRPr lang="pt-BR"/>
          </a:p>
        </p:txBody>
      </p:sp>
      <p:sp>
        <p:nvSpPr>
          <p:cNvPr id="11" name="Espaço Reservado para Rodapé 13">
            <a:extLst>
              <a:ext uri="{FF2B5EF4-FFF2-40B4-BE49-F238E27FC236}">
                <a16:creationId xmlns:a16="http://schemas.microsoft.com/office/drawing/2014/main" id="{A00362B8-2F6A-48A0-B418-347BAC14A4AD}"/>
              </a:ext>
            </a:extLst>
          </p:cNvPr>
          <p:cNvSpPr>
            <a:spLocks noGrp="1"/>
          </p:cNvSpPr>
          <p:nvPr>
            <p:ph type="ftr" sz="quarter" idx="12"/>
          </p:nvPr>
        </p:nvSpPr>
        <p:spPr>
          <a:xfrm>
            <a:off x="2133600" y="6248401"/>
            <a:ext cx="6096000" cy="365125"/>
          </a:xfrm>
        </p:spPr>
        <p:txBody>
          <a:bodyPr rtlCol="0"/>
          <a:lstStyle>
            <a:lvl1pPr>
              <a:defRPr/>
            </a:lvl1pPr>
          </a:lstStyle>
          <a:p>
            <a:endParaRPr lang="pt-BR"/>
          </a:p>
        </p:txBody>
      </p:sp>
    </p:spTree>
    <p:extLst>
      <p:ext uri="{BB962C8B-B14F-4D97-AF65-F5344CB8AC3E}">
        <p14:creationId xmlns:p14="http://schemas.microsoft.com/office/powerpoint/2010/main" val="291046540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21">
            <a:extLst>
              <a:ext uri="{FF2B5EF4-FFF2-40B4-BE49-F238E27FC236}">
                <a16:creationId xmlns:a16="http://schemas.microsoft.com/office/drawing/2014/main" id="{EB212235-7E05-47B1-9C76-2B9BB4CC8FF8}"/>
              </a:ext>
            </a:extLst>
          </p:cNvPr>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endParaRPr lang="en-US" altLang="pt-BR"/>
          </a:p>
        </p:txBody>
      </p:sp>
      <p:sp>
        <p:nvSpPr>
          <p:cNvPr id="1027" name="Espaço Reservado para Texto 12">
            <a:extLst>
              <a:ext uri="{FF2B5EF4-FFF2-40B4-BE49-F238E27FC236}">
                <a16:creationId xmlns:a16="http://schemas.microsoft.com/office/drawing/2014/main" id="{8201B39E-0343-44DF-A889-AD756AF1C37D}"/>
              </a:ext>
            </a:extLst>
          </p:cNvPr>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14" name="Espaço Reservado para Data 13">
            <a:extLst>
              <a:ext uri="{FF2B5EF4-FFF2-40B4-BE49-F238E27FC236}">
                <a16:creationId xmlns:a16="http://schemas.microsoft.com/office/drawing/2014/main" id="{F88AFA11-D44C-42D4-B0D1-2150720EA0C2}"/>
              </a:ext>
            </a:extLst>
          </p:cNvPr>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2016530E-208F-48AE-B5D0-C05B173A0AFF}" type="datetimeFigureOut">
              <a:rPr lang="pt-BR" smtClean="0"/>
              <a:t>14/10/2021</a:t>
            </a:fld>
            <a:endParaRPr lang="pt-BR"/>
          </a:p>
        </p:txBody>
      </p:sp>
      <p:sp>
        <p:nvSpPr>
          <p:cNvPr id="3" name="Espaço Reservado para Rodapé 2">
            <a:extLst>
              <a:ext uri="{FF2B5EF4-FFF2-40B4-BE49-F238E27FC236}">
                <a16:creationId xmlns:a16="http://schemas.microsoft.com/office/drawing/2014/main" id="{48651F69-1CA4-43B0-8C11-57339FAF4BC6}"/>
              </a:ext>
            </a:extLst>
          </p:cNvPr>
          <p:cNvSpPr>
            <a:spLocks noGrp="1"/>
          </p:cNvSpPr>
          <p:nvPr>
            <p:ph type="ftr" sz="quarter" idx="3"/>
          </p:nvPr>
        </p:nvSpPr>
        <p:spPr>
          <a:xfrm>
            <a:off x="812801" y="6248401"/>
            <a:ext cx="7228417" cy="365125"/>
          </a:xfrm>
          <a:prstGeom prst="rect">
            <a:avLst/>
          </a:prstGeom>
        </p:spPr>
        <p:txBody>
          <a:bodyPr vert="horz" anchor="ctr"/>
          <a:lstStyle>
            <a:lvl1pPr algn="r" eaLnBrk="1" latinLnBrk="0" hangingPunct="1">
              <a:defRPr kumimoji="0" sz="1400">
                <a:solidFill>
                  <a:schemeClr val="tx2"/>
                </a:solidFill>
              </a:defRPr>
            </a:lvl1pPr>
          </a:lstStyle>
          <a:p>
            <a:endParaRPr lang="pt-BR"/>
          </a:p>
        </p:txBody>
      </p:sp>
      <p:sp>
        <p:nvSpPr>
          <p:cNvPr id="7" name="Retângulo 6">
            <a:extLst>
              <a:ext uri="{FF2B5EF4-FFF2-40B4-BE49-F238E27FC236}">
                <a16:creationId xmlns:a16="http://schemas.microsoft.com/office/drawing/2014/main" id="{E60F0666-C9C0-47EA-9E29-EA1DCF0BF716}"/>
              </a:ext>
            </a:extLst>
          </p:cNvPr>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tângulo 7">
            <a:extLst>
              <a:ext uri="{FF2B5EF4-FFF2-40B4-BE49-F238E27FC236}">
                <a16:creationId xmlns:a16="http://schemas.microsoft.com/office/drawing/2014/main" id="{1FF95DE0-8D52-4655-A0EC-D5004B584D44}"/>
              </a:ext>
            </a:extLst>
          </p:cNvPr>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Retângulo 8">
            <a:extLst>
              <a:ext uri="{FF2B5EF4-FFF2-40B4-BE49-F238E27FC236}">
                <a16:creationId xmlns:a16="http://schemas.microsoft.com/office/drawing/2014/main" id="{2B5D5CC8-7729-4BCA-AF43-AF00D4D6B364}"/>
              </a:ext>
            </a:extLst>
          </p:cNvPr>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Espaço Reservado para Número de Slide 22">
            <a:extLst>
              <a:ext uri="{FF2B5EF4-FFF2-40B4-BE49-F238E27FC236}">
                <a16:creationId xmlns:a16="http://schemas.microsoft.com/office/drawing/2014/main" id="{6AB7618E-8F33-4221-B63F-144EBABCC1A4}"/>
              </a:ext>
            </a:extLst>
          </p:cNvPr>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152100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a:defRPr>
      </a:lvl2pPr>
      <a:lvl3pPr algn="l" rtl="0" eaLnBrk="1" fontAlgn="base" hangingPunct="1">
        <a:spcBef>
          <a:spcPct val="0"/>
        </a:spcBef>
        <a:spcAft>
          <a:spcPct val="0"/>
        </a:spcAft>
        <a:defRPr sz="4400">
          <a:solidFill>
            <a:schemeClr val="tx2"/>
          </a:solidFill>
          <a:latin typeface="Tw Cen MT"/>
        </a:defRPr>
      </a:lvl3pPr>
      <a:lvl4pPr algn="l" rtl="0" eaLnBrk="1" fontAlgn="base" hangingPunct="1">
        <a:spcBef>
          <a:spcPct val="0"/>
        </a:spcBef>
        <a:spcAft>
          <a:spcPct val="0"/>
        </a:spcAft>
        <a:defRPr sz="4400">
          <a:solidFill>
            <a:schemeClr val="tx2"/>
          </a:solidFill>
          <a:latin typeface="Tw Cen MT"/>
        </a:defRPr>
      </a:lvl4pPr>
      <a:lvl5pPr algn="l" rtl="0" eaLnBrk="1" fontAlgn="base" hangingPunct="1">
        <a:spcBef>
          <a:spcPct val="0"/>
        </a:spcBef>
        <a:spcAft>
          <a:spcPct val="0"/>
        </a:spcAft>
        <a:defRPr sz="4400">
          <a:solidFill>
            <a:schemeClr val="tx2"/>
          </a:solidFill>
          <a:latin typeface="Tw Cen MT"/>
        </a:defRPr>
      </a:lvl5pPr>
      <a:lvl6pPr marL="457200" algn="l" rtl="0" eaLnBrk="1" fontAlgn="base" hangingPunct="1">
        <a:spcBef>
          <a:spcPct val="0"/>
        </a:spcBef>
        <a:spcAft>
          <a:spcPct val="0"/>
        </a:spcAft>
        <a:defRPr sz="4400">
          <a:solidFill>
            <a:schemeClr val="tx2"/>
          </a:solidFill>
          <a:latin typeface="Tw Cen MT"/>
        </a:defRPr>
      </a:lvl6pPr>
      <a:lvl7pPr marL="914400" algn="l" rtl="0" eaLnBrk="1" fontAlgn="base" hangingPunct="1">
        <a:spcBef>
          <a:spcPct val="0"/>
        </a:spcBef>
        <a:spcAft>
          <a:spcPct val="0"/>
        </a:spcAft>
        <a:defRPr sz="4400">
          <a:solidFill>
            <a:schemeClr val="tx2"/>
          </a:solidFill>
          <a:latin typeface="Tw Cen MT"/>
        </a:defRPr>
      </a:lvl7pPr>
      <a:lvl8pPr marL="1371600" algn="l" rtl="0" eaLnBrk="1" fontAlgn="base" hangingPunct="1">
        <a:spcBef>
          <a:spcPct val="0"/>
        </a:spcBef>
        <a:spcAft>
          <a:spcPct val="0"/>
        </a:spcAft>
        <a:defRPr sz="4400">
          <a:solidFill>
            <a:schemeClr val="tx2"/>
          </a:solidFill>
          <a:latin typeface="Tw Cen MT"/>
        </a:defRPr>
      </a:lvl8pPr>
      <a:lvl9pPr marL="1828800" algn="l" rtl="0" eaLnBrk="1" fontAlgn="base" hangingPunct="1">
        <a:spcBef>
          <a:spcPct val="0"/>
        </a:spcBef>
        <a:spcAft>
          <a:spcPct val="0"/>
        </a:spcAft>
        <a:defRPr sz="4400">
          <a:solidFill>
            <a:schemeClr val="tx2"/>
          </a:solidFill>
          <a:latin typeface="Tw Cen MT"/>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B3AC899-0901-4D76-84A9-32FAB7DCB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045189D-94B5-4F2A-99C8-CBF9E949A8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225BA0-0D68-4861-919E-3CBFED667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E4005A7F-6096-43FD-A4CC-D0FDA742E2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61FD94D-321B-459B-B89A-B73D9E66C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24957017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tif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2044664" y="3899832"/>
            <a:ext cx="7742274" cy="1655762"/>
          </a:xfrm>
        </p:spPr>
        <p:txBody>
          <a:bodyPr rtlCol="0">
            <a:normAutofit fontScale="90000"/>
          </a:bodyPr>
          <a:lstStyle/>
          <a:p>
            <a:pPr>
              <a:defRPr/>
            </a:pPr>
            <a:br>
              <a:rPr lang="pt-BR" dirty="0"/>
            </a:br>
            <a:br>
              <a:rPr lang="pt-BR" dirty="0"/>
            </a:br>
            <a:br>
              <a:rPr lang="pt-BR" dirty="0"/>
            </a:br>
            <a:br>
              <a:rPr lang="pt-BR" dirty="0"/>
            </a:br>
            <a:br>
              <a:rPr lang="pt-BR" dirty="0"/>
            </a:br>
            <a:r>
              <a:rPr lang="pt-BR" sz="4000" dirty="0"/>
              <a:t>Arquitetura de </a:t>
            </a:r>
            <a:r>
              <a:rPr lang="pt-BR" sz="4000"/>
              <a:t>Computadores Resumo </a:t>
            </a:r>
            <a:r>
              <a:rPr lang="pt-BR"/>
              <a:t>Aula </a:t>
            </a:r>
            <a:r>
              <a:rPr lang="pt-BR" dirty="0"/>
              <a:t>11 – Modelos de programação</a:t>
            </a:r>
            <a:br>
              <a:rPr lang="pt-BR" dirty="0"/>
            </a:br>
            <a:br>
              <a:rPr lang="pt-BR" dirty="0"/>
            </a:br>
            <a:endParaRPr lang="pt-BR" dirty="0"/>
          </a:p>
        </p:txBody>
      </p:sp>
      <p:sp>
        <p:nvSpPr>
          <p:cNvPr id="14339" name="Rectangle 3"/>
          <p:cNvSpPr>
            <a:spLocks noGrp="1" noChangeArrowheads="1"/>
          </p:cNvSpPr>
          <p:nvPr>
            <p:ph type="subTitle" idx="1"/>
          </p:nvPr>
        </p:nvSpPr>
        <p:spPr/>
        <p:txBody>
          <a:bodyPr rtlCol="0">
            <a:normAutofit fontScale="92500" lnSpcReduction="20000"/>
          </a:bodyPr>
          <a:lstStyle/>
          <a:p>
            <a:pPr>
              <a:defRPr/>
            </a:pPr>
            <a:r>
              <a:rPr lang="pt-BR" dirty="0"/>
              <a:t>			Prof. Rubens L. Sant’Anna</a:t>
            </a:r>
          </a:p>
          <a:p>
            <a:pPr>
              <a:defRPr/>
            </a:pPr>
            <a:r>
              <a:rPr lang="pt-BR" sz="1800" dirty="0"/>
              <a:t>			</a:t>
            </a:r>
          </a:p>
        </p:txBody>
      </p:sp>
      <p:pic>
        <p:nvPicPr>
          <p:cNvPr id="5" name="Imagem 4" descr="Logo_Centro-Universitario-IES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6226" y="295275"/>
            <a:ext cx="12414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solidFill>
                  <a:srgbClr val="FF0000"/>
                </a:solidFill>
              </a:rPr>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Antes de nos aprofundarmos nas linguagens de montagem (ou </a:t>
            </a:r>
            <a:r>
              <a:rPr lang="pt-BR" dirty="0" err="1"/>
              <a:t>assembly</a:t>
            </a:r>
            <a:r>
              <a:rPr lang="pt-BR" dirty="0"/>
              <a:t>), é preciso compreender a natureza das linguagens normalmente utilizadas em computação.</a:t>
            </a:r>
          </a:p>
          <a:p>
            <a:pPr algn="just"/>
            <a:endParaRPr lang="pt-BR" dirty="0"/>
          </a:p>
          <a:p>
            <a:pPr algn="just"/>
            <a:endParaRPr lang="pt-BR" dirty="0"/>
          </a:p>
          <a:p>
            <a:pPr algn="just"/>
            <a:r>
              <a:rPr lang="pt-BR" dirty="0">
                <a:solidFill>
                  <a:srgbClr val="0070C0"/>
                </a:solidFill>
              </a:rPr>
              <a:t>Denominamos de linguagem-fonte a linguagem na qual escrevemos um programa.</a:t>
            </a:r>
          </a:p>
          <a:p>
            <a:pPr algn="just"/>
            <a:br>
              <a:rPr lang="pt-BR" dirty="0"/>
            </a:br>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82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O código assim obtido é chamado de código-fonte e, invariavelmente, é constituído por um arquivo de texto, no qual os símbolos básicos que são utilizados para escrever o código-fonte são caracteres de texto, obviamente codificados em binário, como tudo o mais é codificado em um computador. </a:t>
            </a:r>
          </a:p>
          <a:p>
            <a:pPr algn="just"/>
            <a:r>
              <a:rPr lang="pt-BR" dirty="0"/>
              <a:t>De outra forma, podemos escrever um programa em código-fonte em uma folha de papel, utilizando uma caneta, o que não é possível fazer com o código de máquina, que é algo abstrato, representado por “símbolos” apenas para nos facilitar seu entendimento, mas constituídos por grandezas físicas como uma tensão elétrica.</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73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No ambiente de linguagem de montagem, e também para as linguagens de alto nível, chama-se de linguagem-objeto a codificação de um programa na forma que o processador é capaz de interpretar ou executar, ou seja, linguagem de máquina. O resultado dessa codificação denomina-se código-objeto, que, em síntese, é equivalente ao código de máquina. </a:t>
            </a:r>
          </a:p>
          <a:p>
            <a:pPr algn="just"/>
            <a:r>
              <a:rPr lang="pt-BR" dirty="0"/>
              <a:t>Na realidade, veremos que o que se denomina de código-objeto pode não ser ainda uma forma efetivamente executável, restando ainda mais alguma transformação a ser feita, o processo de “ligação”, que veremos adiante.</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46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O processo genérico de converter um código-fonte em um código-objeto, executável por uma máquina, é denominado de tradução.</a:t>
            </a:r>
          </a:p>
          <a:p>
            <a:pPr algn="just"/>
            <a:endParaRPr lang="pt-BR" dirty="0"/>
          </a:p>
          <a:p>
            <a:pPr algn="just"/>
            <a:r>
              <a:rPr lang="pt-BR" dirty="0">
                <a:solidFill>
                  <a:srgbClr val="7030A0"/>
                </a:solidFill>
              </a:rPr>
              <a:t>Assim, um tradutor é o nome que se dá a um programa capaz de fazer essa conversão de códigos.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22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Existe um outro procedimento em que é possível a “execução de um programa” diretamente a partir do fonte, sem a necessidade de geração do código-objeto correspondente. </a:t>
            </a:r>
          </a:p>
          <a:p>
            <a:pPr algn="just"/>
            <a:r>
              <a:rPr lang="pt-BR" dirty="0"/>
              <a:t>Esse é o processo chamado de interpretação, no qual, na realidade, o programa que é executado é o interpretador, que considera o código-fonte do programa alvo como dados, que serão interpretados linha a linha, e as instruções ali contidas em alto nível serão executadas por ele, o interpretador. </a:t>
            </a:r>
            <a:endParaRPr lang="pt-BR" dirty="0">
              <a:solidFill>
                <a:srgbClr val="7030A0"/>
              </a:solidFill>
            </a:endParaRP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687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Observe que o código-fonte, que contém o programa que se deseja executar, é independente da arquitetura da máquina na qual o interpretador está sendo executado – ele é apenas um código-fonte, textual, em uma linguagem de alto nível. </a:t>
            </a:r>
          </a:p>
          <a:p>
            <a:pPr algn="just"/>
            <a:r>
              <a:rPr lang="pt-BR" dirty="0"/>
              <a:t>Alguns interpretadores traduzem primeiro o fonte para uma forma de código-intermediário, um código que não é nem o fonte nem o código de máquina, mas algo no “meio do caminho”, que facilita o trabalho do interpretador, melhorando a eficiência do processo de interpretação.</a:t>
            </a:r>
          </a:p>
          <a:p>
            <a:pPr algn="just"/>
            <a:br>
              <a:rPr lang="pt-BR" dirty="0"/>
            </a:br>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321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fontScale="92500" lnSpcReduction="20000"/>
          </a:bodyPr>
          <a:lstStyle/>
          <a:p>
            <a:pPr algn="just"/>
            <a:r>
              <a:rPr lang="pt-BR" dirty="0"/>
              <a:t>Então, o que é linguagem de montagem?</a:t>
            </a:r>
          </a:p>
          <a:p>
            <a:pPr algn="just"/>
            <a:r>
              <a:rPr lang="pt-BR" dirty="0"/>
              <a:t>Conforme a relação entre a linguagem-fonte e a linguagem-objeto, os tradutores são então classificados como:</a:t>
            </a:r>
          </a:p>
          <a:p>
            <a:pPr marL="342900" indent="-342900" algn="just">
              <a:buFont typeface="Arial" panose="020B0604020202020204" pitchFamily="34" charset="0"/>
              <a:buChar char="•"/>
            </a:pPr>
            <a:r>
              <a:rPr lang="pt-BR" dirty="0"/>
              <a:t>Montador (Assembler): quando a linguagem-fonte é apenas uma representação simbólica da linguagem de máquina, havendo portanto uma estreita relação entre o código-fonte e o código-objeto.</a:t>
            </a:r>
          </a:p>
          <a:p>
            <a:pPr marL="342900" indent="-342900" algn="just">
              <a:buFont typeface="Arial" panose="020B0604020202020204" pitchFamily="34" charset="0"/>
              <a:buChar char="•"/>
            </a:pPr>
            <a:r>
              <a:rPr lang="pt-BR" dirty="0"/>
              <a:t>Compilador (</a:t>
            </a:r>
            <a:r>
              <a:rPr lang="pt-BR" dirty="0" err="1"/>
              <a:t>Compiler</a:t>
            </a:r>
            <a:r>
              <a:rPr lang="pt-BR" dirty="0"/>
              <a:t>): quando a linguagem-fonte for uma linguagem de alto nível, como C e Pascal, que não tem qualquer relação direta com a arquitetura da máquina e nem com o código-objeto a ser gerado.</a:t>
            </a:r>
          </a:p>
          <a:p>
            <a:pPr algn="just"/>
            <a:br>
              <a:rPr lang="pt-BR" dirty="0"/>
            </a:br>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286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Linguagem de montagem, ou linguagem </a:t>
            </a:r>
            <a:r>
              <a:rPr lang="pt-BR" dirty="0" err="1"/>
              <a:t>assembly</a:t>
            </a:r>
            <a:r>
              <a:rPr lang="pt-BR" dirty="0"/>
              <a:t>, portanto, é aquela na qual cada instrução no código-fonte produz uma e exatamente uma instrução de máquina no correspondente código-objeto. </a:t>
            </a:r>
          </a:p>
          <a:p>
            <a:pPr algn="just"/>
            <a:r>
              <a:rPr lang="pt-BR" dirty="0"/>
              <a:t>Em função dessa característica, cada processador necessita de uma linguagem </a:t>
            </a:r>
            <a:r>
              <a:rPr lang="pt-BR" dirty="0" err="1"/>
              <a:t>assembly</a:t>
            </a:r>
            <a:r>
              <a:rPr lang="pt-BR" dirty="0"/>
              <a:t> específica para ele, assim como um montador específico para traduzir o código-fonte em </a:t>
            </a:r>
            <a:r>
              <a:rPr lang="pt-BR" dirty="0" err="1"/>
              <a:t>assembly</a:t>
            </a:r>
            <a:r>
              <a:rPr lang="pt-BR" dirty="0"/>
              <a:t> para código-objeto ou código de máquina. </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997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Muitas vezes os fabricantes produzem uma linha de processadores que, embora tenham suas características individuais, fazem parte de uma mesma “família” de processadores, que têm uma arquitetura básica comum. Nesses casos, é possível termos um único </a:t>
            </a:r>
            <a:r>
              <a:rPr lang="pt-BR" dirty="0" err="1"/>
              <a:t>assembler</a:t>
            </a:r>
            <a:r>
              <a:rPr lang="pt-BR" dirty="0"/>
              <a:t> atendendo toda a família, muito embora possa ser necessário informar ao </a:t>
            </a:r>
            <a:r>
              <a:rPr lang="pt-BR" dirty="0" err="1"/>
              <a:t>assembler</a:t>
            </a:r>
            <a:r>
              <a:rPr lang="pt-BR" dirty="0"/>
              <a:t> qual o exato modelo de máquina que se tem como alvo. </a:t>
            </a:r>
          </a:p>
          <a:p>
            <a:pPr algn="just"/>
            <a:r>
              <a:rPr lang="pt-BR" dirty="0"/>
              <a:t>Isso ocorre, por exemplo, com os montadores existentes para a família Intel 80x86, ou a família AVR </a:t>
            </a:r>
            <a:r>
              <a:rPr lang="pt-BR" dirty="0" err="1"/>
              <a:t>ATMega</a:t>
            </a:r>
            <a:r>
              <a:rPr lang="pt-BR" dirty="0"/>
              <a:t>, e outros.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506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Existe normalmente muita reação a se programar em </a:t>
            </a:r>
            <a:r>
              <a:rPr lang="pt-BR" dirty="0" err="1"/>
              <a:t>assembly</a:t>
            </a:r>
            <a:r>
              <a:rPr lang="pt-BR" dirty="0"/>
              <a:t>, mas isso geralmente ocorre por quem nunca programou em </a:t>
            </a:r>
            <a:r>
              <a:rPr lang="pt-BR" dirty="0" err="1"/>
              <a:t>assembly</a:t>
            </a:r>
            <a:r>
              <a:rPr lang="pt-BR" dirty="0"/>
              <a:t>. </a:t>
            </a:r>
          </a:p>
          <a:p>
            <a:pPr algn="just"/>
            <a:r>
              <a:rPr lang="pt-BR" dirty="0"/>
              <a:t>Assembly é uma linguagem de programação como qualquer outra. Sempre que se vai aprender uma nova linguagem, temos um pouco de dificuldade, até nos familiarizarmos com a mesma. </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34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Simbólica</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779833" y="2142437"/>
            <a:ext cx="7678290" cy="3456384"/>
          </a:xfrm>
        </p:spPr>
        <p:txBody>
          <a:bodyPr rtlCol="0">
            <a:normAutofit/>
          </a:bodyPr>
          <a:lstStyle/>
          <a:p>
            <a:pPr algn="just"/>
            <a:r>
              <a:rPr lang="pt-BR" dirty="0"/>
              <a:t>Em computação, denominamos de linguagem simbólica a uma linguagem que está associada à linguagem de máquina de um processador, simplesmente podendo-se substituir os códigos binários que representam operações e operandos por versões simbólicas, textuais.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724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de Montagem</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fontScale="85000" lnSpcReduction="20000"/>
          </a:bodyPr>
          <a:lstStyle/>
          <a:p>
            <a:pPr algn="just"/>
            <a:r>
              <a:rPr lang="pt-BR" dirty="0"/>
              <a:t>Com </a:t>
            </a:r>
            <a:r>
              <a:rPr lang="pt-BR" dirty="0" err="1"/>
              <a:t>assembly</a:t>
            </a:r>
            <a:r>
              <a:rPr lang="pt-BR" dirty="0"/>
              <a:t> não é diferente, mas </a:t>
            </a:r>
            <a:r>
              <a:rPr lang="pt-BR" dirty="0" err="1"/>
              <a:t>assembly</a:t>
            </a:r>
            <a:r>
              <a:rPr lang="pt-BR" dirty="0"/>
              <a:t>, entretanto, tem as seguintes vantagens, irrefutáveis:</a:t>
            </a:r>
          </a:p>
          <a:p>
            <a:pPr marL="342900" indent="-342900" algn="just">
              <a:buFont typeface="Arial" panose="020B0604020202020204" pitchFamily="34" charset="0"/>
              <a:buChar char="•"/>
            </a:pPr>
            <a:r>
              <a:rPr lang="pt-BR" b="1" dirty="0"/>
              <a:t>velocidade</a:t>
            </a:r>
            <a:r>
              <a:rPr lang="pt-BR" dirty="0"/>
              <a:t> – programas em </a:t>
            </a:r>
            <a:r>
              <a:rPr lang="pt-BR" dirty="0" err="1"/>
              <a:t>assembly</a:t>
            </a:r>
            <a:r>
              <a:rPr lang="pt-BR" dirty="0"/>
              <a:t> são os mais rápidos em tempo de execução que se pode escrever;</a:t>
            </a:r>
          </a:p>
          <a:p>
            <a:pPr marL="342900" indent="-342900" algn="just">
              <a:buFont typeface="Arial" panose="020B0604020202020204" pitchFamily="34" charset="0"/>
              <a:buChar char="•"/>
            </a:pPr>
            <a:r>
              <a:rPr lang="pt-BR" b="1" dirty="0"/>
              <a:t>espaço</a:t>
            </a:r>
            <a:r>
              <a:rPr lang="pt-BR" dirty="0"/>
              <a:t> – programas em </a:t>
            </a:r>
            <a:r>
              <a:rPr lang="pt-BR" dirty="0" err="1"/>
              <a:t>assembly</a:t>
            </a:r>
            <a:r>
              <a:rPr lang="pt-BR" dirty="0"/>
              <a:t> são também os que possibilitam gerar o menor código possível, mesmo com todos os recursos de otimização dos compiladores modernos;</a:t>
            </a:r>
          </a:p>
          <a:p>
            <a:pPr marL="342900" indent="-342900" algn="just">
              <a:buFont typeface="Arial" panose="020B0604020202020204" pitchFamily="34" charset="0"/>
              <a:buChar char="•"/>
            </a:pPr>
            <a:r>
              <a:rPr lang="pt-BR" b="1" dirty="0"/>
              <a:t>capacidade</a:t>
            </a:r>
            <a:r>
              <a:rPr lang="pt-BR" dirty="0"/>
              <a:t> – em </a:t>
            </a:r>
            <a:r>
              <a:rPr lang="pt-BR" dirty="0" err="1"/>
              <a:t>assembly</a:t>
            </a:r>
            <a:r>
              <a:rPr lang="pt-BR" dirty="0"/>
              <a:t> você pode fazer coisas que são muito difíceis, ou mesmo impossíveis de fazer, em linguagem de alto nível;</a:t>
            </a:r>
          </a:p>
          <a:p>
            <a:pPr marL="342900" indent="-342900" algn="just">
              <a:buFont typeface="Arial" panose="020B0604020202020204" pitchFamily="34" charset="0"/>
              <a:buChar char="•"/>
            </a:pPr>
            <a:r>
              <a:rPr lang="pt-BR" b="1" dirty="0"/>
              <a:t>conhecimento</a:t>
            </a:r>
            <a:r>
              <a:rPr lang="pt-BR" dirty="0"/>
              <a:t> – o conhecimento de </a:t>
            </a:r>
            <a:r>
              <a:rPr lang="pt-BR" dirty="0" err="1"/>
              <a:t>assembly</a:t>
            </a:r>
            <a:r>
              <a:rPr lang="pt-BR" dirty="0"/>
              <a:t> vai fazê-lo melhor conhecedor da máquina, permitindo, inclusive, escrever melhores programas em linguagem de alto nível para aquela máquina.</a:t>
            </a:r>
          </a:p>
          <a:p>
            <a:pPr algn="just"/>
            <a:r>
              <a:rPr lang="pt-BR" dirty="0"/>
              <a:t>Tudo isso porque </a:t>
            </a:r>
            <a:r>
              <a:rPr lang="pt-BR" dirty="0" err="1"/>
              <a:t>assembly</a:t>
            </a:r>
            <a:r>
              <a:rPr lang="pt-BR" dirty="0"/>
              <a:t> está associado diretamente à arquitetura da máquina e, assim, você tem acesso a todos os recursos que a máquina possa oferecer.</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54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solidFill>
                  <a:srgbClr val="FF0000"/>
                </a:solidFill>
              </a:rPr>
              <a:t>Instruções e </a:t>
            </a:r>
            <a:r>
              <a:rPr lang="pt-BR" b="1" dirty="0" err="1">
                <a:solidFill>
                  <a:srgbClr val="FF0000"/>
                </a:solidFill>
              </a:rPr>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lnSpcReduction="10000"/>
          </a:bodyPr>
          <a:lstStyle/>
          <a:p>
            <a:pPr algn="just"/>
            <a:r>
              <a:rPr lang="pt-BR" dirty="0"/>
              <a:t>Cada máquina possui seu próprio conjunto de instruções e, consequentemente, a sua própria linguagem de montagem. Apesar disso, elas possuem </a:t>
            </a:r>
            <a:r>
              <a:rPr lang="pt-BR" i="1" dirty="0">
                <a:solidFill>
                  <a:schemeClr val="accent2"/>
                </a:solidFill>
              </a:rPr>
              <a:t>mnemônicos(*)</a:t>
            </a:r>
            <a:r>
              <a:rPr lang="pt-BR" dirty="0"/>
              <a:t> (códigos simbólicos) parecidos e os seus montadores guardam características comuns.</a:t>
            </a:r>
          </a:p>
          <a:p>
            <a:pPr algn="just"/>
            <a:endParaRPr lang="pt-BR" dirty="0"/>
          </a:p>
          <a:p>
            <a:pPr algn="just"/>
            <a:r>
              <a:rPr lang="pt-BR" dirty="0"/>
              <a:t>* mnemônicos: </a:t>
            </a:r>
            <a:r>
              <a:rPr lang="pt-BR" i="1" dirty="0">
                <a:solidFill>
                  <a:schemeClr val="accent2"/>
                </a:solidFill>
              </a:rPr>
              <a:t>Um mnemônico é uma sequência de símbolos utilizada com o intuito de facilitar a memorização de alguma coisa ou fato. Por exemplo, a frase "Minha Velha Traga Meu Jantar, Sopa, Uvas, Nozes e Pão", é geralmente utilizada como um mnemônico quando somos crianças, para facilitar a memorização da sequência dos planetas de nosso sistema solar: Mercúrio, Vênus, Terra, Marte, Júpiter, Saturno, Netuno e Plutão. Este último, já não mais considerado um planeta.</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37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6"/>
            <a:ext cx="10861287" cy="4604051"/>
          </a:xfrm>
        </p:spPr>
        <p:txBody>
          <a:bodyPr rtlCol="0">
            <a:normAutofit fontScale="85000" lnSpcReduction="20000"/>
          </a:bodyPr>
          <a:lstStyle/>
          <a:p>
            <a:pPr algn="just"/>
            <a:r>
              <a:rPr lang="pt-BR" dirty="0"/>
              <a:t>As linhas de instrução de um montador têm quatro partes ou campos:</a:t>
            </a:r>
          </a:p>
          <a:p>
            <a:pPr marL="342900" indent="-342900" algn="just">
              <a:buFont typeface="Arial" panose="020B0604020202020204" pitchFamily="34" charset="0"/>
              <a:buChar char="•"/>
            </a:pPr>
            <a:r>
              <a:rPr lang="pt-BR" b="1" dirty="0" err="1"/>
              <a:t>Label</a:t>
            </a:r>
            <a:r>
              <a:rPr lang="pt-BR" b="1" dirty="0"/>
              <a:t> (rótulo):</a:t>
            </a:r>
            <a:r>
              <a:rPr lang="pt-BR" dirty="0"/>
              <a:t> campo destinado a possibilitar o uso de representação simbólica para endereços de memória associados a instruções ou variáveis. Começa em geral na coluna 1 da linha, sendo normalmente limitado a 6 ou 8 caracteres.</a:t>
            </a:r>
          </a:p>
          <a:p>
            <a:pPr marL="342900" indent="-342900" algn="just">
              <a:buFont typeface="Arial" panose="020B0604020202020204" pitchFamily="34" charset="0"/>
              <a:buChar char="•"/>
            </a:pPr>
            <a:r>
              <a:rPr lang="pt-BR" b="1" dirty="0"/>
              <a:t>Instrução:</a:t>
            </a:r>
            <a:r>
              <a:rPr lang="pt-BR" dirty="0"/>
              <a:t> deve conter a abreviatura simbólica do código de operação de uma instrução de máquina (mnemônico) ou um comando para o montador (</a:t>
            </a:r>
            <a:r>
              <a:rPr lang="pt-BR" dirty="0" err="1"/>
              <a:t>pseudoinstrução</a:t>
            </a:r>
            <a:r>
              <a:rPr lang="pt-BR" dirty="0"/>
              <a:t>). Em geral, os mnemônicos das instruções dos diversos processadores são semelhantes, de forma que o conhecimento desses para uma máquina qualquer facilita o entendimento daqueles para outra máquina distinta, facilitando seu aprendizado.</a:t>
            </a:r>
          </a:p>
          <a:p>
            <a:pPr marL="342900" indent="-342900" algn="just">
              <a:buFont typeface="Arial" panose="020B0604020202020204" pitchFamily="34" charset="0"/>
              <a:buChar char="•"/>
            </a:pPr>
            <a:r>
              <a:rPr lang="pt-BR" b="1" dirty="0"/>
              <a:t>Operando(</a:t>
            </a:r>
            <a:r>
              <a:rPr lang="pt-BR" b="1" dirty="0" err="1"/>
              <a:t>s</a:t>
            </a:r>
            <a:r>
              <a:rPr lang="pt-BR" b="1" dirty="0"/>
              <a:t>):</a:t>
            </a:r>
            <a:r>
              <a:rPr lang="pt-BR" dirty="0"/>
              <a:t> serve para especificar de forma simbólica os endereços e operandos usados nas instruções de máquina, tais como constantes, registradores e endereços referenciados por </a:t>
            </a:r>
            <a:r>
              <a:rPr lang="pt-BR" dirty="0" err="1"/>
              <a:t>labels</a:t>
            </a:r>
            <a:r>
              <a:rPr lang="pt-BR" dirty="0"/>
              <a:t>.</a:t>
            </a:r>
          </a:p>
          <a:p>
            <a:pPr marL="342900" indent="-342900" algn="just">
              <a:buFont typeface="Arial" panose="020B0604020202020204" pitchFamily="34" charset="0"/>
              <a:buChar char="•"/>
            </a:pPr>
            <a:r>
              <a:rPr lang="pt-BR" b="1" dirty="0"/>
              <a:t>Comentários:</a:t>
            </a:r>
            <a:r>
              <a:rPr lang="pt-BR" dirty="0"/>
              <a:t> um campo de texto livre que serve para se inserir comentários de esclarecimento sobre o código. Geralmente existe um caractere especial que separa os comentários dos demais elementos da linha, de forma que o montador simplesmente ignora tudo o que vier após este caractere, incluindo ele próprio. Caracteres comumente utilizados são o ponto e vírgula (';') e o </a:t>
            </a:r>
            <a:r>
              <a:rPr lang="pt-BR" dirty="0" err="1"/>
              <a:t>hash</a:t>
            </a:r>
            <a:r>
              <a:rPr lang="pt-BR" dirty="0"/>
              <a:t> ou “cerquinha” ('#'), havendo montadores que permitem a você escolher qual caractere será utilizado para indicar comentário.</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735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6"/>
            <a:ext cx="10861287" cy="4604051"/>
          </a:xfrm>
        </p:spPr>
        <p:txBody>
          <a:bodyPr rtlCol="0">
            <a:normAutofit/>
          </a:bodyPr>
          <a:lstStyle/>
          <a:p>
            <a:r>
              <a:rPr lang="pt-BR" b="1" dirty="0" err="1">
                <a:solidFill>
                  <a:srgbClr val="FF0000"/>
                </a:solidFill>
              </a:rPr>
              <a:t>Pseudoinstruções</a:t>
            </a:r>
            <a:r>
              <a:rPr lang="pt-BR" b="1" dirty="0">
                <a:solidFill>
                  <a:srgbClr val="FF0000"/>
                </a:solidFill>
              </a:rPr>
              <a:t>, Macro e Montagem Condicional</a:t>
            </a:r>
          </a:p>
          <a:p>
            <a:pPr algn="just"/>
            <a:endParaRPr lang="pt-BR" dirty="0"/>
          </a:p>
          <a:p>
            <a:pPr algn="just"/>
            <a:r>
              <a:rPr lang="pt-BR" dirty="0"/>
              <a:t>Em uma linguagem </a:t>
            </a:r>
            <a:r>
              <a:rPr lang="pt-BR" dirty="0" err="1"/>
              <a:t>assembly</a:t>
            </a:r>
            <a:r>
              <a:rPr lang="pt-BR" dirty="0"/>
              <a:t>, além das instruções de máquina (em forma simbólica), podemos ter comandos para o próprio montador, conhecidas como </a:t>
            </a:r>
            <a:r>
              <a:rPr lang="pt-BR" dirty="0" err="1"/>
              <a:t>pseudoinstruções</a:t>
            </a:r>
            <a:r>
              <a:rPr lang="pt-BR" dirty="0"/>
              <a:t> e diretivas, que servem para facilitar o desenvolvimento do código pelo programador e o trabalho do montador. </a:t>
            </a:r>
          </a:p>
          <a:p>
            <a:pPr algn="just"/>
            <a:r>
              <a:rPr lang="pt-BR" dirty="0"/>
              <a:t>Cada montador tem seu próprio conjunto de diretivas, mas todos normalmente comungam de um mesmo conjunto básico. </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985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fontScale="92500" lnSpcReduction="20000"/>
          </a:bodyPr>
          <a:lstStyle/>
          <a:p>
            <a:r>
              <a:rPr lang="pt-BR" b="1" dirty="0" err="1"/>
              <a:t>Pseudoinstruções</a:t>
            </a:r>
            <a:r>
              <a:rPr lang="pt-BR" b="1" dirty="0"/>
              <a:t>, Macro e Montagem Condicional</a:t>
            </a:r>
          </a:p>
          <a:p>
            <a:pPr algn="just"/>
            <a:endParaRPr lang="pt-BR" dirty="0"/>
          </a:p>
          <a:p>
            <a:r>
              <a:rPr lang="pt-BR" dirty="0"/>
              <a:t>Seguem alguns exemplos ilustrativos:</a:t>
            </a:r>
          </a:p>
          <a:p>
            <a:endParaRPr lang="pt-BR" dirty="0"/>
          </a:p>
          <a:p>
            <a:pPr marL="342900" indent="-342900" algn="just">
              <a:buFont typeface="Arial" panose="020B0604020202020204" pitchFamily="34" charset="0"/>
              <a:buChar char="•"/>
            </a:pPr>
            <a:r>
              <a:rPr lang="pt-BR" dirty="0"/>
              <a:t>SEGMENT e ENDS: Inicia e encerra um segmento de texto (programa) ou de dados;</a:t>
            </a:r>
          </a:p>
          <a:p>
            <a:pPr marL="342900" indent="-342900" algn="just">
              <a:buFont typeface="Arial" panose="020B0604020202020204" pitchFamily="34" charset="0"/>
              <a:buChar char="•"/>
            </a:pPr>
            <a:r>
              <a:rPr lang="pt-BR" dirty="0"/>
              <a:t>ALIGN: força a linha seguinte, em geral com dados, a iniciar em um endereço múltiplo do argumento (em bytes). Ex.: se existem 49 bytes já utilizados na memória, 'ALIGN 4' faz com que o próximo byte ocupado seja o de endereço 52, que é o próximo múltiplo de 4.</a:t>
            </a:r>
          </a:p>
          <a:p>
            <a:pPr marL="342900" indent="-342900" algn="just">
              <a:buFont typeface="Arial" panose="020B0604020202020204" pitchFamily="34" charset="0"/>
              <a:buChar char="•"/>
            </a:pPr>
            <a:r>
              <a:rPr lang="pt-BR" dirty="0"/>
              <a:t>EQU: serve para dar nome simbólico a uma expressão numérica. Ex.: BASE EQU 1234, faz com que BASE represente o valor 1234. Sempre que o montador encontrar o símbolo “BASE” em seu processo de montagem, ele vai substituí-lo pelo valor '1234'.</a:t>
            </a:r>
          </a:p>
          <a:p>
            <a:pPr marL="342900" indent="-342900" algn="just">
              <a:buFont typeface="Arial" panose="020B0604020202020204" pitchFamily="34" charset="0"/>
              <a:buChar char="•"/>
            </a:pPr>
            <a:r>
              <a:rPr lang="pt-BR" dirty="0"/>
              <a:t>DB, DD, DW e DQ: reservam memória para uma ou mais variáveis de 1, 2, 4 ou 8 bytes de tamanho (que podem ser inicializadas ou não);</a:t>
            </a:r>
          </a:p>
          <a:p>
            <a:pPr marL="342900" indent="-342900" algn="just">
              <a:buFont typeface="Arial" panose="020B0604020202020204" pitchFamily="34" charset="0"/>
              <a:buChar char="•"/>
            </a:pPr>
            <a:r>
              <a:rPr lang="pt-BR" dirty="0"/>
              <a:t>PROC e ENDP: definem o início e o fim de um procedimento em linguagem de montagem;</a:t>
            </a:r>
          </a:p>
          <a:p>
            <a:pPr marL="342900" indent="-342900" algn="just">
              <a:buFont typeface="Arial" panose="020B0604020202020204" pitchFamily="34" charset="0"/>
              <a:buChar char="•"/>
            </a:pPr>
            <a:r>
              <a:rPr lang="pt-BR" dirty="0"/>
              <a:t>MACRO e ENDM: definem o início e o fim de uma macro(instrução).</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32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fontScale="85000" lnSpcReduction="20000"/>
          </a:bodyPr>
          <a:lstStyle/>
          <a:p>
            <a:r>
              <a:rPr lang="pt-BR" b="1" dirty="0" err="1"/>
              <a:t>Pseudoinstruções</a:t>
            </a:r>
            <a:r>
              <a:rPr lang="pt-BR" b="1" dirty="0"/>
              <a:t>, Macro e Montagem Condicional</a:t>
            </a:r>
          </a:p>
          <a:p>
            <a:pPr algn="just"/>
            <a:endParaRPr lang="pt-BR" dirty="0"/>
          </a:p>
          <a:p>
            <a:r>
              <a:rPr lang="pt-BR" dirty="0"/>
              <a:t>Seguem alguns exemplos ilustrativos:</a:t>
            </a:r>
          </a:p>
          <a:p>
            <a:endParaRPr lang="pt-BR" dirty="0"/>
          </a:p>
          <a:p>
            <a:pPr marL="342900" indent="-342900" algn="just">
              <a:buFont typeface="Arial" panose="020B0604020202020204" pitchFamily="34" charset="0"/>
              <a:buChar char="•"/>
            </a:pPr>
            <a:r>
              <a:rPr lang="pt-BR" dirty="0"/>
              <a:t>PUBLIC: declara que o símbolo definido em um determinado arquivo pode ser visto por códigos contidos em outros arquivos.</a:t>
            </a:r>
          </a:p>
          <a:p>
            <a:pPr marL="342900" indent="-342900" algn="just">
              <a:buFont typeface="Arial" panose="020B0604020202020204" pitchFamily="34" charset="0"/>
              <a:buChar char="•"/>
            </a:pPr>
            <a:r>
              <a:rPr lang="pt-BR" dirty="0"/>
              <a:t>EXTERN: declara que o símbolo foi definido em outro arquivo.</a:t>
            </a:r>
          </a:p>
          <a:p>
            <a:pPr marL="342900" indent="-342900" algn="just">
              <a:buFont typeface="Arial" panose="020B0604020202020204" pitchFamily="34" charset="0"/>
              <a:buChar char="•"/>
            </a:pPr>
            <a:r>
              <a:rPr lang="pt-BR" dirty="0"/>
              <a:t>INCLUDE: faz com que o montador busque um outro arquivo (texto) e o inclua no arquivo corrente. Observe que essa inclusão é feita antes do processo de montagem.</a:t>
            </a:r>
          </a:p>
          <a:p>
            <a:pPr marL="342900" indent="-342900" algn="just">
              <a:buFont typeface="Arial" panose="020B0604020202020204" pitchFamily="34" charset="0"/>
              <a:buChar char="•"/>
            </a:pPr>
            <a:r>
              <a:rPr lang="pt-BR" dirty="0"/>
              <a:t>IF, ELSE e ENDIF: este é um exemplo de uma diretiva para montagem condicional. Permite que uma decisão seja tomada durante o processo da montagem, realizando a montagem de um grupo de instruções ou outro, conforme a decisão tomada. A decisão é normalmente baseada em um teste de valor para um rótulo especificado, previamente definido, como, por exemplo, o tipo da máquina alvo.</a:t>
            </a:r>
          </a:p>
          <a:p>
            <a:pPr marL="342900" indent="-342900" algn="just">
              <a:buFont typeface="Arial" panose="020B0604020202020204" pitchFamily="34" charset="0"/>
              <a:buChar char="•"/>
            </a:pPr>
            <a:r>
              <a:rPr lang="pt-BR" dirty="0"/>
              <a:t>COMMENT: define o caractere usado para comentários.</a:t>
            </a:r>
          </a:p>
          <a:p>
            <a:pPr marL="342900" indent="-342900" algn="just">
              <a:buFont typeface="Arial" panose="020B0604020202020204" pitchFamily="34" charset="0"/>
              <a:buChar char="•"/>
            </a:pPr>
            <a:r>
              <a:rPr lang="pt-BR" dirty="0"/>
              <a:t>PAGE e END: controlam a paginação da listagem de saída do montador, para fins de impressão.</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768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solidFill>
                  <a:srgbClr val="FF0000"/>
                </a:solidFill>
              </a:rPr>
              <a:t>Exemplos de Aplicação</a:t>
            </a:r>
          </a:p>
          <a:p>
            <a:pPr algn="just"/>
            <a:endParaRPr lang="pt-BR" dirty="0"/>
          </a:p>
          <a:p>
            <a:pPr algn="just"/>
            <a:r>
              <a:rPr lang="pt-BR" dirty="0"/>
              <a:t>A seguir, ilustramos amostras de códigos-fonte para melhor entendimento dos elementos de um código em Assembly e as particularidades dos processadores, em especial considerando a família Intel 80x86 e a CPU-8E.</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348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solidFill>
                  <a:srgbClr val="FF0000"/>
                </a:solidFill>
              </a:rPr>
              <a:t>Exemplo de código </a:t>
            </a:r>
            <a:r>
              <a:rPr lang="pt-BR" sz="1800" dirty="0" err="1">
                <a:solidFill>
                  <a:srgbClr val="FF0000"/>
                </a:solidFill>
              </a:rPr>
              <a:t>assembly</a:t>
            </a:r>
            <a:r>
              <a:rPr lang="pt-BR" sz="1800" dirty="0">
                <a:solidFill>
                  <a:srgbClr val="FF0000"/>
                </a:solidFill>
              </a:rPr>
              <a:t> para a família 80x86:</a:t>
            </a:r>
          </a:p>
          <a:p>
            <a:endParaRPr lang="pt-BR" dirty="0">
              <a:solidFill>
                <a:srgbClr val="FF0000"/>
              </a:solidFill>
            </a:endParaRPr>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a:extLst>
              <a:ext uri="{FF2B5EF4-FFF2-40B4-BE49-F238E27FC236}">
                <a16:creationId xmlns:a16="http://schemas.microsoft.com/office/drawing/2014/main" id="{7FA8CC28-C729-E141-A81C-DEA7CA438E13}"/>
              </a:ext>
            </a:extLst>
          </p:cNvPr>
          <p:cNvPicPr>
            <a:picLocks noChangeAspect="1"/>
          </p:cNvPicPr>
          <p:nvPr/>
        </p:nvPicPr>
        <p:blipFill>
          <a:blip r:embed="rId3"/>
          <a:stretch>
            <a:fillRect/>
          </a:stretch>
        </p:blipFill>
        <p:spPr>
          <a:xfrm>
            <a:off x="2450750" y="2542787"/>
            <a:ext cx="6832600" cy="4203700"/>
          </a:xfrm>
          <a:prstGeom prst="rect">
            <a:avLst/>
          </a:prstGeom>
        </p:spPr>
      </p:pic>
    </p:spTree>
    <p:extLst>
      <p:ext uri="{BB962C8B-B14F-4D97-AF65-F5344CB8AC3E}">
        <p14:creationId xmlns:p14="http://schemas.microsoft.com/office/powerpoint/2010/main" val="4102748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t>Exemplo de código </a:t>
            </a:r>
            <a:r>
              <a:rPr lang="pt-BR" sz="1800" dirty="0" err="1"/>
              <a:t>assembly</a:t>
            </a:r>
            <a:r>
              <a:rPr lang="pt-BR" sz="1800" dirty="0"/>
              <a:t> para a família 80x86:</a:t>
            </a:r>
          </a:p>
          <a:p>
            <a:endParaRPr lang="pt-BR" sz="1800" dirty="0"/>
          </a:p>
          <a:p>
            <a:endParaRPr lang="pt-BR" sz="1800" dirty="0"/>
          </a:p>
          <a:p>
            <a:r>
              <a:rPr lang="pt-BR" dirty="0"/>
              <a:t>Nota: Este código está compatível com o montador NASM (</a:t>
            </a:r>
            <a:r>
              <a:rPr lang="pt-BR" dirty="0" err="1"/>
              <a:t>Netwide</a:t>
            </a:r>
            <a:r>
              <a:rPr lang="pt-BR" dirty="0"/>
              <a:t> Assembler), um programa montador freeware para a família 80x86, com suporte às arquiteturas de 16, 32 e 64 bits, que é também </a:t>
            </a:r>
            <a:r>
              <a:rPr lang="pt-BR" dirty="0" err="1"/>
              <a:t>multiplataforma</a:t>
            </a:r>
            <a:r>
              <a:rPr lang="pt-BR" dirty="0"/>
              <a:t>. A versão aqui utilizada foi a para o MS-DOS.</a:t>
            </a:r>
          </a:p>
          <a:p>
            <a:br>
              <a:rPr lang="pt-BR" dirty="0"/>
            </a:br>
            <a:endParaRPr lang="pt-BR" dirty="0"/>
          </a:p>
          <a:p>
            <a:endParaRPr lang="pt-BR" sz="1800" dirty="0"/>
          </a:p>
          <a:p>
            <a:endParaRPr lang="pt-BR" dirty="0"/>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547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solidFill>
                  <a:srgbClr val="FF0000"/>
                </a:solidFill>
              </a:rPr>
              <a:t>Exemplo de código </a:t>
            </a:r>
            <a:r>
              <a:rPr lang="pt-BR" sz="1800" dirty="0" err="1">
                <a:solidFill>
                  <a:srgbClr val="FF0000"/>
                </a:solidFill>
              </a:rPr>
              <a:t>assembly</a:t>
            </a:r>
            <a:r>
              <a:rPr lang="pt-BR" sz="1800" dirty="0">
                <a:solidFill>
                  <a:srgbClr val="FF0000"/>
                </a:solidFill>
              </a:rPr>
              <a:t> para a CPU-8E:</a:t>
            </a:r>
          </a:p>
          <a:p>
            <a:endParaRPr lang="pt-BR" sz="1800" dirty="0">
              <a:solidFill>
                <a:srgbClr val="FF0000"/>
              </a:solidFill>
            </a:endParaRPr>
          </a:p>
          <a:p>
            <a:br>
              <a:rPr lang="pt-BR" dirty="0"/>
            </a:br>
            <a:endParaRPr lang="pt-BR" dirty="0"/>
          </a:p>
          <a:p>
            <a:endParaRPr lang="pt-BR" sz="1800" dirty="0"/>
          </a:p>
          <a:p>
            <a:endParaRPr lang="pt-BR" dirty="0"/>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a:extLst>
              <a:ext uri="{FF2B5EF4-FFF2-40B4-BE49-F238E27FC236}">
                <a16:creationId xmlns:a16="http://schemas.microsoft.com/office/drawing/2014/main" id="{AA739C4C-6038-4441-82B6-29CE59D4C293}"/>
              </a:ext>
            </a:extLst>
          </p:cNvPr>
          <p:cNvPicPr>
            <a:picLocks noChangeAspect="1"/>
          </p:cNvPicPr>
          <p:nvPr/>
        </p:nvPicPr>
        <p:blipFill>
          <a:blip r:embed="rId3"/>
          <a:stretch>
            <a:fillRect/>
          </a:stretch>
        </p:blipFill>
        <p:spPr>
          <a:xfrm>
            <a:off x="2896543" y="2497441"/>
            <a:ext cx="6845300" cy="4216400"/>
          </a:xfrm>
          <a:prstGeom prst="rect">
            <a:avLst/>
          </a:prstGeom>
        </p:spPr>
      </p:pic>
    </p:spTree>
    <p:extLst>
      <p:ext uri="{BB962C8B-B14F-4D97-AF65-F5344CB8AC3E}">
        <p14:creationId xmlns:p14="http://schemas.microsoft.com/office/powerpoint/2010/main" val="3346126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Simbólica</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779833" y="2142437"/>
            <a:ext cx="7678290" cy="3456384"/>
          </a:xfrm>
        </p:spPr>
        <p:txBody>
          <a:bodyPr rtlCol="0">
            <a:normAutofit/>
          </a:bodyPr>
          <a:lstStyle/>
          <a:p>
            <a:pPr algn="just"/>
            <a:r>
              <a:rPr lang="pt-BR" dirty="0"/>
              <a:t>Um exemplo claro de linguagem simbólica é a linguagem que podemos utilizar no programa debug para escrever um código a ser executado, ou a forma como o debug nos apresenta um código executável já em memória. </a:t>
            </a:r>
          </a:p>
          <a:p>
            <a:pPr algn="just"/>
            <a:r>
              <a:rPr lang="pt-BR" dirty="0"/>
              <a:t>A figura 3.13 ilustra a “janela de comandos do DOS, emulada no Linux, com a decodificação de um programa denominado “</a:t>
            </a:r>
            <a:r>
              <a:rPr lang="pt-BR" dirty="0" err="1"/>
              <a:t>rotate.com</a:t>
            </a:r>
            <a:r>
              <a:rPr lang="pt-BR" dirty="0"/>
              <a:t>”.</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89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solidFill>
                  <a:srgbClr val="FF0000"/>
                </a:solidFill>
              </a:rPr>
              <a:t>Veja exemplos do uso de </a:t>
            </a:r>
            <a:r>
              <a:rPr lang="pt-BR" sz="1800" dirty="0" err="1">
                <a:solidFill>
                  <a:srgbClr val="FF0000"/>
                </a:solidFill>
              </a:rPr>
              <a:t>pseudoinstruções</a:t>
            </a:r>
            <a:r>
              <a:rPr lang="pt-BR" sz="1800" dirty="0">
                <a:solidFill>
                  <a:srgbClr val="FF0000"/>
                </a:solidFill>
              </a:rPr>
              <a:t>/diretivas:</a:t>
            </a:r>
          </a:p>
          <a:p>
            <a:r>
              <a:rPr lang="pt-BR" dirty="0">
                <a:solidFill>
                  <a:srgbClr val="FF0000"/>
                </a:solidFill>
              </a:rPr>
              <a:t>MACRO:</a:t>
            </a:r>
          </a:p>
          <a:p>
            <a:pPr algn="just"/>
            <a:r>
              <a:rPr lang="pt-BR" dirty="0"/>
              <a:t>Em um programa escrito em linguagem de montagem, como em qualquer outra linguagem, normalmente vamos encontrar a necessidade de repetir um determinado conjunto de instruções ao longo do programa. Normalmente, temos três alternativas para esse problema:</a:t>
            </a:r>
          </a:p>
          <a:p>
            <a:pPr algn="just"/>
            <a:r>
              <a:rPr lang="pt-BR" dirty="0"/>
              <a:t>i. repetir o código sempre que necessário, o que é contraproducente;</a:t>
            </a:r>
            <a:br>
              <a:rPr lang="pt-BR" dirty="0"/>
            </a:br>
            <a:r>
              <a:rPr lang="pt-BR" dirty="0" err="1"/>
              <a:t>ii</a:t>
            </a:r>
            <a:r>
              <a:rPr lang="pt-BR" dirty="0"/>
              <a:t>. definir um procedimento contendo o conjunto de instruções em questão e realizar uma chamada ao procedimento sempre que necessário, o que vai acarretar uma sobrecarga (overhead) de processamento para a chamada e retorno do procedimento;</a:t>
            </a:r>
            <a:br>
              <a:rPr lang="pt-BR" dirty="0"/>
            </a:br>
            <a:r>
              <a:rPr lang="pt-BR" dirty="0" err="1"/>
              <a:t>iii</a:t>
            </a:r>
            <a:r>
              <a:rPr lang="pt-BR" dirty="0"/>
              <a:t>. utilizar macro.</a:t>
            </a:r>
          </a:p>
          <a:p>
            <a:br>
              <a:rPr lang="pt-BR" sz="1800" dirty="0"/>
            </a:br>
            <a:endParaRPr lang="pt-BR" sz="1800" dirty="0"/>
          </a:p>
          <a:p>
            <a:endParaRPr lang="pt-BR" sz="1800" dirty="0"/>
          </a:p>
          <a:p>
            <a:endParaRPr lang="pt-BR" dirty="0"/>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374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t>Veja exemplos do uso de </a:t>
            </a:r>
            <a:r>
              <a:rPr lang="pt-BR" sz="1800" dirty="0" err="1"/>
              <a:t>pseudoinstruções</a:t>
            </a:r>
            <a:r>
              <a:rPr lang="pt-BR" sz="1800" dirty="0"/>
              <a:t>/diretivas:</a:t>
            </a:r>
          </a:p>
          <a:p>
            <a:r>
              <a:rPr lang="pt-BR" dirty="0"/>
              <a:t>MACRO:</a:t>
            </a:r>
          </a:p>
          <a:p>
            <a:pPr algn="just"/>
            <a:r>
              <a:rPr lang="pt-BR" dirty="0"/>
              <a:t>Macro é a uma forma de se atribuir um nome (um rótulo) a um trecho de código escrito em linguagem de montagem. </a:t>
            </a:r>
          </a:p>
          <a:p>
            <a:pPr algn="just"/>
            <a:r>
              <a:rPr lang="pt-BR" dirty="0"/>
              <a:t>Após a definição da macro, o programador pode escrever o nome da macro, em vez do bloco de códigos, sempre que necessitar reutilizar aquela sequência, e o montador se encarrega de realizar a substituição.</a:t>
            </a:r>
            <a:br>
              <a:rPr lang="pt-BR" sz="1800" dirty="0"/>
            </a:br>
            <a:endParaRPr lang="pt-BR" sz="1800" dirty="0"/>
          </a:p>
          <a:p>
            <a:endParaRPr lang="pt-BR" sz="1800" dirty="0"/>
          </a:p>
          <a:p>
            <a:endParaRPr lang="pt-BR" dirty="0"/>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3807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t>Veja exemplos do uso de </a:t>
            </a:r>
            <a:r>
              <a:rPr lang="pt-BR" sz="1800" dirty="0" err="1"/>
              <a:t>pseudoinstruções</a:t>
            </a:r>
            <a:r>
              <a:rPr lang="pt-BR" sz="1800" dirty="0"/>
              <a:t>/diretivas:</a:t>
            </a:r>
          </a:p>
          <a:p>
            <a:r>
              <a:rPr lang="pt-BR" dirty="0"/>
              <a:t>MACRO:</a:t>
            </a:r>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a:extLst>
              <a:ext uri="{FF2B5EF4-FFF2-40B4-BE49-F238E27FC236}">
                <a16:creationId xmlns:a16="http://schemas.microsoft.com/office/drawing/2014/main" id="{EF8E196B-4EC7-3B4C-A223-C32ACF8A4354}"/>
              </a:ext>
            </a:extLst>
          </p:cNvPr>
          <p:cNvPicPr>
            <a:picLocks noChangeAspect="1"/>
          </p:cNvPicPr>
          <p:nvPr/>
        </p:nvPicPr>
        <p:blipFill>
          <a:blip r:embed="rId3"/>
          <a:stretch>
            <a:fillRect/>
          </a:stretch>
        </p:blipFill>
        <p:spPr>
          <a:xfrm>
            <a:off x="2690851" y="3022909"/>
            <a:ext cx="6832600" cy="2819400"/>
          </a:xfrm>
          <a:prstGeom prst="rect">
            <a:avLst/>
          </a:prstGeom>
        </p:spPr>
      </p:pic>
    </p:spTree>
    <p:extLst>
      <p:ext uri="{BB962C8B-B14F-4D97-AF65-F5344CB8AC3E}">
        <p14:creationId xmlns:p14="http://schemas.microsoft.com/office/powerpoint/2010/main" val="3059760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lnSpcReduction="10000"/>
          </a:bodyPr>
          <a:lstStyle/>
          <a:p>
            <a:r>
              <a:rPr lang="pt-BR" b="1" dirty="0"/>
              <a:t>Exemplos de Aplicação</a:t>
            </a:r>
            <a:endParaRPr lang="pt-BR" dirty="0"/>
          </a:p>
          <a:p>
            <a:r>
              <a:rPr lang="pt-BR" sz="1800" dirty="0"/>
              <a:t>Veja exemplos do uso de </a:t>
            </a:r>
            <a:r>
              <a:rPr lang="pt-BR" sz="1800" dirty="0" err="1"/>
              <a:t>pseudoinstruções</a:t>
            </a:r>
            <a:r>
              <a:rPr lang="pt-BR" sz="1800" dirty="0"/>
              <a:t>/diretivas:</a:t>
            </a:r>
          </a:p>
          <a:p>
            <a:r>
              <a:rPr lang="pt-BR" dirty="0"/>
              <a:t>MACRO:</a:t>
            </a:r>
          </a:p>
          <a:p>
            <a:endParaRPr lang="pt-BR" dirty="0"/>
          </a:p>
          <a:p>
            <a:pPr algn="just"/>
            <a:r>
              <a:rPr lang="pt-BR" dirty="0"/>
              <a:t>Na opção sem macro, simplesmente repetimos o código, sempre que necessitarmos, da mesma sequência de instruções. </a:t>
            </a:r>
          </a:p>
          <a:p>
            <a:pPr algn="just"/>
            <a:r>
              <a:rPr lang="pt-BR" dirty="0"/>
              <a:t>Com macro, definimos a sequência como uma macro, atribuindo um rótulo (“SWAP”) a ela, e sempre que precisarmos repetir a sequência basta escrever o nome do rótulo no ponto desejado. </a:t>
            </a:r>
          </a:p>
          <a:p>
            <a:pPr algn="just"/>
            <a:r>
              <a:rPr lang="pt-BR" dirty="0"/>
              <a:t>O montador cuida de, ainda em nível de texto, substituir o rótulo pela sequência de instruções correspondentes, antes de fazer a montagem.</a:t>
            </a:r>
          </a:p>
          <a:p>
            <a:br>
              <a:rPr lang="pt-BR" dirty="0"/>
            </a:br>
            <a:endParaRPr lang="pt-BR" dirty="0"/>
          </a:p>
          <a:p>
            <a:endParaRPr lang="pt-BR" dirty="0"/>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402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t>Veja exemplos do uso de </a:t>
            </a:r>
            <a:r>
              <a:rPr lang="pt-BR" sz="1800" dirty="0" err="1"/>
              <a:t>pseudoinstruções</a:t>
            </a:r>
            <a:r>
              <a:rPr lang="pt-BR" sz="1800" dirty="0"/>
              <a:t>/diretivas:</a:t>
            </a:r>
          </a:p>
          <a:p>
            <a:r>
              <a:rPr lang="pt-BR" dirty="0">
                <a:solidFill>
                  <a:srgbClr val="FF0000"/>
                </a:solidFill>
              </a:rPr>
              <a:t>IF – ELSE - ENDIF:</a:t>
            </a:r>
          </a:p>
          <a:p>
            <a:pPr algn="just"/>
            <a:r>
              <a:rPr lang="pt-BR" dirty="0"/>
              <a:t>Como vimos, podemos ter uma família de processadores atendida por um único montador. </a:t>
            </a:r>
          </a:p>
          <a:p>
            <a:pPr algn="just"/>
            <a:r>
              <a:rPr lang="pt-BR" dirty="0"/>
              <a:t>Certas instruções de máquina podem ter diferenças se executadas em um dos elementos da família ou outro.</a:t>
            </a:r>
          </a:p>
          <a:p>
            <a:pPr algn="just"/>
            <a:br>
              <a:rPr lang="pt-BR" dirty="0"/>
            </a:br>
            <a:endParaRPr lang="pt-BR" dirty="0"/>
          </a:p>
          <a:p>
            <a:endParaRPr lang="pt-BR" dirty="0"/>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757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t>Veja exemplos do uso de </a:t>
            </a:r>
            <a:r>
              <a:rPr lang="pt-BR" sz="1800" dirty="0" err="1"/>
              <a:t>pseudoinstruções</a:t>
            </a:r>
            <a:r>
              <a:rPr lang="pt-BR" sz="1800" dirty="0"/>
              <a:t>/diretivas:</a:t>
            </a:r>
          </a:p>
          <a:p>
            <a:r>
              <a:rPr lang="pt-BR" dirty="0"/>
              <a:t>IF – ELSE - ENDIF:</a:t>
            </a:r>
          </a:p>
          <a:p>
            <a:pPr algn="just"/>
            <a:r>
              <a:rPr lang="pt-BR" dirty="0"/>
              <a:t>Vamos supor que um o processador X-A da família '</a:t>
            </a:r>
            <a:r>
              <a:rPr lang="pt-BR" dirty="0" err="1"/>
              <a:t>X</a:t>
            </a:r>
            <a:r>
              <a:rPr lang="pt-BR" dirty="0"/>
              <a:t>' só tenha operação de shift de uma posição, a qual só recebe um operando indicando o registrador que sofrerá o deslocamento, enquanto para o processador X-B, da mesma família, aceita um segundo operando, que indica o número de bits a ser deslocado. </a:t>
            </a:r>
          </a:p>
          <a:p>
            <a:pPr algn="just"/>
            <a:r>
              <a:rPr lang="pt-BR" dirty="0"/>
              <a:t>Poderíamos, então, ter a seguinte situação para um programa que precisa deslocar o registrador '</a:t>
            </a:r>
            <a:r>
              <a:rPr lang="pt-BR" dirty="0" err="1"/>
              <a:t>R</a:t>
            </a:r>
            <a:r>
              <a:rPr lang="pt-BR" dirty="0"/>
              <a:t>' de 3 posições à esquerda:</a:t>
            </a:r>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953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t>Veja exemplos do uso de </a:t>
            </a:r>
            <a:r>
              <a:rPr lang="pt-BR" sz="1800" dirty="0" err="1"/>
              <a:t>pseudoinstruções</a:t>
            </a:r>
            <a:r>
              <a:rPr lang="pt-BR" sz="1800" dirty="0"/>
              <a:t>/diretivas:</a:t>
            </a:r>
          </a:p>
          <a:p>
            <a:r>
              <a:rPr lang="pt-BR" dirty="0"/>
              <a:t>IF – ELSE - ENDIF:</a:t>
            </a:r>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a:extLst>
              <a:ext uri="{FF2B5EF4-FFF2-40B4-BE49-F238E27FC236}">
                <a16:creationId xmlns:a16="http://schemas.microsoft.com/office/drawing/2014/main" id="{CB135A85-49C2-724E-973C-865F5F2B5693}"/>
              </a:ext>
            </a:extLst>
          </p:cNvPr>
          <p:cNvPicPr>
            <a:picLocks noChangeAspect="1"/>
          </p:cNvPicPr>
          <p:nvPr/>
        </p:nvPicPr>
        <p:blipFill>
          <a:blip r:embed="rId3"/>
          <a:stretch>
            <a:fillRect/>
          </a:stretch>
        </p:blipFill>
        <p:spPr>
          <a:xfrm>
            <a:off x="2560753" y="2929241"/>
            <a:ext cx="6832600" cy="3352800"/>
          </a:xfrm>
          <a:prstGeom prst="rect">
            <a:avLst/>
          </a:prstGeom>
        </p:spPr>
      </p:pic>
    </p:spTree>
    <p:extLst>
      <p:ext uri="{BB962C8B-B14F-4D97-AF65-F5344CB8AC3E}">
        <p14:creationId xmlns:p14="http://schemas.microsoft.com/office/powerpoint/2010/main" val="494719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t>Veja exemplos do uso de </a:t>
            </a:r>
            <a:r>
              <a:rPr lang="pt-BR" sz="1800" dirty="0" err="1"/>
              <a:t>pseudoinstruções</a:t>
            </a:r>
            <a:r>
              <a:rPr lang="pt-BR" sz="1800" dirty="0"/>
              <a:t>/diretivas:</a:t>
            </a:r>
          </a:p>
          <a:p>
            <a:r>
              <a:rPr lang="pt-BR" dirty="0"/>
              <a:t>IF – ELSE - ENDIF:</a:t>
            </a:r>
          </a:p>
          <a:p>
            <a:pPr algn="just"/>
            <a:r>
              <a:rPr lang="pt-BR" dirty="0"/>
              <a:t>Observe que se “Processor” for definido como “X-A”, o primeiro segmento de código será montado, pois esse processador não aceita um parâmetro de contagem para a instrução 'Shift </a:t>
            </a:r>
            <a:r>
              <a:rPr lang="pt-BR" dirty="0" err="1"/>
              <a:t>Left</a:t>
            </a:r>
            <a:r>
              <a:rPr lang="pt-BR" dirty="0"/>
              <a:t>' (SHL), e precisamos, então, de um contador auxiliar, no caso um registrador 'C’. </a:t>
            </a:r>
          </a:p>
          <a:p>
            <a:pPr algn="just"/>
            <a:r>
              <a:rPr lang="pt-BR" dirty="0"/>
              <a:t>Caso o rótulo “Processor” seja definido de outra forma (supomos que só possa ser o “X-B”), então o segundo segmento de código, bem mais simples, será montado.</a:t>
            </a:r>
          </a:p>
          <a:p>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511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Instruções e </a:t>
            </a:r>
            <a:r>
              <a:rPr lang="pt-BR" b="1" dirty="0" err="1"/>
              <a:t>Pseudoinstruções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1650380"/>
            <a:ext cx="10861287" cy="5096107"/>
          </a:xfrm>
        </p:spPr>
        <p:txBody>
          <a:bodyPr rtlCol="0">
            <a:normAutofit/>
          </a:bodyPr>
          <a:lstStyle/>
          <a:p>
            <a:r>
              <a:rPr lang="pt-BR" b="1" dirty="0"/>
              <a:t>Exemplos de Aplicação</a:t>
            </a:r>
            <a:endParaRPr lang="pt-BR" dirty="0"/>
          </a:p>
          <a:p>
            <a:r>
              <a:rPr lang="pt-BR" sz="1800" dirty="0"/>
              <a:t>Veja exemplos do uso de </a:t>
            </a:r>
            <a:r>
              <a:rPr lang="pt-BR" sz="1800" dirty="0" err="1"/>
              <a:t>pseudoinstruções</a:t>
            </a:r>
            <a:r>
              <a:rPr lang="pt-BR" sz="1800" dirty="0"/>
              <a:t>/diretivas:</a:t>
            </a:r>
          </a:p>
          <a:p>
            <a:r>
              <a:rPr lang="pt-BR" dirty="0"/>
              <a:t>IF – ELSE - ENDIF:</a:t>
            </a:r>
          </a:p>
          <a:p>
            <a:pPr algn="just"/>
            <a:r>
              <a:rPr lang="pt-BR" dirty="0"/>
              <a:t>Um programa-fonte em linguagem </a:t>
            </a:r>
            <a:r>
              <a:rPr lang="pt-BR" dirty="0" err="1"/>
              <a:t>assembly</a:t>
            </a:r>
            <a:r>
              <a:rPr lang="pt-BR" dirty="0"/>
              <a:t> nada mais é que um arquivo-texto no qual cada linha contém ou diretivas para o montador ou instruções para o processador. </a:t>
            </a:r>
          </a:p>
          <a:p>
            <a:pPr algn="just"/>
            <a:r>
              <a:rPr lang="pt-BR" dirty="0"/>
              <a:t>Podemos ter linhas “vazias” ou somente com comentários, mas essas são ignoradas pelo montador.</a:t>
            </a:r>
          </a:p>
          <a:p>
            <a:pPr algn="just"/>
            <a:br>
              <a:rPr lang="pt-BR" dirty="0"/>
            </a:br>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183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89027" y="2420889"/>
            <a:ext cx="7772400" cy="1470025"/>
          </a:xfrm>
        </p:spPr>
        <p:txBody>
          <a:bodyPr/>
          <a:lstStyle/>
          <a:p>
            <a:r>
              <a:rPr lang="pt-BR" b="1" dirty="0"/>
              <a:t>FIM</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370" y="635208"/>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08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Simbólica</a:t>
            </a:r>
            <a:br>
              <a:rPr lang="pt-BR" b="1" dirty="0"/>
            </a:br>
            <a:br>
              <a:rPr lang="pt-BR" b="1" dirty="0"/>
            </a:br>
            <a:br>
              <a:rPr lang="pt-BR" b="1" dirty="0"/>
            </a:br>
            <a:br>
              <a:rPr lang="pt-BR" b="1" dirty="0"/>
            </a:br>
            <a:br>
              <a:rPr lang="pt-BR" b="1" dirty="0"/>
            </a:br>
            <a:endParaRPr lang="pt-BR" b="1" dirty="0"/>
          </a:p>
        </p:txBody>
      </p:sp>
      <p:pic>
        <p:nvPicPr>
          <p:cNvPr id="4" name="Imagem 3">
            <a:extLst>
              <a:ext uri="{FF2B5EF4-FFF2-40B4-BE49-F238E27FC236}">
                <a16:creationId xmlns:a16="http://schemas.microsoft.com/office/drawing/2014/main" id="{6EA78241-CC7B-DB4D-B72C-FE326CF0C722}"/>
              </a:ext>
            </a:extLst>
          </p:cNvPr>
          <p:cNvPicPr>
            <a:picLocks noChangeAspect="1"/>
          </p:cNvPicPr>
          <p:nvPr/>
        </p:nvPicPr>
        <p:blipFill>
          <a:blip r:embed="rId2"/>
          <a:stretch>
            <a:fillRect/>
          </a:stretch>
        </p:blipFill>
        <p:spPr>
          <a:xfrm>
            <a:off x="1885950" y="1874179"/>
            <a:ext cx="7505700" cy="4559300"/>
          </a:xfrm>
          <a:prstGeom prst="rect">
            <a:avLst/>
          </a:prstGeom>
        </p:spPr>
      </p:pic>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814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Simbólica</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817649" y="2142437"/>
            <a:ext cx="7640474" cy="3456384"/>
          </a:xfrm>
        </p:spPr>
        <p:txBody>
          <a:bodyPr rtlCol="0">
            <a:normAutofit lnSpcReduction="10000"/>
          </a:bodyPr>
          <a:lstStyle/>
          <a:p>
            <a:pPr algn="just"/>
            <a:r>
              <a:rPr lang="pt-BR" dirty="0"/>
              <a:t>Na figura, a linha que contém “</a:t>
            </a:r>
            <a:r>
              <a:rPr lang="pt-BR" dirty="0" err="1"/>
              <a:t>u</a:t>
            </a:r>
            <a:r>
              <a:rPr lang="pt-BR" dirty="0"/>
              <a:t> 100,11f” instrui o debug a fazer a decodificação (</a:t>
            </a:r>
            <a:r>
              <a:rPr lang="pt-BR" dirty="0" err="1"/>
              <a:t>unassemble</a:t>
            </a:r>
            <a:r>
              <a:rPr lang="pt-BR" dirty="0"/>
              <a:t>) do código que está armazenado em memória, desde o endereço 0100H até o endereço 011FH, inclusive, ou seja, faz o trabalho inverso do </a:t>
            </a:r>
            <a:r>
              <a:rPr lang="pt-BR" dirty="0" err="1"/>
              <a:t>assembler</a:t>
            </a:r>
            <a:r>
              <a:rPr lang="pt-BR" dirty="0"/>
              <a:t>. </a:t>
            </a:r>
          </a:p>
          <a:p>
            <a:pPr algn="just"/>
            <a:r>
              <a:rPr lang="pt-BR" dirty="0"/>
              <a:t>No código apresentado a seguir, a primeira coluna, constituída totalmente do mesmo valor 07D2, representa o segmento da memória onde o código se encontra, a segunda coluna, separada por ':' da primeira, com os valores de 0100H até 011EH, representam o offset dentro desse segmento.</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162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Simbólica</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779833" y="2142437"/>
            <a:ext cx="7678290" cy="3456384"/>
          </a:xfrm>
        </p:spPr>
        <p:txBody>
          <a:bodyPr rtlCol="0">
            <a:normAutofit/>
          </a:bodyPr>
          <a:lstStyle/>
          <a:p>
            <a:pPr algn="just"/>
            <a:r>
              <a:rPr lang="pt-BR" dirty="0"/>
              <a:t>A coluna a seguir, de tamanho variável, representa o código binário da instrução correspondente àquela linha (endereço), representado em hexadecimal. O restante de cada linha representa, exatamente, o código simbólico, a que estamos nos referindo.</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2171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Simbólica</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779833" y="2142437"/>
            <a:ext cx="7678290" cy="3456384"/>
          </a:xfrm>
        </p:spPr>
        <p:txBody>
          <a:bodyPr rtlCol="0">
            <a:normAutofit/>
          </a:bodyPr>
          <a:lstStyle/>
          <a:p>
            <a:pPr algn="just"/>
            <a:r>
              <a:rPr lang="pt-BR" dirty="0"/>
              <a:t>Uma observação necessária é que o debug somente trabalha com o modelo de 16 bits do processador (Intel 8086/88) e somente nos permite criar programas do tipo “.com”, que têm um modelo de memória simplificado. </a:t>
            </a:r>
          </a:p>
          <a:p>
            <a:pPr algn="just"/>
            <a:r>
              <a:rPr lang="pt-BR" dirty="0"/>
              <a:t>Você consegue identificar o que faz este programa? </a:t>
            </a:r>
          </a:p>
          <a:p>
            <a:pPr algn="just"/>
            <a:r>
              <a:rPr lang="pt-BR" dirty="0"/>
              <a:t>Bem, é apenas um programa de demonstração das instruções de shift e </a:t>
            </a:r>
            <a:r>
              <a:rPr lang="pt-BR" dirty="0" err="1"/>
              <a:t>rotate</a:t>
            </a:r>
            <a:r>
              <a:rPr lang="pt-BR" dirty="0"/>
              <a:t> no 80x86.</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774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Simbólica</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779833" y="2142437"/>
            <a:ext cx="7678290" cy="3456384"/>
          </a:xfrm>
        </p:spPr>
        <p:txBody>
          <a:bodyPr rtlCol="0">
            <a:normAutofit/>
          </a:bodyPr>
          <a:lstStyle/>
          <a:p>
            <a:pPr algn="just"/>
            <a:r>
              <a:rPr lang="pt-BR" dirty="0"/>
              <a:t>Da mesma forma com que decodificamos um programa previamente colocado na memória para formato simbólico, também podemos escrever um código em formato simbólico, que o debug tem capacidade para converter este código simbólico em código de máquina, ou seja, fazer uma montagem do código simbólico para o código que a máquina consegue interpretar.</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937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Linguagem Simbólica</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546410" y="2142437"/>
            <a:ext cx="10861287" cy="3456384"/>
          </a:xfrm>
        </p:spPr>
        <p:txBody>
          <a:bodyPr rtlCol="0">
            <a:normAutofit/>
          </a:bodyPr>
          <a:lstStyle/>
          <a:p>
            <a:pPr algn="just"/>
            <a:r>
              <a:rPr lang="pt-BR" dirty="0"/>
              <a:t>De uma forma geral, poderíamos dizer que qualquer linguagem de programação que não seja a linguagem de máquina é uma linguagem simbólica. Isso não estaria errado, já que todas se utilizam de símbolos para representar instruções, dados e mais outras informações. </a:t>
            </a:r>
          </a:p>
          <a:p>
            <a:pPr algn="just"/>
            <a:r>
              <a:rPr lang="pt-BR" dirty="0"/>
              <a:t>Contudo, o único tipo de linguagem que é denominada linguagem simbólica é uma como a que acabamos de ver, que não dispõe de outros recursos para representar uma instrução senão representar, de forma simbólica, os </a:t>
            </a:r>
            <a:r>
              <a:rPr lang="pt-BR" dirty="0" err="1"/>
              <a:t>Opcodes</a:t>
            </a:r>
            <a:r>
              <a:rPr lang="pt-BR" dirty="0"/>
              <a:t> e operandos, definidos e permitidos pela arquitetura da máquina. Todas as demais são chamadas, genericamente, de linguagens de alto-nível.</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706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7FDC0FF8-3641-465B-9525-83A8067F21BA}" vid="{914EA118-0CD8-4E2A-A1FA-590660752D5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Tema1</Template>
  <TotalTime>13816</TotalTime>
  <Words>3392</Words>
  <Application>Microsoft Macintosh PowerPoint</Application>
  <PresentationFormat>Widescreen</PresentationFormat>
  <Paragraphs>185</Paragraphs>
  <Slides>39</Slides>
  <Notes>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39</vt:i4>
      </vt:variant>
    </vt:vector>
  </HeadingPairs>
  <TitlesOfParts>
    <vt:vector size="48" baseType="lpstr">
      <vt:lpstr>Arial</vt:lpstr>
      <vt:lpstr>Calibri</vt:lpstr>
      <vt:lpstr>Calibri Light</vt:lpstr>
      <vt:lpstr>Times New Roman</vt:lpstr>
      <vt:lpstr>Tw Cen MT</vt:lpstr>
      <vt:lpstr>Wingdings</vt:lpstr>
      <vt:lpstr>Wingdings 2</vt:lpstr>
      <vt:lpstr>Tema1</vt:lpstr>
      <vt:lpstr>Tema do Office</vt:lpstr>
      <vt:lpstr>     Arquitetura de Computadores Resumo Aula 11 – Modelos de programação  </vt:lpstr>
      <vt:lpstr>  Linguagem Simbólica     </vt:lpstr>
      <vt:lpstr>  Linguagem Simbólica     </vt:lpstr>
      <vt:lpstr>  Linguagem Simbólica     </vt:lpstr>
      <vt:lpstr>  Linguagem Simbólica     </vt:lpstr>
      <vt:lpstr>  Linguagem Simbólica     </vt:lpstr>
      <vt:lpstr>  Linguagem Simbólica     </vt:lpstr>
      <vt:lpstr>  Linguagem Simbólica     </vt:lpstr>
      <vt:lpstr>  Linguagem Simbólica     </vt:lpstr>
      <vt:lpstr>  Linguagem de Montagem     </vt:lpstr>
      <vt:lpstr>  Linguagem de Montagem     </vt:lpstr>
      <vt:lpstr>  Linguagem de Montagem     </vt:lpstr>
      <vt:lpstr>  Linguagem de Montagem     </vt:lpstr>
      <vt:lpstr>  Linguagem de Montagem     </vt:lpstr>
      <vt:lpstr>  Linguagem de Montagem     </vt:lpstr>
      <vt:lpstr>  Linguagem de Montagem     </vt:lpstr>
      <vt:lpstr>  Linguagem de Montagem     </vt:lpstr>
      <vt:lpstr>  Linguagem de Montagem     </vt:lpstr>
      <vt:lpstr>  Linguagem de Montagem     </vt:lpstr>
      <vt:lpstr>  Linguagem de Montagem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  Instruções e Pseudoinstruções     </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1 – Introdução a Engenharia de Requisitos</dc:title>
  <dc:creator>Rubens Santanna</dc:creator>
  <cp:lastModifiedBy>Rubens Laurini</cp:lastModifiedBy>
  <cp:revision>106</cp:revision>
  <dcterms:created xsi:type="dcterms:W3CDTF">2020-02-03T13:42:36Z</dcterms:created>
  <dcterms:modified xsi:type="dcterms:W3CDTF">2021-10-14T20:05:20Z</dcterms:modified>
</cp:coreProperties>
</file>