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376" r:id="rId4"/>
    <p:sldId id="375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37" r:id="rId24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</a:t>
            </a:r>
            <a:r>
              <a:rPr lang="pt-BR" dirty="0"/>
              <a:t>Aula 12 – Técnicas de programação em </a:t>
            </a:r>
            <a:r>
              <a:rPr lang="pt-BR" dirty="0" err="1"/>
              <a:t>assembly</a:t>
            </a:r>
            <a:br>
              <a:rPr lang="pt-BR" b="1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 montador responsável pela orquestração das instruções </a:t>
            </a:r>
            <a:r>
              <a:rPr lang="pt-BR" dirty="0" err="1"/>
              <a:t>assembly</a:t>
            </a:r>
            <a:r>
              <a:rPr lang="pt-BR" dirty="0"/>
              <a:t> reconhece três tipos de dados: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constantes,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variáveis 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labels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Desta forma temos: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constante é simplesmente um nome associado a um número, sem qualquer atributo.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 variáveis identificam objetos manipuláveis e formam os operandos para as instruções de manipulação de dados (MOV, ADD, AND, etc.).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 </a:t>
            </a:r>
            <a:r>
              <a:rPr lang="pt-BR" dirty="0" err="1"/>
              <a:t>labels</a:t>
            </a:r>
            <a:r>
              <a:rPr lang="pt-BR" dirty="0"/>
              <a:t> identificam principalmente código (instruções) e formam os operandos das instruções em rotinas, sub-rotinas, saltos condicionais e saltos incondicionais (WEBER, 2012).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Assim, a linguagem de máquina é a linguagem que compõe as instruções de máquinas. </a:t>
            </a:r>
          </a:p>
          <a:p>
            <a:pPr algn="just"/>
            <a:r>
              <a:rPr lang="pt-BR" dirty="0"/>
              <a:t>Isto é, consiste somente em números, representados de forma binária, que sob o ponto de vista das máquinas representam operações e operandos utilizados no processamento de programas. </a:t>
            </a:r>
          </a:p>
          <a:p>
            <a:pPr algn="just"/>
            <a:r>
              <a:rPr lang="pt-BR" dirty="0"/>
              <a:t>Como a linguagem de máquina é de difícil compreensão, foi criada uma linguagem intermediária para a intercomunicação entre os níveis de programação. </a:t>
            </a:r>
          </a:p>
          <a:p>
            <a:pPr algn="just"/>
            <a:r>
              <a:rPr lang="pt-BR" dirty="0"/>
              <a:t>Dessa forma, surgiu uma linguagem representada por comandos, de forma a reproduzir as tarefas executadas pelos computadores. Por essa razão, a </a:t>
            </a:r>
            <a:r>
              <a:rPr lang="pt-BR" dirty="0" err="1"/>
              <a:t>assembly</a:t>
            </a:r>
            <a:r>
              <a:rPr lang="pt-BR" dirty="0"/>
              <a:t> também é conhecida como “linguagem de montagem”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Entretanto, ainda assim não é simples programar em linguagem de montagem, como você vai ver. </a:t>
            </a:r>
          </a:p>
          <a:p>
            <a:pPr algn="just"/>
            <a:r>
              <a:rPr lang="pt-BR" dirty="0"/>
              <a:t>A sintaxe da linguagem </a:t>
            </a:r>
            <a:r>
              <a:rPr lang="pt-BR" dirty="0" err="1"/>
              <a:t>assembly</a:t>
            </a:r>
            <a:r>
              <a:rPr lang="pt-BR" dirty="0"/>
              <a:t> não é tão compreensiva, assim como a linguagem de máquina. </a:t>
            </a:r>
          </a:p>
          <a:p>
            <a:pPr algn="just"/>
            <a:r>
              <a:rPr lang="pt-BR" dirty="0"/>
              <a:t>Todavia, uma complementa a outra a fim de que as instruções sejam interpretadas e executadas pelos computadores.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Estrutura de um programa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Considere a estrutura de um programa </a:t>
            </a:r>
            <a:r>
              <a:rPr lang="pt-BR" dirty="0" err="1"/>
              <a:t>assembly</a:t>
            </a:r>
            <a:r>
              <a:rPr lang="pt-BR" dirty="0"/>
              <a:t> desenvolvido a partir de um código-fonte em linguagem C, que é uma linguagem de alto nível. </a:t>
            </a:r>
          </a:p>
          <a:p>
            <a:pPr algn="just"/>
            <a:r>
              <a:rPr lang="pt-BR" dirty="0"/>
              <a:t>Nessa estrutura, o código-fonte em C passa por um pré-processamento para ser manipulado a fim de possibilitar o processo de compilação. Inicia-se então uma análise léxica, depois uma análise sintática e, por fim, uma análise semântica.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Estrutura de um programa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Depois das análises, há a geração e a otimização do código final, que é um programa em </a:t>
            </a:r>
            <a:r>
              <a:rPr lang="pt-BR" dirty="0" err="1"/>
              <a:t>assembly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Como você pode ver na Figura 2, no próximo slide, entra em cena o montador. Recebendo os módulos de montagem em </a:t>
            </a:r>
            <a:r>
              <a:rPr lang="pt-BR" dirty="0" err="1"/>
              <a:t>assembly</a:t>
            </a:r>
            <a:r>
              <a:rPr lang="pt-BR" dirty="0"/>
              <a:t>, ele traduz cada módulo da linguagem de montagem para um código-objeto. 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ligador</a:t>
            </a:r>
            <a:r>
              <a:rPr lang="pt-BR" dirty="0"/>
              <a:t> então combina todos os módulos-objeto a fim de gerar módulos de carga, que são alocados no carregador com o código de máquina, conforme os endereços de memória, para posterior execução pelo processador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1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1059488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b="1" dirty="0"/>
              <a:t>Estrutura de um programa </a:t>
            </a:r>
            <a:r>
              <a:rPr lang="pt-BR" b="1" dirty="0" err="1"/>
              <a:t>assembly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9C0CC44-35ED-6846-8FE0-8FB227190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88" y="1581226"/>
            <a:ext cx="3635297" cy="52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Estrutura de um programa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Logo, você pode notar que um montador é uma ferramenta indispensável para o desenvolvimento de programas que devam acessar os recursos de arquitetura, principalmente de processadores, que são responsáveis pelo processamento das instruções de máquina.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8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Estrutura de um programa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2" y="2142436"/>
            <a:ext cx="8456987" cy="4526923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pt-BR" dirty="0"/>
              <a:t>Nomes em </a:t>
            </a:r>
            <a:r>
              <a:rPr lang="pt-BR" dirty="0" err="1"/>
              <a:t>assembly</a:t>
            </a:r>
            <a:r>
              <a:rPr lang="pt-BR" dirty="0"/>
              <a:t> podem usar letras, dígitos e os seguintes caracteres: ?, @, _ e $. O primeiro caractere de um nome não pode ser um dígito. Também recomenda-se não utilizar os caracteres @ ou _ no início de um nome. Além disso, os nomes podem ter qualquer comprimento (NULL; LOBUR, 2011). </a:t>
            </a:r>
          </a:p>
          <a:p>
            <a:pPr algn="just"/>
            <a:r>
              <a:rPr lang="pt-BR" dirty="0"/>
              <a:t>Os números podem ser especificados em decimal, binário e hexadecimal. </a:t>
            </a:r>
          </a:p>
          <a:p>
            <a:pPr algn="just"/>
            <a:r>
              <a:rPr lang="pt-BR" dirty="0"/>
              <a:t>Um número deve sempre se iniciar por um dígito entre 0 e 9. Para números decimais, basta utilizar os dígitos de 0 a 9. </a:t>
            </a:r>
          </a:p>
          <a:p>
            <a:pPr algn="just"/>
            <a:r>
              <a:rPr lang="pt-BR" dirty="0"/>
              <a:t>Para números binários, você deve utilizar somente os dígitos 0 e 1 e acrescentar um </a:t>
            </a:r>
            <a:r>
              <a:rPr lang="pt-BR" dirty="0" err="1"/>
              <a:t>B</a:t>
            </a:r>
            <a:r>
              <a:rPr lang="pt-BR" dirty="0"/>
              <a:t> imediatamente após o final do número. </a:t>
            </a:r>
          </a:p>
          <a:p>
            <a:pPr algn="just"/>
            <a:r>
              <a:rPr lang="pt-BR" dirty="0"/>
              <a:t>Para números em hexadecimal, você deve utilizar os números 0 a 9 e as letras A a </a:t>
            </a:r>
            <a:r>
              <a:rPr lang="pt-BR" dirty="0" err="1"/>
              <a:t>F</a:t>
            </a:r>
            <a:r>
              <a:rPr lang="pt-BR" dirty="0"/>
              <a:t>, além de acrescentar um H ao final do número. Como um número deve sempre iniciar com um dígito, se o número hexa iniciar com uma letra, você deve colocar um 0 na frente.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8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Exemplos de programas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0EB97AE-5589-AD44-ADE6-BC786C830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80" y="1509331"/>
            <a:ext cx="5632840" cy="54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8207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Distinguir linguagem </a:t>
            </a:r>
            <a:r>
              <a:rPr lang="pt-BR" dirty="0" err="1"/>
              <a:t>assembly</a:t>
            </a:r>
            <a:r>
              <a:rPr lang="pt-BR" dirty="0"/>
              <a:t> de linguagem de máquina.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Definir a estrutura de um programa </a:t>
            </a:r>
            <a:r>
              <a:rPr lang="pt-BR" dirty="0" err="1"/>
              <a:t>assembly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Exemplos de programas simples em linguagem </a:t>
            </a:r>
            <a:r>
              <a:rPr lang="pt-BR" dirty="0" err="1"/>
              <a:t>assembly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Exemplos de programas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D12A1C56-F6B0-4A4A-B531-4F867858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7" y="1902129"/>
            <a:ext cx="647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2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Exemplos de programas </a:t>
            </a:r>
            <a:r>
              <a:rPr lang="pt-BR" b="1" dirty="0" err="1"/>
              <a:t>assembly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058E052-D63B-7E4F-91C7-C6AB5CE63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37" y="2010079"/>
            <a:ext cx="6553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Como vimos na aula 11, as linguagens de programação são notações responsáveis por descrever computação para pessoas e para máquinas (NULL; LOBUR, 2011). Logo, o mundo contemporâneo depende de linguagens de programação. </a:t>
            </a:r>
          </a:p>
          <a:p>
            <a:pPr algn="just"/>
            <a:r>
              <a:rPr lang="pt-BR" dirty="0"/>
              <a:t>Contudo, antes de determinada linguagem de programação rodar em algum dispositivo, ela precisa ser traduzida para um formato que o computador possa executar (Figura 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10682BA-68D7-504E-A518-0B464FFCF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03" y="1854719"/>
            <a:ext cx="6580094" cy="45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pt-BR" dirty="0"/>
              <a:t>É aí que entra o compilador, um programa que recebe como entrada outro programa em uma linguagem de programação (código-fonte) e o traduz para um programa equivalente em outra linguagem (por exemplo, linguagem-objeto). </a:t>
            </a:r>
          </a:p>
          <a:p>
            <a:pPr algn="just"/>
            <a:r>
              <a:rPr lang="pt-BR" dirty="0"/>
              <a:t>Há também a figura do interpretador, que é outro tipo comum de processador de linguagem. </a:t>
            </a:r>
          </a:p>
          <a:p>
            <a:pPr algn="just"/>
            <a:r>
              <a:rPr lang="pt-BR" dirty="0"/>
              <a:t>Em vez de produzir um programa-objeto como resultado da tradução, o interpretador executa diretamente as operações especificadas no programa-fonte sobre as entradas fornecidas pelo usuário (WEBER, 2012).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Como vimos na aula 11, os montadores efetuam traduções de código de maneira mais rápida e simples. Eles traduzem um programa escrito em linguagem de montagem, ou seja, </a:t>
            </a:r>
            <a:r>
              <a:rPr lang="pt-BR" dirty="0" err="1"/>
              <a:t>assembly</a:t>
            </a:r>
            <a:r>
              <a:rPr lang="pt-BR" dirty="0"/>
              <a:t>. O montador é tratado como </a:t>
            </a:r>
            <a:r>
              <a:rPr lang="pt-BR" dirty="0" err="1"/>
              <a:t>assembler</a:t>
            </a:r>
            <a:r>
              <a:rPr lang="pt-BR" dirty="0"/>
              <a:t>; a </a:t>
            </a:r>
            <a:r>
              <a:rPr lang="pt-BR" dirty="0" err="1"/>
              <a:t>assembly</a:t>
            </a:r>
            <a:r>
              <a:rPr lang="pt-BR" dirty="0"/>
              <a:t> é uma linguagem de baixo nível, oriunda do montador (WEBER, 2012). Há algumas formas de </a:t>
            </a:r>
            <a:r>
              <a:rPr lang="pt-BR" dirty="0" err="1"/>
              <a:t>assembly</a:t>
            </a:r>
            <a:r>
              <a:rPr lang="pt-BR" dirty="0"/>
              <a:t>, como você pode ver a seguir: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7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Macro-assembly</a:t>
            </a:r>
            <a:r>
              <a:rPr lang="pt-BR" dirty="0"/>
              <a:t>: trabalha os recursos de </a:t>
            </a:r>
            <a:r>
              <a:rPr lang="pt-BR" dirty="0" err="1"/>
              <a:t>macroinstruções</a:t>
            </a:r>
            <a:r>
              <a:rPr lang="pt-BR" dirty="0"/>
              <a:t> por meio da expansão do código cada vez que uma </a:t>
            </a:r>
            <a:r>
              <a:rPr lang="pt-BR" dirty="0" err="1"/>
              <a:t>macroinstrução</a:t>
            </a:r>
            <a:r>
              <a:rPr lang="pt-BR" dirty="0"/>
              <a:t> é encontrada.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Micro-assembly</a:t>
            </a:r>
            <a:r>
              <a:rPr lang="pt-BR" dirty="0"/>
              <a:t>: por meio do </a:t>
            </a:r>
            <a:r>
              <a:rPr lang="pt-BR" dirty="0" err="1"/>
              <a:t>microassembly</a:t>
            </a:r>
            <a:r>
              <a:rPr lang="pt-BR" dirty="0"/>
              <a:t>, é possível permitir a escrita das </a:t>
            </a:r>
            <a:r>
              <a:rPr lang="pt-BR" dirty="0" err="1"/>
              <a:t>microinstruções</a:t>
            </a:r>
            <a:r>
              <a:rPr lang="pt-BR" dirty="0"/>
              <a:t>, o que gera definições em conjunto de instruções </a:t>
            </a:r>
            <a:r>
              <a:rPr lang="pt-BR" dirty="0" err="1"/>
              <a:t>microprogramáveis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Cross-</a:t>
            </a:r>
            <a:r>
              <a:rPr lang="pt-BR" dirty="0" err="1"/>
              <a:t>assembly</a:t>
            </a:r>
            <a:r>
              <a:rPr lang="pt-BR" dirty="0"/>
              <a:t>: o </a:t>
            </a:r>
            <a:r>
              <a:rPr lang="pt-BR" dirty="0" err="1"/>
              <a:t>cross-assembly</a:t>
            </a:r>
            <a:r>
              <a:rPr lang="pt-BR" dirty="0"/>
              <a:t> é realizado em computadores com processador diferente daquele para o qual o código é gerado.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Meta-</a:t>
            </a:r>
            <a:r>
              <a:rPr lang="pt-BR" dirty="0" err="1"/>
              <a:t>assembly</a:t>
            </a:r>
            <a:r>
              <a:rPr lang="pt-BR" dirty="0"/>
              <a:t>: é um </a:t>
            </a:r>
            <a:r>
              <a:rPr lang="pt-BR" dirty="0" err="1"/>
              <a:t>assembly</a:t>
            </a:r>
            <a:r>
              <a:rPr lang="pt-BR" dirty="0"/>
              <a:t> que pode montar programas para vários processadores diferentes.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Assembly de um passo: é responsável por varrer o programa-fonte apenas uma vez, para realizar a geração do código.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Assembly de dois passos: varre o programa-fonte duas vezes a fim de criar o código.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2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Dessa forma, a linguagem </a:t>
            </a:r>
            <a:r>
              <a:rPr lang="pt-BR" dirty="0" err="1"/>
              <a:t>assembly</a:t>
            </a:r>
            <a:r>
              <a:rPr lang="pt-BR" dirty="0"/>
              <a:t> se diferencia da linguagem de máquina simbólica porque possibilita a declaração e o uso de </a:t>
            </a:r>
            <a:r>
              <a:rPr lang="pt-BR" dirty="0" err="1"/>
              <a:t>labels</a:t>
            </a:r>
            <a:r>
              <a:rPr lang="pt-BR" dirty="0"/>
              <a:t>. Os </a:t>
            </a:r>
            <a:r>
              <a:rPr lang="pt-BR" dirty="0" err="1"/>
              <a:t>labels</a:t>
            </a:r>
            <a:r>
              <a:rPr lang="pt-BR" dirty="0"/>
              <a:t> são utilizados para designar tanto variáveis como instruções. 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label</a:t>
            </a:r>
            <a:r>
              <a:rPr lang="pt-BR" dirty="0"/>
              <a:t> corresponde a uma posição de memória e substitui um endereço, seja ele um endereço de operando ou um endereço de desvio. Além disso, há diretivas do montador, também conhecidas como </a:t>
            </a:r>
            <a:r>
              <a:rPr lang="pt-BR" dirty="0" err="1"/>
              <a:t>pseudoinstruções</a:t>
            </a:r>
            <a:r>
              <a:rPr lang="pt-BR" dirty="0"/>
              <a:t> ou comandos do montador (NULL; LOBUR, 2011).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Linguagem </a:t>
            </a:r>
            <a:r>
              <a:rPr lang="pt-BR" b="1" dirty="0" err="1"/>
              <a:t>assembly</a:t>
            </a:r>
            <a:r>
              <a:rPr lang="pt-BR" b="1" dirty="0"/>
              <a:t> e linguagem de máquina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Diretivas são usadas para controlar a montagem do programa-objeto por meio de </a:t>
            </a:r>
            <a:r>
              <a:rPr lang="pt-BR" dirty="0" err="1"/>
              <a:t>assembly</a:t>
            </a:r>
            <a:r>
              <a:rPr lang="pt-BR" dirty="0"/>
              <a:t>. Por exemplo: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posição inicial da carga do código-objeto (ORG);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fim do código-fonte (END);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possibilidade de definição de espaço reservado para variáveis;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controle de segmentação (SEGMENT);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declaração de constantes.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7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15023</TotalTime>
  <Words>1417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Aula 12 – Técnicas de programação em assembly   </vt:lpstr>
      <vt:lpstr>Objetivos de aprendizagem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Linguagem assembly e linguagem de máquina     </vt:lpstr>
      <vt:lpstr>  Estrutura de um programa assembly     </vt:lpstr>
      <vt:lpstr>  Estrutura de um programa assembly     </vt:lpstr>
      <vt:lpstr>        Estrutura de um programa assembly </vt:lpstr>
      <vt:lpstr>  Estrutura de um programa assembly     </vt:lpstr>
      <vt:lpstr>  Estrutura de um programa assembly     </vt:lpstr>
      <vt:lpstr>  Exemplos de programas assembly     </vt:lpstr>
      <vt:lpstr>  Exemplos de programas assembly     </vt:lpstr>
      <vt:lpstr>  Exemplos de programas assembly 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115</cp:revision>
  <dcterms:created xsi:type="dcterms:W3CDTF">2020-02-03T13:42:36Z</dcterms:created>
  <dcterms:modified xsi:type="dcterms:W3CDTF">2021-10-22T13:40:53Z</dcterms:modified>
</cp:coreProperties>
</file>