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376" r:id="rId4"/>
    <p:sldId id="375" r:id="rId5"/>
    <p:sldId id="395" r:id="rId6"/>
    <p:sldId id="396" r:id="rId7"/>
    <p:sldId id="397" r:id="rId8"/>
    <p:sldId id="398" r:id="rId9"/>
    <p:sldId id="399" r:id="rId10"/>
    <p:sldId id="400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3" r:id="rId24"/>
    <p:sldId id="414" r:id="rId25"/>
    <p:sldId id="415" r:id="rId26"/>
    <p:sldId id="337" r:id="rId27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11/11/2021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44664" y="3899832"/>
            <a:ext cx="7742274" cy="1655762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Resumo Aula 13 – Fundamentos de </a:t>
            </a:r>
            <a:r>
              <a:rPr lang="pt-BR" sz="4000" dirty="0" err="1"/>
              <a:t>microcontroladores</a:t>
            </a:r>
            <a:br>
              <a:rPr lang="pt-BR" b="1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Famílias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quantidade de modelos diferentes desenvolvidos foi tão grande que os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/>
              <a:t> passaram a ser classificados em famílias. </a:t>
            </a:r>
          </a:p>
          <a:p>
            <a:pPr algn="just"/>
            <a:r>
              <a:rPr lang="pt-BR" dirty="0"/>
              <a:t>Assim, é possível compreender, pelo menos parcialmente, a estrutura de um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, sua capacidade e seu modo de operação simplesmente sabendo a que família ele pertence.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43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Famílias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pt-BR" dirty="0"/>
              <a:t>Famílias de </a:t>
            </a:r>
            <a:r>
              <a:rPr lang="pt-BR" dirty="0">
                <a:solidFill>
                  <a:srgbClr val="FF0000"/>
                </a:solidFill>
              </a:rPr>
              <a:t>microprocessadores</a:t>
            </a:r>
            <a:r>
              <a:rPr lang="pt-BR" dirty="0"/>
              <a:t> famosos incluem: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ARM,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AVR,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PIC,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 err="1"/>
              <a:t>dsPIC</a:t>
            </a:r>
            <a:r>
              <a:rPr lang="pt-BR" dirty="0"/>
              <a:t> e outros.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Dentro dessas, há subdivisões em famílias menores e uma ampla quantidade de modelos para uma delas.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24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Famílias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O PIC é um dos mais difundidos: 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possui vasta documentação e referências bibliográficas;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apresenta ambientes de programação simples e estrutura de operação/ construção padronizada, que facilita a migração do código para outros modelos dentro da mesma família;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atende a mercados de entrada e de baixo custo com grande poder de processamento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197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Famílias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/>
              <a:t> PIC utilizam arquitetura Harvard, que separa a memória de programa em que constam as instruções programadas da memória de dados, que armazena os valores utilizados por periféricos, registradores e variáveis.</a:t>
            </a:r>
          </a:p>
          <a:p>
            <a:pPr algn="just"/>
            <a:r>
              <a:rPr lang="pt-BR" dirty="0"/>
              <a:t>As instruções apresentam formato padronizado com um código de operação (OPCODE) seguido de bits de configuração/modificação, quando existirem, e, por último, valores literais ou endereços de memória/registrador.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007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Famílias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Atualmente, a Microchip, fabricante dos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PIC, disponibiliza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/>
              <a:t> em estruturas de 8, 16 e 32 bits. </a:t>
            </a:r>
          </a:p>
          <a:p>
            <a:pPr algn="just"/>
            <a:r>
              <a:rPr lang="pt-BR" dirty="0"/>
              <a:t>Dentro dessa estrutura, destacam-se as famílias: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PIC10,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PIC12 e PIC16;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PIC18,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PIC24 e </a:t>
            </a:r>
            <a:r>
              <a:rPr lang="pt-BR" dirty="0" err="1"/>
              <a:t>dsPIC</a:t>
            </a:r>
            <a:r>
              <a:rPr lang="pt-BR" dirty="0"/>
              <a:t> (na maioria de 16 bits); e PIC32 (MICROCHIP, 2019a).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4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grande vantagem de se ter um pequeno computador com acesso a suas funções e estruturas mais básicas é a possibilidade de se criar um produto ou uma solução de baixo custo, que podem ser produzidos em larga escala e facilmente embarcados.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737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Em um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também é possível implementar pequenos sistemas operacionais e desenvolver soluções mais genéricas que se utilizem do sistema operacional existente para reduzir a complexidade de programação, garantindo, mesmo assim, seu funcionamento.</a:t>
            </a:r>
          </a:p>
          <a:p>
            <a:pPr algn="just"/>
            <a:r>
              <a:rPr lang="pt-BR" dirty="0"/>
              <a:t>O mais comum, no entanto, é programar os </a:t>
            </a:r>
            <a:r>
              <a:rPr lang="pt-BR" dirty="0" err="1"/>
              <a:t>microcontroladores</a:t>
            </a:r>
            <a:r>
              <a:rPr lang="pt-BR" dirty="0"/>
              <a:t> para finalidades específicas. Nesse caso, cada movimentação de dados e o próprio controle dos periféricos serão de responsabilidade do programador.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49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sz="3600" dirty="0"/>
              <a:t>Mas de que forma um </a:t>
            </a:r>
            <a:r>
              <a:rPr lang="pt-BR" sz="3600" dirty="0" err="1">
                <a:solidFill>
                  <a:srgbClr val="FF0000"/>
                </a:solidFill>
              </a:rPr>
              <a:t>microcontrolador</a:t>
            </a:r>
            <a:r>
              <a:rPr lang="pt-BR" sz="3600" dirty="0"/>
              <a:t> pode ser programado?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99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No </a:t>
            </a:r>
            <a:r>
              <a:rPr lang="pt-BR" dirty="0" err="1"/>
              <a:t>datasheet</a:t>
            </a:r>
            <a:r>
              <a:rPr lang="pt-BR" dirty="0"/>
              <a:t> dos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/>
              <a:t> PIC, sempre se faz presente a tabela com instruções disponíveis. </a:t>
            </a:r>
          </a:p>
          <a:p>
            <a:pPr algn="just"/>
            <a:r>
              <a:rPr lang="pt-BR" dirty="0"/>
              <a:t>Nela, você encontra o nome dado à função e como ele pode ser expresso no ambiente de desenvolvimento fornecido pelo fabricante, mas também de que forma o ambiente de desenvolvimento traduzirá a palavra utilizada pelo programador para uma sequência binária a ser gravada na memória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87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Esse processo é conhecido por compilação e busca traduzir a linguagem de programação utilizada pelo usuário para a compreendida pela máquina. </a:t>
            </a:r>
          </a:p>
          <a:p>
            <a:pPr algn="just"/>
            <a:r>
              <a:rPr lang="pt-BR" dirty="0"/>
              <a:t>Ele ainda pode passar por vários níveis, mas, em última instância, quando se está programando um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diretamente, o resultado será sempre uma sequência de 0 </a:t>
            </a:r>
            <a:r>
              <a:rPr lang="pt-BR" dirty="0" err="1"/>
              <a:t>s</a:t>
            </a:r>
            <a:r>
              <a:rPr lang="pt-BR" dirty="0"/>
              <a:t> e 1 </a:t>
            </a:r>
            <a:r>
              <a:rPr lang="pt-BR" dirty="0" err="1"/>
              <a:t>s</a:t>
            </a:r>
            <a:r>
              <a:rPr lang="pt-BR" dirty="0"/>
              <a:t>, adequadamente posicionados na memória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pelo compilador, para que o componente opere da maneira ordenada.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28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82076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Caracterizar </a:t>
            </a:r>
            <a:r>
              <a:rPr lang="pt-BR" dirty="0" err="1"/>
              <a:t>microcontroladores</a:t>
            </a:r>
            <a:r>
              <a:rPr lang="pt-BR" dirty="0"/>
              <a:t> e microprocessadores.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Identificar famílias de </a:t>
            </a:r>
            <a:r>
              <a:rPr lang="pt-BR" dirty="0" err="1"/>
              <a:t>microcontroladores</a:t>
            </a:r>
            <a:r>
              <a:rPr lang="pt-BR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Analisar aplicações de </a:t>
            </a:r>
            <a:r>
              <a:rPr lang="pt-BR" dirty="0" err="1"/>
              <a:t>microcontroladores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1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 que estiver redigido, desde que utilizando termos e sintaxe adequados para aquele compilador, será traduzido para linguagem de máquina e gravado por meio de uma comunicação entre sua máquina e um equipamento de gravação, normalmente conectado pela USB do computador utilizado pelo programador e ligado nos pinos detalhados no </a:t>
            </a:r>
            <a:r>
              <a:rPr lang="pt-BR" dirty="0" err="1"/>
              <a:t>datasheet</a:t>
            </a:r>
            <a:r>
              <a:rPr lang="pt-BR" dirty="0"/>
              <a:t>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como pinos de programação (Figura do próximo slide).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4568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4F276E63-82B4-DE43-B20C-B65EACDBA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650" y="2210729"/>
            <a:ext cx="49530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0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dirty="0"/>
              <a:t>Aplicações de </a:t>
            </a:r>
            <a:r>
              <a:rPr lang="pt-BR" sz="3600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No Quadro 1, a seguir, constam alguns exemplos de instruções existentes no PIC16F877A, com a forma de escrita mnemônica, seguidos de modificações do comando, como endereços de memória/registradores envolvidos, posição binária da operação ou configuração do comando, além do equivalente binário que será gerado após a tradução do compilador.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7103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4EE60986-9B0A-1B4B-82F9-5EC7EA4126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B79FA022-F793-0B44-A637-E8194CFD4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50" y="2186569"/>
            <a:ext cx="52578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420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Aplicações de </a:t>
            </a:r>
            <a:r>
              <a:rPr lang="pt-BR" sz="3600" b="1" dirty="0" err="1">
                <a:solidFill>
                  <a:srgbClr val="FF0000"/>
                </a:solidFill>
              </a:rPr>
              <a:t>microcontroladores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6"/>
            <a:ext cx="8668860" cy="3544685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Ao concluir a programação, o usuário pode ordenar a gravação do código no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Nesse momento, o ambiente de desenvolvimento ordena que um segundo programa execute a compilação desse código, que consiste em avaliar se a sintaxe está correta e traduzir a sequência de mnemônicos e demais dados para a sequência binária a ser gravada na memória de programa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. </a:t>
            </a:r>
          </a:p>
          <a:p>
            <a:pPr algn="just"/>
            <a:r>
              <a:rPr lang="pt-BR" dirty="0"/>
              <a:t>Essa linguagem direta, que traduz um mnemônico diretamente para a sequência binária, é normalmente conhecida por linguagem de máquina.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334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Introdução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A eletrônica digital permitiu maiores flexibilidade e eficiência às técnicas de automação, controle e processamento. </a:t>
            </a:r>
          </a:p>
          <a:p>
            <a:pPr algn="just"/>
            <a:r>
              <a:rPr lang="pt-BR" dirty="0"/>
              <a:t>Surgem, com isso, os </a:t>
            </a:r>
            <a:r>
              <a:rPr lang="pt-BR" dirty="0">
                <a:solidFill>
                  <a:srgbClr val="00B050"/>
                </a:solidFill>
              </a:rPr>
              <a:t>microprocessadores</a:t>
            </a:r>
            <a:r>
              <a:rPr lang="pt-BR" dirty="0"/>
              <a:t>, de operação programável e baixo consumo, os quais evoluem, tornando-se cada vez mais rápidos e poderosos.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54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Introdução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pt-BR" dirty="0"/>
              <a:t>Ao mesmo tempo, são disponibilizados dispositivos de menor capacidade, mas integrados a um conjunto de outros que permitem menor complexidade de desenvolvimento: </a:t>
            </a:r>
            <a:r>
              <a:rPr lang="pt-BR" b="1" dirty="0">
                <a:solidFill>
                  <a:srgbClr val="FF0000"/>
                </a:solidFill>
              </a:rPr>
              <a:t>os </a:t>
            </a:r>
            <a:r>
              <a:rPr lang="pt-BR" b="1" dirty="0" err="1">
                <a:solidFill>
                  <a:srgbClr val="FF0000"/>
                </a:solidFill>
              </a:rPr>
              <a:t>microcontroladores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Estes possuem um processador integrado, mas também memórias, temporizadores, circuitos de oscilação e outros tantos comuns a uma vasta gama de projetos, mas que teriam de ser inseridos e controlados diretamente pelo programador caso fosse utilizado um microprocessador diretamente.</a:t>
            </a:r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37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b="1" dirty="0"/>
              <a:t>Introdução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Os </a:t>
            </a:r>
            <a:r>
              <a:rPr lang="pt-BR" dirty="0" err="1">
                <a:solidFill>
                  <a:srgbClr val="FF0000"/>
                </a:solidFill>
              </a:rPr>
              <a:t>microcontroladores</a:t>
            </a:r>
            <a:r>
              <a:rPr lang="pt-BR" dirty="0"/>
              <a:t> são classificados em famílias, associando componentes com características comuns, o que facilita o aprendizado do desenvolvedor e a escolha do dispositivo. </a:t>
            </a:r>
          </a:p>
          <a:p>
            <a:pPr algn="just"/>
            <a:r>
              <a:rPr lang="pt-BR" dirty="0"/>
              <a:t>As aplicações são muitas e, a cada nova geração de </a:t>
            </a:r>
            <a:r>
              <a:rPr lang="pt-BR" dirty="0" err="1"/>
              <a:t>microcontroladores</a:t>
            </a:r>
            <a:r>
              <a:rPr lang="pt-BR" dirty="0"/>
              <a:t>, a taxa de processamento e os módulos dedicados integrados ao dispositivo aumentam, permitindo o desenvolvimento de equipamentos mais eficientes e de menor custo.</a:t>
            </a:r>
            <a:endParaRPr lang="pt-BR" b="1" dirty="0">
              <a:solidFill>
                <a:srgbClr val="FF0000"/>
              </a:solidFill>
            </a:endParaRPr>
          </a:p>
          <a:p>
            <a:pPr algn="just"/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449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Características de </a:t>
            </a:r>
            <a:r>
              <a:rPr lang="pt-BR" sz="3600" b="1" dirty="0" err="1"/>
              <a:t>microcontroladores</a:t>
            </a:r>
            <a:r>
              <a:rPr lang="pt-BR" sz="3600" b="1" dirty="0"/>
              <a:t> e microprocessadores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Como vimos em nossas aulas das unidades 1 e 2, o </a:t>
            </a:r>
            <a:r>
              <a:rPr lang="pt-BR" dirty="0">
                <a:solidFill>
                  <a:srgbClr val="00B050"/>
                </a:solidFill>
              </a:rPr>
              <a:t>microprocessador</a:t>
            </a:r>
            <a:r>
              <a:rPr lang="pt-BR" dirty="0"/>
              <a:t>, no entanto, requer o auxílio de outros componentes para armazenar dados temporários e seu próprio código, controlar o fluxo de dados nos barramentos, produzir o </a:t>
            </a:r>
            <a:r>
              <a:rPr lang="pt-BR" dirty="0" err="1"/>
              <a:t>clock</a:t>
            </a:r>
            <a:r>
              <a:rPr lang="pt-BR" dirty="0"/>
              <a:t> de operação que ditará o ritmo de funcionamento das instruções e outros componentes mais específicos.</a:t>
            </a:r>
          </a:p>
          <a:p>
            <a:pPr algn="just"/>
            <a:r>
              <a:rPr lang="pt-BR" dirty="0"/>
              <a:t>Assim, para que um </a:t>
            </a:r>
            <a:r>
              <a:rPr lang="pt-BR" dirty="0">
                <a:solidFill>
                  <a:srgbClr val="00B050"/>
                </a:solidFill>
              </a:rPr>
              <a:t>microprocessador</a:t>
            </a:r>
            <a:r>
              <a:rPr lang="pt-BR" dirty="0"/>
              <a:t> possa operar normalmente, é necessária a presença de outros componentes atuando em conjunto.</a:t>
            </a: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19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Características de </a:t>
            </a:r>
            <a:r>
              <a:rPr lang="pt-BR" sz="3600" b="1" dirty="0" err="1"/>
              <a:t>microcontroladores</a:t>
            </a:r>
            <a:r>
              <a:rPr lang="pt-BR" sz="3600" b="1" dirty="0"/>
              <a:t> e microprocessadores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pt-BR" dirty="0"/>
              <a:t>Já um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costuma ter menor poder de processamento, compensado pela disponibilidade integrada de elementos que o permitam funcionar sem a adição, em muitos casos, de outros componentes.</a:t>
            </a:r>
          </a:p>
          <a:p>
            <a:pPr algn="just"/>
            <a:r>
              <a:rPr lang="pt-BR" dirty="0"/>
              <a:t>A estrutura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contém: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memória volátil para manipular e armazenar dados em tempo de processamento;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memória não volátil para receber as instruções do programador e permitir que 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, uma vez programado, tenha o código à sua disposição a qualquer momento; </a:t>
            </a: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901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Características de </a:t>
            </a:r>
            <a:r>
              <a:rPr lang="pt-BR" sz="3600" b="1" dirty="0" err="1"/>
              <a:t>microcontroladores</a:t>
            </a:r>
            <a:r>
              <a:rPr lang="pt-BR" sz="3600" b="1" dirty="0"/>
              <a:t> e microprocessadores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 lnSpcReduction="10000"/>
          </a:bodyPr>
          <a:lstStyle/>
          <a:p>
            <a:pPr algn="just"/>
            <a:r>
              <a:rPr lang="pt-BR" dirty="0"/>
              <a:t>A estrutura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contém (continuação):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gerador de </a:t>
            </a:r>
            <a:r>
              <a:rPr lang="pt-BR" dirty="0" err="1"/>
              <a:t>clock</a:t>
            </a:r>
            <a:r>
              <a:rPr lang="pt-BR" dirty="0"/>
              <a:t> interno (ainda que muitas versões permitam o uso de cristais externos para obter maior estabilidade ou níveis de frequência diferentes dos disponibilizados);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série de elementos que facilitam a integração do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com outros componentes, seja para comunicação, tratamento de sinal analógico, geração de sinal, entre outros.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5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10950" y="387062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r>
              <a:rPr lang="pt-BR" sz="3600" b="1" dirty="0"/>
              <a:t>Características de </a:t>
            </a:r>
            <a:r>
              <a:rPr lang="pt-BR" sz="3600" b="1" dirty="0" err="1"/>
              <a:t>microcontroladores</a:t>
            </a:r>
            <a:r>
              <a:rPr lang="pt-BR" sz="3600" b="1" dirty="0"/>
              <a:t> e microprocessadores</a:t>
            </a:r>
            <a:br>
              <a:rPr lang="pt-BR" sz="3600" b="1" dirty="0"/>
            </a:br>
            <a:br>
              <a:rPr lang="pt-BR" sz="3600" b="1" dirty="0"/>
            </a:b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Então como definição:</a:t>
            </a:r>
          </a:p>
          <a:p>
            <a:pPr algn="just"/>
            <a:r>
              <a:rPr lang="pt-BR" dirty="0"/>
              <a:t>O </a:t>
            </a:r>
            <a:r>
              <a:rPr lang="pt-BR" dirty="0" err="1">
                <a:solidFill>
                  <a:srgbClr val="FF0000"/>
                </a:solidFill>
              </a:rPr>
              <a:t>microcontrolador</a:t>
            </a:r>
            <a:r>
              <a:rPr lang="pt-BR" dirty="0"/>
              <a:t> pode ser compreendido como um computador simples, enquanto o </a:t>
            </a:r>
            <a:r>
              <a:rPr lang="pt-BR" dirty="0">
                <a:solidFill>
                  <a:srgbClr val="00B050"/>
                </a:solidFill>
              </a:rPr>
              <a:t>microprocessador</a:t>
            </a:r>
            <a:r>
              <a:rPr lang="pt-BR" dirty="0"/>
              <a:t> é apenas uma parte desse computador, essencial a todos eles, mas insuficiente para operar sozinho.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278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15390</TotalTime>
  <Words>1462</Words>
  <Application>Microsoft Macintosh PowerPoint</Application>
  <PresentationFormat>Widescreen</PresentationFormat>
  <Paragraphs>88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  Arquitetura de Computadores Resumo Aula 13 – Fundamentos de microcontroladores   </vt:lpstr>
      <vt:lpstr>Objetivos de aprendizagem    </vt:lpstr>
      <vt:lpstr>  Introdução     </vt:lpstr>
      <vt:lpstr>  Introdução     </vt:lpstr>
      <vt:lpstr>  Introdução     </vt:lpstr>
      <vt:lpstr>  Características de microcontroladores e microprocessadores     </vt:lpstr>
      <vt:lpstr>  Características de microcontroladores e microprocessadores     </vt:lpstr>
      <vt:lpstr>  Características de microcontroladores e microprocessadores     </vt:lpstr>
      <vt:lpstr>  Características de microcontroladores e microprocessadores     </vt:lpstr>
      <vt:lpstr>  Famílias de microcontroladores     </vt:lpstr>
      <vt:lpstr>  Famílias de microcontroladores     </vt:lpstr>
      <vt:lpstr>  Famílias de microcontroladores     </vt:lpstr>
      <vt:lpstr>  Famílias de microcontroladores     </vt:lpstr>
      <vt:lpstr>  Famílias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  Aplicações de microcontroladores   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123</cp:revision>
  <dcterms:created xsi:type="dcterms:W3CDTF">2020-02-03T13:42:36Z</dcterms:created>
  <dcterms:modified xsi:type="dcterms:W3CDTF">2021-11-11T20:26:38Z</dcterms:modified>
</cp:coreProperties>
</file>