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26" r:id="rId2"/>
  </p:sldMasterIdLst>
  <p:sldIdLst>
    <p:sldId id="263" r:id="rId3"/>
    <p:sldId id="376" r:id="rId4"/>
    <p:sldId id="375" r:id="rId5"/>
    <p:sldId id="377" r:id="rId6"/>
    <p:sldId id="378" r:id="rId7"/>
    <p:sldId id="379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37" r:id="rId22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1298C3-2ADD-4FC8-8261-94CC75130367}"/>
              </a:ext>
            </a:extLst>
          </p:cNvPr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5D5EF8-C242-4559-B150-052F8BBA2E95}"/>
              </a:ext>
            </a:extLst>
          </p:cNvPr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853A66-88C2-4461-805D-869E765FA6D0}"/>
              </a:ext>
            </a:extLst>
          </p:cNvPr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>
            <a:extLst>
              <a:ext uri="{FF2B5EF4-FFF2-40B4-BE49-F238E27FC236}">
                <a16:creationId xmlns:a16="http://schemas.microsoft.com/office/drawing/2014/main" id="{856F26C5-85F4-4DD7-84C8-8F141C9F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10" name="Espaço Reservado para Rodapé 16">
            <a:extLst>
              <a:ext uri="{FF2B5EF4-FFF2-40B4-BE49-F238E27FC236}">
                <a16:creationId xmlns:a16="http://schemas.microsoft.com/office/drawing/2014/main" id="{37448DED-8AE9-4E49-BC33-F9221763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Espaço Reservado para Número de Slide 28">
            <a:extLst>
              <a:ext uri="{FF2B5EF4-FFF2-40B4-BE49-F238E27FC236}">
                <a16:creationId xmlns:a16="http://schemas.microsoft.com/office/drawing/2014/main" id="{878BDFD0-D8CE-4399-93F3-3DEB49C4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53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89AE6A33-7AD1-4168-B7DE-79D1C4A5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9F9C08E6-4675-424A-B3BC-6708095E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726061AD-2238-41E2-B4F8-BA046EB0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99C706-602D-4206-BC6F-55CF7B84F2CB}"/>
              </a:ext>
            </a:extLst>
          </p:cNvPr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0697AB-A141-4CF0-AFB9-0C7D75D885A5}"/>
              </a:ext>
            </a:extLst>
          </p:cNvPr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82A2AA-D583-4197-9464-8CEF1467C11C}"/>
              </a:ext>
            </a:extLst>
          </p:cNvPr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1F860343-658C-43EA-84AB-6E00E166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CC9633E-ACF9-4A4E-AEEF-915DD3D5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5773DB38-9915-41D1-872C-F56451A3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49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CD42E3AA-22D5-4F00-A2EB-57F9649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1A5DE472-2CFA-4070-A86B-8CAB79D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280C06DC-35A0-48AB-93A0-AE124C7A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7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9" descr="0 logo anvisa horiz.png">
            <a:extLst>
              <a:ext uri="{FF2B5EF4-FFF2-40B4-BE49-F238E27FC236}">
                <a16:creationId xmlns:a16="http://schemas.microsoft.com/office/drawing/2014/main" id="{02DC4DE4-DF47-4AED-9EA7-EE9E208B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6143626"/>
            <a:ext cx="4296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61" y="100010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71461" y="2071679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120882"/>
      </p:ext>
    </p:extLst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48EDC-4BD9-4802-9192-7573EB87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D8E27F-ED6E-4366-AF16-2F22EBF82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57CFD-DE56-4AB0-9F0C-A01344AD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D7A54-2886-4354-9829-908D09DF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A2670-D42B-4200-9D9C-AE90B4B6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51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8C92-2C39-4B08-988B-1145EADF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39A90-A87C-4E78-900B-91F73045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09F27-19D6-4127-B954-8F0454DE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F9B19-2699-47CD-98EC-4A2326C4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7BF78-3D67-42DE-BC26-55E1F236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03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EBE93-2DC1-467D-8950-487FCC19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20D291-F3FD-4DC0-81E4-2B7A0F46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8ACAE-5FD7-46B3-8036-8BB08D46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0B91A-33AC-43C1-8C9B-1B10D2A6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F337AB-EFCF-4906-919F-9D263CB0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94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2DA0-7E22-4420-AD88-0F2FE66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B5BD2-4DB2-4B69-8CF1-49446942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8845E6-314B-4911-9DD4-5B22437FC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33C2BE-E4DD-4B79-AB2C-3EB641B6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322156-2B1D-4120-92D0-8166A663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861386-6941-432A-BC00-24D7C067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64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54F28-AE7D-4355-9F9D-555E0737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91981-C4CE-411A-86D0-C6B36EE9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BC598-66F1-4DA1-AF35-8AEB48214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B29379-F0F2-472A-9EB4-6CDB8BCDB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518DE2-E36F-4CE6-AB0F-271C59323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9F37AB-B362-49AB-94B2-891DCE2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A51642-47F1-4B0B-B377-3E267960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BD1A38-D4D1-4BCA-A472-D0F7670A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23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FDBD-C37E-43A2-8E61-0F34C68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7FA0-ACC1-43A6-AB57-71D840B7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D1D230-0A2C-4E57-8F16-46CDBC12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8165-6D6A-4146-89EF-4A471FA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5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3A5BDC67-38B9-4E79-9C6F-1C5C482B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BF8A8A01-BDA6-4DF3-966D-F38D1EC0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F341621D-68C7-446C-B107-9278EFA0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86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9D8241-3FD7-4CDE-B55E-6893FF14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CAF971-1905-4D76-B252-6146A9BE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BD324-3CC3-4A79-ABD6-06AAC970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610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EFF34-42EF-452F-976B-35C9228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B4296-33C7-4FAA-A031-5E597781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C9CD5C-FEB8-47C9-9C5F-5E49AE97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CED63E-8C6D-428F-999C-8E256FE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34F32-EFAE-4017-B307-36AF9088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CBCE9-CA3E-4C28-94B0-3F3B8F7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15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EE81-CDB6-42AA-B376-DBA8E92C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301B6-A201-4416-A46F-E668E354D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4D70B3-9AD2-47A5-AD87-B8FAF74F4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53940-5F2B-4C91-BE2F-C027FF9D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27B852-8F60-49EF-BB3C-937B2703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A16178-460C-4FD5-8D09-FCE4E3C9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47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14133-5B6E-4535-BD3E-2BA4965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90F87-7C26-4D6F-A8C9-9942A8F0C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F66CE-F951-48B6-ACB0-B0787BA8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27133-1E77-46B7-8592-C9747850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75EBC1-ADF6-4EAE-A057-FA56B31F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35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2F5C44-96BA-4F43-A125-D3DD9DA07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00182-F4B6-4A08-8174-59EB992E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C1ABE-20A8-45AB-9402-9318896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911E2-8DD6-40B1-A121-C940659D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C5E07-7941-403A-BCE7-840D4C2C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4EFAF-09C3-462C-B340-E07C582162F4}"/>
              </a:ext>
            </a:extLst>
          </p:cNvPr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EF248D-9AFF-4283-9790-B1395960A055}"/>
              </a:ext>
            </a:extLst>
          </p:cNvPr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DBDD0A-741C-439C-B744-C3FF1B582DF6}"/>
              </a:ext>
            </a:extLst>
          </p:cNvPr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Espaço Reservado para Data 11">
            <a:extLst>
              <a:ext uri="{FF2B5EF4-FFF2-40B4-BE49-F238E27FC236}">
                <a16:creationId xmlns:a16="http://schemas.microsoft.com/office/drawing/2014/main" id="{AE944DA0-FCC4-4010-902F-7C35368F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8" name="Espaço Reservado para Número de Slide 12">
            <a:extLst>
              <a:ext uri="{FF2B5EF4-FFF2-40B4-BE49-F238E27FC236}">
                <a16:creationId xmlns:a16="http://schemas.microsoft.com/office/drawing/2014/main" id="{32DF194B-2FEA-445F-8346-F54FC4DB8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7CEF94A3-562B-4DE9-A19C-0E1C99640D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60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>
            <a:extLst>
              <a:ext uri="{FF2B5EF4-FFF2-40B4-BE49-F238E27FC236}">
                <a16:creationId xmlns:a16="http://schemas.microsoft.com/office/drawing/2014/main" id="{1976A19C-8529-4E9A-AB87-1AEEEC6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Número de Slide 9">
            <a:extLst>
              <a:ext uri="{FF2B5EF4-FFF2-40B4-BE49-F238E27FC236}">
                <a16:creationId xmlns:a16="http://schemas.microsoft.com/office/drawing/2014/main" id="{E4AF2187-7D4D-450F-9F37-8793D0B534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D90757D1-C8E5-44CD-946C-7CAEBEFC87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66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9">
            <a:extLst>
              <a:ext uri="{FF2B5EF4-FFF2-40B4-BE49-F238E27FC236}">
                <a16:creationId xmlns:a16="http://schemas.microsoft.com/office/drawing/2014/main" id="{BFA602E0-5118-46F1-ACC4-7D0286FA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8" name="Espaço Reservado para Número de Slide 11">
            <a:extLst>
              <a:ext uri="{FF2B5EF4-FFF2-40B4-BE49-F238E27FC236}">
                <a16:creationId xmlns:a16="http://schemas.microsoft.com/office/drawing/2014/main" id="{51F9C640-0D55-410B-9AE4-A3657C30F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D07DAEB4-FD45-4BB7-8207-CB4F7B80F2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3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713D1FCC-B876-483D-9324-188BD2D1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ADC9DDE8-C8DB-48DD-8464-95B3FE8B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AE022F4C-60E1-4E71-B0A6-41C4FCD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A8766C-893D-445A-AD24-0A75D888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9EEE70-1D94-4547-9678-0180880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C73F1-3125-49F6-9B20-4E6DA0A4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1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9546856C-F8DF-4A2C-88FC-20F12EF8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25270E0D-C04A-4406-A02F-19794AF0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50B65478-ED9F-4121-AE83-037C4A25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677C68E-F493-402D-B89B-28E3668E4395}"/>
              </a:ext>
            </a:extLst>
          </p:cNvPr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499BFA0-12F0-407F-A1A4-EE94A7D2519D}"/>
              </a:ext>
            </a:extLst>
          </p:cNvPr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948D6D-9C8B-4C06-8503-AD6175C6D0BC}"/>
              </a:ext>
            </a:extLst>
          </p:cNvPr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44203C-CC2E-4A76-AED4-98A89635A295}"/>
              </a:ext>
            </a:extLst>
          </p:cNvPr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>
            <a:extLst>
              <a:ext uri="{FF2B5EF4-FFF2-40B4-BE49-F238E27FC236}">
                <a16:creationId xmlns:a16="http://schemas.microsoft.com/office/drawing/2014/main" id="{E6EBFAA4-C043-4CDC-A518-B3359AF3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10" name="Espaço Reservado para Número de Slide 12">
            <a:extLst>
              <a:ext uri="{FF2B5EF4-FFF2-40B4-BE49-F238E27FC236}">
                <a16:creationId xmlns:a16="http://schemas.microsoft.com/office/drawing/2014/main" id="{D5349FB0-8844-4305-8FD1-95C4183A4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Rodapé 13">
            <a:extLst>
              <a:ext uri="{FF2B5EF4-FFF2-40B4-BE49-F238E27FC236}">
                <a16:creationId xmlns:a16="http://schemas.microsoft.com/office/drawing/2014/main" id="{A00362B8-2F6A-48A0-B418-347BAC14A4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465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>
            <a:extLst>
              <a:ext uri="{FF2B5EF4-FFF2-40B4-BE49-F238E27FC236}">
                <a16:creationId xmlns:a16="http://schemas.microsoft.com/office/drawing/2014/main" id="{EB212235-7E05-47B1-9C76-2B9BB4CC8F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7" name="Espaço Reservado para Texto 12">
            <a:extLst>
              <a:ext uri="{FF2B5EF4-FFF2-40B4-BE49-F238E27FC236}">
                <a16:creationId xmlns:a16="http://schemas.microsoft.com/office/drawing/2014/main" id="{8201B39E-0343-44DF-A889-AD756AF1C3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F88AFA11-D44C-42D4-B0D1-2150720E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651F69-1CA4-43B0-8C11-57339FAF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0F0666-C9C0-47EA-9E29-EA1DCF0BF716}"/>
              </a:ext>
            </a:extLst>
          </p:cNvPr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F95DE0-8D52-4655-A0EC-D5004B584D44}"/>
              </a:ext>
            </a:extLst>
          </p:cNvPr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5D5CC8-7729-4BCA-AF43-AF00D4D6B364}"/>
              </a:ext>
            </a:extLst>
          </p:cNvPr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6AB7618E-8F33-4221-B63F-144EBABCC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3AC899-0901-4D76-84A9-32FAB7D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45189D-94B5-4F2A-99C8-CBF9E949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25BA0-0D68-4861-919E-3CBFED667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05A7F-6096-43FD-A4CC-D0FDA742E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FD94D-321B-459B-B89A-B73D9E66C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44664" y="3899832"/>
            <a:ext cx="7742274" cy="16557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4000" dirty="0"/>
              <a:t>Arquitetura de Computadores Resumo Aula 14 – Microprocessadores e </a:t>
            </a:r>
            <a:r>
              <a:rPr lang="pt-BR" sz="4000" dirty="0" err="1"/>
              <a:t>Microcontroladores</a:t>
            </a:r>
            <a:br>
              <a:rPr lang="pt-BR" b="1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pt-BR" dirty="0"/>
              <a:t>			Prof. Rubens L. Sant’Anna</a:t>
            </a:r>
          </a:p>
          <a:p>
            <a:pPr>
              <a:defRPr/>
            </a:pPr>
            <a:r>
              <a:rPr lang="pt-BR" sz="1800" dirty="0"/>
              <a:t>			</a:t>
            </a:r>
          </a:p>
        </p:txBody>
      </p:sp>
      <p:pic>
        <p:nvPicPr>
          <p:cNvPr id="5" name="Imagem 4" descr="Logo_Centro-Universitario-IES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226" y="295275"/>
            <a:ext cx="1241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Conceito de microprocessadores 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700808"/>
            <a:ext cx="8931642" cy="4137284"/>
          </a:xfrm>
        </p:spPr>
        <p:txBody>
          <a:bodyPr rtlCol="0">
            <a:normAutofit fontScale="92500" lnSpcReduction="10000"/>
          </a:bodyPr>
          <a:lstStyle/>
          <a:p>
            <a:pPr algn="just"/>
            <a:r>
              <a:rPr lang="pt-BR" b="1" u="sng" dirty="0" err="1">
                <a:solidFill>
                  <a:srgbClr val="0070C0"/>
                </a:solidFill>
              </a:rPr>
              <a:t>Microcontroladores</a:t>
            </a:r>
            <a:r>
              <a:rPr lang="pt-BR" b="1" u="sng" dirty="0">
                <a:solidFill>
                  <a:srgbClr val="0070C0"/>
                </a:solidFill>
              </a:rPr>
              <a:t>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nosso cotidiano, muitos equipamentos possuem um </a:t>
            </a:r>
            <a:r>
              <a:rPr lang="pt-BR" dirty="0" err="1"/>
              <a:t>microcontrolador</a:t>
            </a:r>
            <a:r>
              <a:rPr lang="pt-BR" dirty="0"/>
              <a:t> interno, tais como: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eletroeletrônicos e eletrodomésticos.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O timer de um aparelho micro-ondas,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o controle remoto de um televisor ou um ar-condicionado, um relógio digital,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o controlador de voo de um </a:t>
            </a:r>
            <a:r>
              <a:rPr lang="pt-BR" dirty="0" err="1"/>
              <a:t>drone</a:t>
            </a:r>
            <a:r>
              <a:rPr lang="pt-BR" dirty="0"/>
              <a:t>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uma impressora 3D e muitos outros dispositivos podem ser construídos por meio do uso de </a:t>
            </a:r>
            <a:r>
              <a:rPr lang="pt-BR" dirty="0" err="1"/>
              <a:t>microcontroladores</a:t>
            </a:r>
            <a:r>
              <a:rPr lang="pt-BR" dirty="0"/>
              <a:t>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47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Diferenças entre microprocessadores 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700808"/>
            <a:ext cx="7678290" cy="3456384"/>
          </a:xfrm>
        </p:spPr>
        <p:txBody>
          <a:bodyPr rtlCol="0">
            <a:normAutofit fontScale="925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 </a:t>
            </a:r>
            <a:r>
              <a:rPr lang="pt-BR" dirty="0" err="1">
                <a:solidFill>
                  <a:srgbClr val="0070C0"/>
                </a:solidFill>
              </a:rPr>
              <a:t>microcontrolador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difere de um </a:t>
            </a:r>
            <a:r>
              <a:rPr lang="pt-BR" dirty="0">
                <a:solidFill>
                  <a:srgbClr val="FF0000"/>
                </a:solidFill>
              </a:rPr>
              <a:t>microprocessador</a:t>
            </a:r>
            <a:r>
              <a:rPr lang="pt-BR" dirty="0"/>
              <a:t> em vários aspectos, mas o primeiro e mais importante se refere à funcionalidade. O funcionamento de um </a:t>
            </a:r>
            <a:r>
              <a:rPr lang="pt-BR" dirty="0">
                <a:solidFill>
                  <a:srgbClr val="FF0000"/>
                </a:solidFill>
              </a:rPr>
              <a:t>microprocessador </a:t>
            </a:r>
            <a:r>
              <a:rPr lang="pt-BR" dirty="0"/>
              <a:t>depende de outros elementos, como memória, chipsets e componentes para receber e enviar dados.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>
                <a:solidFill>
                  <a:srgbClr val="0070C0"/>
                </a:solidFill>
              </a:rPr>
              <a:t>microcontrolador</a:t>
            </a:r>
            <a:r>
              <a:rPr lang="pt-BR" dirty="0"/>
              <a:t> é projetado para ter essas funcionalidades em um único chip. No caso do </a:t>
            </a:r>
            <a:r>
              <a:rPr lang="pt-BR" dirty="0">
                <a:solidFill>
                  <a:srgbClr val="FF0000"/>
                </a:solidFill>
              </a:rPr>
              <a:t>microprocessador</a:t>
            </a:r>
            <a:r>
              <a:rPr lang="pt-BR" dirty="0"/>
              <a:t>, não são necessários os componentes externos para as suas aplicações, pois os periféricos já estão contidos nele mesmo. Isso faz com que se poupe tempo na elaboração de novos projetos.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26" y="166063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2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Diferenças entre microprocessadores 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700808"/>
            <a:ext cx="7678290" cy="3456384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autossuficiência dos </a:t>
            </a:r>
            <a:r>
              <a:rPr lang="pt-BR" dirty="0" err="1">
                <a:solidFill>
                  <a:srgbClr val="0070C0"/>
                </a:solidFill>
              </a:rPr>
              <a:t>microcontroladores</a:t>
            </a:r>
            <a:r>
              <a:rPr lang="pt-BR" dirty="0"/>
              <a:t> os torna a escolha ideal para pequenos dispositivos eletrônicos, como cafeteiras e brinquedos eletrônicos. Geralmente, os </a:t>
            </a:r>
            <a:r>
              <a:rPr lang="pt-BR" dirty="0" err="1">
                <a:solidFill>
                  <a:srgbClr val="0070C0"/>
                </a:solidFill>
              </a:rPr>
              <a:t>microcontroladores</a:t>
            </a:r>
            <a:r>
              <a:rPr lang="pt-BR" dirty="0"/>
              <a:t> são pré-programados quando eles estão incluídos — ou incorporados — nos dispositivos eletrônicos.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26" y="166063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3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8" y="269398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Famílias de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294407"/>
            <a:ext cx="8136166" cy="4000081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Em se tratando de </a:t>
            </a:r>
            <a:r>
              <a:rPr lang="pt-BR" dirty="0" err="1"/>
              <a:t>microcontroladores</a:t>
            </a:r>
            <a:r>
              <a:rPr lang="pt-BR" dirty="0"/>
              <a:t>, pode-se dizer que existem três exemplos típicos de famílias com características distintas. No Quadro 1, podemos verificar algumas características de cada uma delas.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26" y="166063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51627A88-76B8-1C4F-A73F-73997691E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43" y="2821256"/>
            <a:ext cx="6578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6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8" y="269398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Famílias de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294407"/>
            <a:ext cx="8136166" cy="4000081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Os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microcontroladores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8051</a:t>
            </a:r>
            <a:r>
              <a:rPr lang="pt-BR" dirty="0"/>
              <a:t>, fabricados pela Intel, são considerados os </a:t>
            </a:r>
            <a:r>
              <a:rPr lang="pt-BR" dirty="0" err="1"/>
              <a:t>microcontroladores</a:t>
            </a:r>
            <a:r>
              <a:rPr lang="pt-BR" dirty="0"/>
              <a:t> clássicos, pois já estão no mercado há mais de 30 anos e continuam bastante populares.</a:t>
            </a:r>
          </a:p>
          <a:p>
            <a:pPr algn="just"/>
            <a:r>
              <a:rPr lang="pt-BR" dirty="0"/>
              <a:t>O licenciamento de fabricação do 8051 foi permitido por parte da Intel, e hoje existem mais de 50 fabricantes da linha MCS-51, entre eles a própria Intel, AMD, </a:t>
            </a:r>
            <a:r>
              <a:rPr lang="pt-BR" dirty="0" err="1"/>
              <a:t>ATmel</a:t>
            </a:r>
            <a:r>
              <a:rPr lang="pt-BR" dirty="0"/>
              <a:t>, Dallas, OKI, </a:t>
            </a:r>
            <a:r>
              <a:rPr lang="pt-BR" dirty="0" err="1"/>
              <a:t>Matra</a:t>
            </a:r>
            <a:r>
              <a:rPr lang="pt-BR" dirty="0"/>
              <a:t>, Philips, Siemens, SMC e SSI, produzindo mais de 1.100 variantes do projeto original.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26" y="166063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8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8" y="269398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Famílias de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294407"/>
            <a:ext cx="8136166" cy="4000081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A família de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microcontroladores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PIC </a:t>
            </a:r>
            <a:r>
              <a:rPr lang="pt-BR" dirty="0"/>
              <a:t>surgiu a partir de um projeto de um controlador de periféricos (</a:t>
            </a:r>
            <a:r>
              <a:rPr lang="pt-BR" dirty="0" err="1"/>
              <a:t>Peripheral</a:t>
            </a:r>
            <a:r>
              <a:rPr lang="pt-BR" dirty="0"/>
              <a:t> Interface </a:t>
            </a:r>
            <a:r>
              <a:rPr lang="pt-BR" dirty="0" err="1"/>
              <a:t>Controller</a:t>
            </a:r>
            <a:r>
              <a:rPr lang="pt-BR" dirty="0"/>
              <a:t>), e é hoje constituída de processadores de 8, 16 e 32 bits. O PIC-16F628A é um </a:t>
            </a:r>
            <a:r>
              <a:rPr lang="pt-BR" dirty="0" err="1"/>
              <a:t>microcontrolador</a:t>
            </a:r>
            <a:r>
              <a:rPr lang="pt-BR" dirty="0"/>
              <a:t> de 8 bits produzido pela Microchip Technology Inc., e é considerado como um membro intermediário da família.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26" y="166063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20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8" y="269398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Famílias de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294407"/>
            <a:ext cx="8136166" cy="4000081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O sistema </a:t>
            </a:r>
            <a:r>
              <a:rPr lang="pt-BR" dirty="0" err="1"/>
              <a:t>Arduino</a:t>
            </a:r>
            <a:r>
              <a:rPr lang="pt-BR" dirty="0"/>
              <a:t> é um projeto de uma plataforma de desenvolvimento baseado em um </a:t>
            </a:r>
            <a:r>
              <a:rPr lang="pt-BR" dirty="0" err="1">
                <a:solidFill>
                  <a:srgbClr val="7030A0"/>
                </a:solidFill>
              </a:rPr>
              <a:t>microcontrolador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ATmel</a:t>
            </a:r>
            <a:r>
              <a:rPr lang="pt-BR" dirty="0">
                <a:solidFill>
                  <a:srgbClr val="7030A0"/>
                </a:solidFill>
              </a:rPr>
              <a:t> AVR </a:t>
            </a:r>
            <a:r>
              <a:rPr lang="pt-BR" dirty="0" err="1"/>
              <a:t>ATmega</a:t>
            </a:r>
            <a:r>
              <a:rPr lang="pt-BR" dirty="0"/>
              <a:t>, de hardware e software livre (ou seja, tanto o hardware quanto o software são abertos, com toda a documentação disponível aos usuários), podendo ser utilizado para qualquer finalidade, sem a necessidade de qualquer tipo especial de licença.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26" y="166063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98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8" y="269398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Famílias de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294407"/>
            <a:ext cx="8136166" cy="4000081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A placa básica de hardware conta com uma série de facilidades de conectividade com diversos tipos de dispositivos, como sensores, </a:t>
            </a:r>
            <a:r>
              <a:rPr lang="pt-BR" dirty="0" err="1"/>
              <a:t>servomotores</a:t>
            </a:r>
            <a:r>
              <a:rPr lang="pt-BR" dirty="0"/>
              <a:t>, unidades para comunicação serial, USB, Wi-Fi, Bluetooth, Ethernet, displays LCD e muitos mais.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26" y="166063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64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8" y="269398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Famílias de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294407"/>
            <a:ext cx="8136166" cy="4000081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A Figura 2 apresenta a placa considerada hoje como um </a:t>
            </a:r>
            <a:r>
              <a:rPr lang="pt-BR" dirty="0" err="1"/>
              <a:t>Arduino</a:t>
            </a:r>
            <a:r>
              <a:rPr lang="pt-BR" dirty="0"/>
              <a:t> padrão: o </a:t>
            </a:r>
            <a:r>
              <a:rPr lang="pt-BR" dirty="0" err="1"/>
              <a:t>Arduino</a:t>
            </a:r>
            <a:r>
              <a:rPr lang="pt-BR" dirty="0"/>
              <a:t> Uno.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26" y="166063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 descr="Imagem em preto e branco de circuito eletrônico&#10;&#10;Descrição gerada automaticamente">
            <a:extLst>
              <a:ext uri="{FF2B5EF4-FFF2-40B4-BE49-F238E27FC236}">
                <a16:creationId xmlns:a16="http://schemas.microsoft.com/office/drawing/2014/main" id="{9705ADD3-C17F-B94B-9F35-DF5CC0536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33" y="2583224"/>
            <a:ext cx="5390019" cy="383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0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8" y="269398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Famílias de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294407"/>
            <a:ext cx="8136166" cy="4000081"/>
          </a:xfrm>
        </p:spPr>
        <p:txBody>
          <a:bodyPr rtlCol="0">
            <a:normAutofit fontScale="92500" lnSpcReduction="20000"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dirty="0" err="1"/>
              <a:t>microcontrolador</a:t>
            </a:r>
            <a:r>
              <a:rPr lang="pt-BR" dirty="0"/>
              <a:t> básico utilizado no projeto </a:t>
            </a:r>
            <a:r>
              <a:rPr lang="pt-BR" dirty="0" err="1"/>
              <a:t>Arduino</a:t>
            </a:r>
            <a:r>
              <a:rPr lang="pt-BR" dirty="0"/>
              <a:t> é o </a:t>
            </a:r>
            <a:r>
              <a:rPr lang="pt-BR" dirty="0" err="1"/>
              <a:t>ATmega</a:t>
            </a:r>
            <a:r>
              <a:rPr lang="pt-BR" dirty="0"/>
              <a:t> 328, mas também estão disponíveis versões com outros membros da família AVR. As principais características do </a:t>
            </a:r>
            <a:r>
              <a:rPr lang="pt-BR" dirty="0" err="1"/>
              <a:t>ATmega</a:t>
            </a:r>
            <a:r>
              <a:rPr lang="pt-BR" dirty="0"/>
              <a:t> 328 são as seguintes: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arquitetura RISC de 8 bits;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131 instruções, a maioria de 16 bits;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32 KB de memória flash de programa;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512 bytes de EEPROM;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seis canais de conversão analógica/digital de 10 bits de precisão;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uma interface serial síncrona/assíncrona;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programação modo ISP (In System </a:t>
            </a:r>
            <a:r>
              <a:rPr lang="pt-BR" dirty="0" err="1"/>
              <a:t>Programming</a:t>
            </a:r>
            <a:r>
              <a:rPr lang="pt-BR" dirty="0"/>
              <a:t>).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26" y="166063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06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82076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Objetivos de aprendizagem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Conceituar os </a:t>
            </a:r>
            <a:r>
              <a:rPr lang="pt-BR" dirty="0" err="1"/>
              <a:t>microcontroladores</a:t>
            </a:r>
            <a:r>
              <a:rPr lang="pt-BR" dirty="0"/>
              <a:t> e os microprocessadores.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Listar as diferenças entre </a:t>
            </a:r>
            <a:r>
              <a:rPr lang="pt-BR" dirty="0" err="1"/>
              <a:t>microcontroladores</a:t>
            </a:r>
            <a:r>
              <a:rPr lang="pt-BR" dirty="0"/>
              <a:t> e microprocessadores.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Enumerar os principais fabricantes de </a:t>
            </a:r>
            <a:r>
              <a:rPr lang="pt-BR" dirty="0" err="1"/>
              <a:t>microcontroladores</a:t>
            </a:r>
            <a:r>
              <a:rPr lang="pt-BR" dirty="0"/>
              <a:t> de 4, 8, 16 e 32 bits.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9027" y="2420889"/>
            <a:ext cx="7772400" cy="1470025"/>
          </a:xfrm>
        </p:spPr>
        <p:txBody>
          <a:bodyPr/>
          <a:lstStyle/>
          <a:p>
            <a:r>
              <a:rPr lang="pt-BR" b="1" dirty="0"/>
              <a:t>FIM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70" y="63520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08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Conceito de microprocessadores 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Tanto os </a:t>
            </a:r>
            <a:r>
              <a:rPr lang="pt-BR" dirty="0" err="1"/>
              <a:t>microcontroladores</a:t>
            </a:r>
            <a:r>
              <a:rPr lang="pt-BR" dirty="0"/>
              <a:t> quanto os microprocessadores são componentes importantes, quando se trata de eletrônica digital.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48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Conceito de microprocessadores 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b="1" u="sng" dirty="0">
                <a:solidFill>
                  <a:srgbClr val="FF0000"/>
                </a:solidFill>
              </a:rPr>
              <a:t>Microprocessadores:</a:t>
            </a:r>
          </a:p>
          <a:p>
            <a:pPr algn="just"/>
            <a:r>
              <a:rPr lang="pt-BR" dirty="0"/>
              <a:t>Os microprocessadores também são conhecidos como cérebros dos computadores, ou seja, são peças fundamentais para o seu funcionamento.</a:t>
            </a:r>
          </a:p>
          <a:p>
            <a:pPr algn="just"/>
            <a:r>
              <a:rPr lang="pt-BR" dirty="0"/>
              <a:t>Hoje os processadores permitem a compatibilidade de software, isto é, os softwares não precisam ser desenvolvidos para um modelo específico de processador.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85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Conceito de microprocessadores 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700808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b="1" u="sng" dirty="0">
                <a:solidFill>
                  <a:srgbClr val="FF0000"/>
                </a:solidFill>
              </a:rPr>
              <a:t>Microprocessadores:</a:t>
            </a:r>
          </a:p>
          <a:p>
            <a:pPr algn="just"/>
            <a:r>
              <a:rPr lang="pt-BR" dirty="0"/>
              <a:t>Internamente, o microprocessador (Figura 1 abaixo) é subdividido em unidades de trabalho, que operam em frequências elevadas. Uma das mais importantes chama-se ULA (unidade lógica e aritmética), que é responsável pelos cálculos aritméticos e lógicos.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669094F5-8190-5845-91C0-8523E350B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67" y="4038131"/>
            <a:ext cx="5333650" cy="26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2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Conceito de microprocessadores 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700808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b="1" u="sng" dirty="0">
                <a:solidFill>
                  <a:srgbClr val="FF0000"/>
                </a:solidFill>
              </a:rPr>
              <a:t>Microprocessadores:</a:t>
            </a:r>
          </a:p>
          <a:p>
            <a:pPr algn="just"/>
            <a:r>
              <a:rPr lang="pt-BR" dirty="0"/>
              <a:t>Para o funcionamento do microprocessador, são necessários circuitos auxiliares, que permitem a interação com os utilizadores; esses circuitos garantem a comunicação com a memória e os dispositivos de entrada e saída.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669094F5-8190-5845-91C0-8523E350B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67" y="4038131"/>
            <a:ext cx="5333650" cy="26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Conceito de microprocessadores 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700808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b="1" u="sng" dirty="0">
                <a:solidFill>
                  <a:srgbClr val="FF0000"/>
                </a:solidFill>
              </a:rPr>
              <a:t>Microprocessadores:</a:t>
            </a:r>
          </a:p>
          <a:p>
            <a:pPr algn="just"/>
            <a:r>
              <a:rPr lang="pt-BR" dirty="0"/>
              <a:t>O que diferencia um microprocessador de outro é a quantidade de instruções, o tamanho da palavra interpretada, o barramento de dados e a velocidade de operação, como vimos nas aulas das unidades 1 e 2. Reveja esses conceitos!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669094F5-8190-5845-91C0-8523E350B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67" y="4038131"/>
            <a:ext cx="5333650" cy="26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Conceito de microprocessadores 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700808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b="1" u="sng" dirty="0" err="1">
                <a:solidFill>
                  <a:srgbClr val="0070C0"/>
                </a:solidFill>
              </a:rPr>
              <a:t>Microcontroladores</a:t>
            </a:r>
            <a:r>
              <a:rPr lang="pt-BR" b="1" u="sng" dirty="0">
                <a:solidFill>
                  <a:srgbClr val="0070C0"/>
                </a:solidFill>
              </a:rPr>
              <a:t>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 </a:t>
            </a:r>
            <a:r>
              <a:rPr lang="pt-BR" dirty="0" err="1"/>
              <a:t>microcontrolador</a:t>
            </a:r>
            <a:r>
              <a:rPr lang="pt-BR" dirty="0"/>
              <a:t> é um tipo de circuito integrado que tem a possibilidade de ser programado para realizar tarefas específicas.</a:t>
            </a:r>
          </a:p>
          <a:p>
            <a:pPr algn="just"/>
            <a:r>
              <a:rPr lang="pt-BR" dirty="0"/>
              <a:t>A escolha do </a:t>
            </a:r>
            <a:r>
              <a:rPr lang="pt-BR" dirty="0" err="1"/>
              <a:t>microcontrolador</a:t>
            </a:r>
            <a:r>
              <a:rPr lang="pt-BR" dirty="0"/>
              <a:t> depende bastante da aplicação; portanto, é importante conhecer as características de cada componente.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7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1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50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4400" dirty="0"/>
              <a:t>Conceito de microprocessadores e </a:t>
            </a:r>
            <a:r>
              <a:rPr lang="pt-BR" sz="4400" dirty="0" err="1"/>
              <a:t>microcontroladores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5060" y="1700808"/>
            <a:ext cx="7678290" cy="3456384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pt-BR" b="1" u="sng" dirty="0" err="1">
                <a:solidFill>
                  <a:srgbClr val="0070C0"/>
                </a:solidFill>
              </a:rPr>
              <a:t>Microcontroladores</a:t>
            </a:r>
            <a:r>
              <a:rPr lang="pt-BR" b="1" u="sng" dirty="0">
                <a:solidFill>
                  <a:srgbClr val="0070C0"/>
                </a:solidFill>
              </a:rPr>
              <a:t>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</a:t>
            </a:r>
            <a:r>
              <a:rPr lang="pt-BR" dirty="0" err="1"/>
              <a:t>microcontroladores</a:t>
            </a:r>
            <a:r>
              <a:rPr lang="pt-BR" dirty="0"/>
              <a:t> possuem periféricos que permitem a realização de várias tarefas, sem depender de muitos outros componentes conectados a eles.</a:t>
            </a:r>
          </a:p>
          <a:p>
            <a:pPr algn="just"/>
            <a:r>
              <a:rPr lang="pt-BR" dirty="0"/>
              <a:t>Um </a:t>
            </a:r>
            <a:r>
              <a:rPr lang="pt-BR" dirty="0" err="1"/>
              <a:t>microcontrolador</a:t>
            </a:r>
            <a:r>
              <a:rPr lang="pt-BR" dirty="0"/>
              <a:t> pode ser considerado uma espécie de computador, constituído de CPU, memória de armazenamento de programa, memória para armazenamento de variáveis, alguns periféricos de comunicação, conversores, entre outros.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FDC0FF8-3641-465B-9525-83A8067F21BA}" vid="{914EA118-0CD8-4E2A-A1FA-590660752D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15621</TotalTime>
  <Words>1133</Words>
  <Application>Microsoft Macintosh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Tema1</vt:lpstr>
      <vt:lpstr>Tema do Office</vt:lpstr>
      <vt:lpstr>     Arquitetura de Computadores Resumo Aula 14 – Microprocessadores e Microcontroladores   </vt:lpstr>
      <vt:lpstr>Objetivos de aprendizagem    </vt:lpstr>
      <vt:lpstr>  Conceito de microprocessadores e microcontroladores     </vt:lpstr>
      <vt:lpstr>  Conceito de microprocessadores e microcontroladores     </vt:lpstr>
      <vt:lpstr>  Conceito de microprocessadores e microcontroladores     </vt:lpstr>
      <vt:lpstr>  Conceito de microprocessadores e microcontroladores     </vt:lpstr>
      <vt:lpstr>  Conceito de microprocessadores e microcontroladores     </vt:lpstr>
      <vt:lpstr>  Conceito de microprocessadores e microcontroladores     </vt:lpstr>
      <vt:lpstr>  Conceito de microprocessadores e microcontroladores     </vt:lpstr>
      <vt:lpstr>  Conceito de microprocessadores e microcontroladores     </vt:lpstr>
      <vt:lpstr>  Diferenças entre microprocessadores e microcontroladores     </vt:lpstr>
      <vt:lpstr>  Diferenças entre microprocessadores e microcontroladores     </vt:lpstr>
      <vt:lpstr>  Famílias de microcontroladores    </vt:lpstr>
      <vt:lpstr>  Famílias de microcontroladores    </vt:lpstr>
      <vt:lpstr>  Famílias de microcontroladores    </vt:lpstr>
      <vt:lpstr>  Famílias de microcontroladores    </vt:lpstr>
      <vt:lpstr>  Famílias de microcontroladores    </vt:lpstr>
      <vt:lpstr>  Famílias de microcontroladores    </vt:lpstr>
      <vt:lpstr>  Famílias de microcontroladores    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Introdução a Engenharia de Requisitos</dc:title>
  <dc:creator>Rubens Santanna</dc:creator>
  <cp:lastModifiedBy>Rubens Laurini</cp:lastModifiedBy>
  <cp:revision>130</cp:revision>
  <dcterms:created xsi:type="dcterms:W3CDTF">2020-02-03T13:42:36Z</dcterms:created>
  <dcterms:modified xsi:type="dcterms:W3CDTF">2021-11-17T18:15:04Z</dcterms:modified>
</cp:coreProperties>
</file>