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ono SemiBold"/>
      <p:regular r:id="rId18"/>
      <p:bold r:id="rId19"/>
      <p:italic r:id="rId20"/>
      <p:boldItalic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italic.fntdata"/><Relationship Id="rId22" Type="http://schemas.openxmlformats.org/officeDocument/2006/relationships/font" Target="fonts/AbrilFatface-regular.fntdata"/><Relationship Id="rId21" Type="http://schemas.openxmlformats.org/officeDocument/2006/relationships/font" Target="fonts/RobotoMonoSemiBold-boldItalic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SemiBold-bold.fntdata"/><Relationship Id="rId18" Type="http://schemas.openxmlformats.org/officeDocument/2006/relationships/font" Target="fonts/RobotoMon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1c3728c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1c3728c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a5b2c5f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a5b2c5f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2c1e80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2c1e80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073618e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a073618e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2" type="subTitle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3" name="Google Shape;183;p11"/>
          <p:cNvSpPr txBox="1"/>
          <p:nvPr>
            <p:ph idx="3" type="subTitle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4" type="body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6" name="Google Shape;186;p11"/>
          <p:cNvSpPr txBox="1"/>
          <p:nvPr>
            <p:ph idx="5" type="body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7" name="Google Shape;187;p11"/>
          <p:cNvSpPr txBox="1"/>
          <p:nvPr>
            <p:ph idx="6" type="body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2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2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2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2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2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24" name="Google Shape;224;p1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8" name="Google Shape;228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9" name="Google Shape;229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1189050" y="9743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2" name="Google Shape;232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3" name="Google Shape;233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12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4"/>
          <p:cNvGrpSpPr/>
          <p:nvPr/>
        </p:nvGrpSpPr>
        <p:grpSpPr>
          <a:xfrm>
            <a:off x="8251500" y="2275398"/>
            <a:ext cx="3271244" cy="3330073"/>
            <a:chOff x="8144875" y="2055723"/>
            <a:chExt cx="3271244" cy="3330073"/>
          </a:xfrm>
        </p:grpSpPr>
        <p:sp>
          <p:nvSpPr>
            <p:cNvPr id="242" name="Google Shape;242;p14"/>
            <p:cNvSpPr/>
            <p:nvPr/>
          </p:nvSpPr>
          <p:spPr>
            <a:xfrm>
              <a:off x="814487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26701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4"/>
          <p:cNvGrpSpPr/>
          <p:nvPr/>
        </p:nvGrpSpPr>
        <p:grpSpPr>
          <a:xfrm>
            <a:off x="4460375" y="2275398"/>
            <a:ext cx="3271244" cy="3330073"/>
            <a:chOff x="4231600" y="2055723"/>
            <a:chExt cx="3271244" cy="3330073"/>
          </a:xfrm>
        </p:grpSpPr>
        <p:sp>
          <p:nvSpPr>
            <p:cNvPr id="245" name="Google Shape;245;p14"/>
            <p:cNvSpPr/>
            <p:nvPr/>
          </p:nvSpPr>
          <p:spPr>
            <a:xfrm>
              <a:off x="4231600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353744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4"/>
          <p:cNvGrpSpPr/>
          <p:nvPr/>
        </p:nvGrpSpPr>
        <p:grpSpPr>
          <a:xfrm>
            <a:off x="669250" y="2275398"/>
            <a:ext cx="3271244" cy="3330073"/>
            <a:chOff x="562625" y="2055723"/>
            <a:chExt cx="3271244" cy="3330073"/>
          </a:xfrm>
        </p:grpSpPr>
        <p:sp>
          <p:nvSpPr>
            <p:cNvPr id="248" name="Google Shape;248;p14"/>
            <p:cNvSpPr/>
            <p:nvPr/>
          </p:nvSpPr>
          <p:spPr>
            <a:xfrm>
              <a:off x="56262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476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1" name="Google Shape;251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6" name="Google Shape;256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73" name="Google Shape;273;p1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1240925" y="204583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2" type="subTitle"/>
          </p:nvPr>
        </p:nvSpPr>
        <p:spPr>
          <a:xfrm>
            <a:off x="1240925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3" type="subTitle"/>
          </p:nvPr>
        </p:nvSpPr>
        <p:spPr>
          <a:xfrm>
            <a:off x="8149857" y="20552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714052" y="2063187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5" type="subTitle"/>
          </p:nvPr>
        </p:nvSpPr>
        <p:spPr>
          <a:xfrm>
            <a:off x="4714052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4" name="Google Shape;284;p15"/>
          <p:cNvSpPr txBox="1"/>
          <p:nvPr>
            <p:ph idx="6" type="subTitle"/>
          </p:nvPr>
        </p:nvSpPr>
        <p:spPr>
          <a:xfrm>
            <a:off x="8149857" y="38840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1240925" y="1009013"/>
            <a:ext cx="984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7" type="body"/>
          </p:nvPr>
        </p:nvSpPr>
        <p:spPr>
          <a:xfrm>
            <a:off x="4714052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7" name="Google Shape;287;p15"/>
          <p:cNvSpPr txBox="1"/>
          <p:nvPr>
            <p:ph idx="8" type="body"/>
          </p:nvPr>
        </p:nvSpPr>
        <p:spPr>
          <a:xfrm>
            <a:off x="8149857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8" name="Google Shape;288;p15"/>
          <p:cNvSpPr txBox="1"/>
          <p:nvPr>
            <p:ph idx="9" type="body"/>
          </p:nvPr>
        </p:nvSpPr>
        <p:spPr>
          <a:xfrm>
            <a:off x="4714052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15"/>
          <p:cNvSpPr txBox="1"/>
          <p:nvPr>
            <p:ph idx="13" type="body"/>
          </p:nvPr>
        </p:nvSpPr>
        <p:spPr>
          <a:xfrm>
            <a:off x="1240925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15"/>
          <p:cNvSpPr txBox="1"/>
          <p:nvPr>
            <p:ph idx="14" type="body"/>
          </p:nvPr>
        </p:nvSpPr>
        <p:spPr>
          <a:xfrm>
            <a:off x="8149857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15"/>
          <p:cNvSpPr txBox="1"/>
          <p:nvPr>
            <p:ph idx="15" type="body"/>
          </p:nvPr>
        </p:nvSpPr>
        <p:spPr>
          <a:xfrm>
            <a:off x="1240925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rot="10800000">
            <a:off x="3358463" y="59113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2334858" y="56984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12621" y="56953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13430" y="56953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378299" y="56086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256062" y="56055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756872" y="56055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11439575" y="-2450"/>
            <a:ext cx="737725" cy="887475"/>
            <a:chOff x="4038950" y="1664675"/>
            <a:chExt cx="737725" cy="887475"/>
          </a:xfrm>
        </p:grpSpPr>
        <p:sp>
          <p:nvSpPr>
            <p:cNvPr id="301" name="Google Shape;301;p1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6" name="Google Shape;306;p16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0" name="Google Shape;310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7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7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0" name="Google Shape;340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1" name="Google Shape;341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2" name="Google Shape;342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3" name="Google Shape;343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4" name="Google Shape;34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346" name="Google Shape;346;p1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9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11" name="Google Shape;411;p20"/>
          <p:cNvSpPr txBox="1"/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CUSTOM_2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475250" y="3929325"/>
            <a:ext cx="7873500" cy="883800"/>
            <a:chOff x="1374000" y="4005525"/>
            <a:chExt cx="7873500" cy="883800"/>
          </a:xfrm>
        </p:grpSpPr>
        <p:sp>
          <p:nvSpPr>
            <p:cNvPr id="416" name="Google Shape;416;p21"/>
            <p:cNvSpPr/>
            <p:nvPr/>
          </p:nvSpPr>
          <p:spPr>
            <a:xfrm>
              <a:off x="1374000" y="41579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450200" y="40055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1"/>
          <p:cNvCxnSpPr/>
          <p:nvPr/>
        </p:nvCxnSpPr>
        <p:spPr>
          <a:xfrm>
            <a:off x="1657500" y="3232455"/>
            <a:ext cx="750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21"/>
          <p:cNvGrpSpPr/>
          <p:nvPr/>
        </p:nvGrpSpPr>
        <p:grpSpPr>
          <a:xfrm>
            <a:off x="972211" y="5680698"/>
            <a:ext cx="8879638" cy="0"/>
            <a:chOff x="1007625" y="5986750"/>
            <a:chExt cx="10198275" cy="0"/>
          </a:xfrm>
        </p:grpSpPr>
        <p:cxnSp>
          <p:nvCxnSpPr>
            <p:cNvPr id="420" name="Google Shape;420;p21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21"/>
          <p:cNvSpPr/>
          <p:nvPr/>
        </p:nvSpPr>
        <p:spPr>
          <a:xfrm>
            <a:off x="303900" y="3945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1443600" y="3892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3410100" y="3892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1"/>
          <p:cNvCxnSpPr/>
          <p:nvPr/>
        </p:nvCxnSpPr>
        <p:spPr>
          <a:xfrm>
            <a:off x="4654225" y="5938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1"/>
          <p:cNvSpPr/>
          <p:nvPr/>
        </p:nvSpPr>
        <p:spPr>
          <a:xfrm>
            <a:off x="380100" y="2421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1519800" y="2368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486300" y="236825"/>
            <a:ext cx="731400" cy="731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0093950" y="58897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0093950" y="48263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10170150" y="57373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0170150" y="46739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1"/>
          <p:cNvCxnSpPr/>
          <p:nvPr/>
        </p:nvCxnSpPr>
        <p:spPr>
          <a:xfrm rot="10800000">
            <a:off x="106671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/>
          <p:nvPr/>
        </p:nvCxnSpPr>
        <p:spPr>
          <a:xfrm>
            <a:off x="11384400" y="51824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1"/>
          <p:cNvCxnSpPr/>
          <p:nvPr/>
        </p:nvCxnSpPr>
        <p:spPr>
          <a:xfrm rot="10800000">
            <a:off x="416075" y="6331675"/>
            <a:ext cx="925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" name="Google Shape;436;p21"/>
          <p:cNvGrpSpPr/>
          <p:nvPr/>
        </p:nvGrpSpPr>
        <p:grpSpPr>
          <a:xfrm>
            <a:off x="10271975" y="343650"/>
            <a:ext cx="737725" cy="887475"/>
            <a:chOff x="4038950" y="1664675"/>
            <a:chExt cx="737725" cy="887475"/>
          </a:xfrm>
        </p:grpSpPr>
        <p:sp>
          <p:nvSpPr>
            <p:cNvPr id="437" name="Google Shape;437;p2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2" name="Google Shape;44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4" name="Google Shape;444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5" name="Google Shape;445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0" name="Google Shape;450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5" type="title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6" type="title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7" type="title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8" type="title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9" type="body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3" type="body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4" type="title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5" type="title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2" type="subTitle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3" type="body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77" name="Google Shape;177;p1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valan666@bk.r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Онлайн-тренажёр по изучению Python</a:t>
            </a:r>
            <a:endParaRPr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Пузырев-Харьковский Владислав, студент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/>
          <p:nvPr/>
        </p:nvSpPr>
        <p:spPr>
          <a:xfrm>
            <a:off x="6435175" y="1901100"/>
            <a:ext cx="4665600" cy="3506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2"/>
          <p:cNvSpPr txBox="1"/>
          <p:nvPr>
            <p:ph idx="4294967295" type="title"/>
          </p:nvPr>
        </p:nvSpPr>
        <p:spPr>
          <a:xfrm>
            <a:off x="914900" y="1686075"/>
            <a:ext cx="5322600" cy="200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Риски</a:t>
            </a:r>
            <a:endParaRPr sz="570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</p:txBody>
      </p:sp>
      <p:sp>
        <p:nvSpPr>
          <p:cNvPr id="562" name="Google Shape;562;p32"/>
          <p:cNvSpPr txBox="1"/>
          <p:nvPr>
            <p:ph idx="4294967295" type="body"/>
          </p:nvPr>
        </p:nvSpPr>
        <p:spPr>
          <a:xfrm>
            <a:off x="914900" y="3021725"/>
            <a:ext cx="5322600" cy="24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Риски, которые могут возникнуть в процессе разработки, представлены в таблице. На заключительном этапе резюмируем основные моменты и выражаем благодарность за внимание.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4" name="Google Shape;564;p32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" name="Google Shape;565;p32"/>
          <p:cNvGrpSpPr/>
          <p:nvPr/>
        </p:nvGrpSpPr>
        <p:grpSpPr>
          <a:xfrm>
            <a:off x="4653125" y="1952875"/>
            <a:ext cx="737725" cy="887475"/>
            <a:chOff x="4038950" y="1664675"/>
            <a:chExt cx="737725" cy="887475"/>
          </a:xfrm>
        </p:grpSpPr>
        <p:sp>
          <p:nvSpPr>
            <p:cNvPr id="566" name="Google Shape;566;p3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32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32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2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32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2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32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584" name="Google Shape;584;p3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7" name="Google Shape;5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850" y="1103575"/>
            <a:ext cx="4564200" cy="40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и 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комментарии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93" name="Google Shape;593;p33"/>
          <p:cNvSpPr txBox="1"/>
          <p:nvPr>
            <p:ph idx="4294967295" type="body"/>
          </p:nvPr>
        </p:nvSpPr>
        <p:spPr>
          <a:xfrm>
            <a:off x="392725" y="6324600"/>
            <a:ext cx="11251200" cy="2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/>
              <a:t>This is where you section ends. Duplicate this set of slides as many times you need to go over all your sections.</a:t>
            </a:r>
            <a:endParaRPr sz="1100"/>
          </a:p>
        </p:txBody>
      </p:sp>
      <p:sp>
        <p:nvSpPr>
          <p:cNvPr id="594" name="Google Shape;594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>
            <p:ph type="title"/>
          </p:nvPr>
        </p:nvSpPr>
        <p:spPr>
          <a:xfrm>
            <a:off x="837300" y="2456250"/>
            <a:ext cx="68352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вам!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600" name="Google Shape;600;p34"/>
          <p:cNvSpPr txBox="1"/>
          <p:nvPr>
            <p:ph idx="1" type="subTitle"/>
          </p:nvPr>
        </p:nvSpPr>
        <p:spPr>
          <a:xfrm>
            <a:off x="837300" y="3084300"/>
            <a:ext cx="4630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Остались вопросы?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1491640" y="5687478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34"/>
          <p:cNvGrpSpPr/>
          <p:nvPr/>
        </p:nvGrpSpPr>
        <p:grpSpPr>
          <a:xfrm>
            <a:off x="1829068" y="5677814"/>
            <a:ext cx="411849" cy="411917"/>
            <a:chOff x="5162200" y="4097750"/>
            <a:chExt cx="338385" cy="338414"/>
          </a:xfrm>
        </p:grpSpPr>
        <p:sp>
          <p:nvSpPr>
            <p:cNvPr id="603" name="Google Shape;603;p34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34"/>
          <p:cNvSpPr/>
          <p:nvPr/>
        </p:nvSpPr>
        <p:spPr>
          <a:xfrm>
            <a:off x="954425" y="5728861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 txBox="1"/>
          <p:nvPr>
            <p:ph idx="2" type="body"/>
          </p:nvPr>
        </p:nvSpPr>
        <p:spPr>
          <a:xfrm>
            <a:off x="837350" y="3568100"/>
            <a:ext cx="4630500" cy="100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+7(981)699-54-31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valan666@bk.ru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Пузырев-Харьковский Владислав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34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4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1159850" y="21789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281994" y="20378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5050200" y="2013350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type="title"/>
          </p:nvPr>
        </p:nvSpPr>
        <p:spPr>
          <a:xfrm>
            <a:off x="5481025" y="1885475"/>
            <a:ext cx="5322600" cy="8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470" name="Google Shape;470;p24"/>
          <p:cNvSpPr txBox="1"/>
          <p:nvPr>
            <p:ph idx="1" type="body"/>
          </p:nvPr>
        </p:nvSpPr>
        <p:spPr>
          <a:xfrm>
            <a:off x="5050200" y="3057875"/>
            <a:ext cx="62442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highlight>
                  <a:schemeClr val="accent3"/>
                </a:highlight>
              </a:rPr>
              <a:t>Немного про важность обучения и цели создания тренажера</a:t>
            </a:r>
            <a:endParaRPr sz="220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Проект нацелен на создание интерактивного и эффективного обучающего инструмента, который поможет пользователям уверенно владеть основами Python.</a:t>
            </a:r>
            <a:endParaRPr/>
          </a:p>
        </p:txBody>
      </p:sp>
      <p:grpSp>
        <p:nvGrpSpPr>
          <p:cNvPr id="471" name="Google Shape;471;p24"/>
          <p:cNvGrpSpPr/>
          <p:nvPr/>
        </p:nvGrpSpPr>
        <p:grpSpPr>
          <a:xfrm>
            <a:off x="4075525" y="1568350"/>
            <a:ext cx="737725" cy="887475"/>
            <a:chOff x="4038950" y="1664675"/>
            <a:chExt cx="737725" cy="887475"/>
          </a:xfrm>
        </p:grpSpPr>
        <p:sp>
          <p:nvSpPr>
            <p:cNvPr id="472" name="Google Shape;472;p2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00" y="1958500"/>
            <a:ext cx="3055161" cy="334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Информация о заказчике</a:t>
            </a:r>
            <a:endParaRPr/>
          </a:p>
        </p:txBody>
      </p:sp>
      <p:sp>
        <p:nvSpPr>
          <p:cNvPr id="482" name="Google Shape;482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25"/>
          <p:cNvSpPr txBox="1"/>
          <p:nvPr>
            <p:ph idx="2" type="body"/>
          </p:nvPr>
        </p:nvSpPr>
        <p:spPr>
          <a:xfrm>
            <a:off x="1990200" y="1862275"/>
            <a:ext cx="8198100" cy="378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/>
              <a:t>Наш заказчик - </a:t>
            </a:r>
            <a:r>
              <a:rPr lang="en" sz="2400">
                <a:solidFill>
                  <a:schemeClr val="lt2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Российский государственный педагогический университет им. А. И. Герцена.</a:t>
            </a:r>
            <a:r>
              <a:rPr lang="en" sz="2400"/>
              <a:t>, чьи потребности и ожидания мы стремимся удовлетворить. Давайте рассмотрим контекст и актуальность проекта.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"/>
          <p:cNvSpPr txBox="1"/>
          <p:nvPr>
            <p:ph idx="1" type="body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В рамках проекта предусмотрены следующие ключевые функциональности: интерактивные курсы, практические задания и система оценки для повышения эффективности обучения.</a:t>
            </a:r>
            <a:endParaRPr/>
          </a:p>
        </p:txBody>
      </p:sp>
      <p:sp>
        <p:nvSpPr>
          <p:cNvPr id="489" name="Google Shape;489;p26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функции</a:t>
            </a:r>
            <a:endParaRPr/>
          </a:p>
        </p:txBody>
      </p:sp>
      <p:sp>
        <p:nvSpPr>
          <p:cNvPr id="490" name="Google Shape;490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/>
          <p:nvPr/>
        </p:nvSpPr>
        <p:spPr>
          <a:xfrm>
            <a:off x="2364400" y="1674088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 txBox="1"/>
          <p:nvPr>
            <p:ph type="title"/>
          </p:nvPr>
        </p:nvSpPr>
        <p:spPr>
          <a:xfrm>
            <a:off x="2593000" y="1602675"/>
            <a:ext cx="5175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Доп. функции</a:t>
            </a:r>
            <a:endParaRPr/>
          </a:p>
        </p:txBody>
      </p:sp>
      <p:sp>
        <p:nvSpPr>
          <p:cNvPr id="500" name="Google Shape;500;p27"/>
          <p:cNvSpPr txBox="1"/>
          <p:nvPr>
            <p:ph idx="1" type="subTitle"/>
          </p:nvPr>
        </p:nvSpPr>
        <p:spPr>
          <a:xfrm>
            <a:off x="2364400" y="2652475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Поддержка мотивации</a:t>
            </a:r>
            <a:endParaRPr/>
          </a:p>
        </p:txBody>
      </p:sp>
      <p:sp>
        <p:nvSpPr>
          <p:cNvPr id="501" name="Google Shape;501;p27"/>
          <p:cNvSpPr txBox="1"/>
          <p:nvPr>
            <p:ph idx="2" type="body"/>
          </p:nvPr>
        </p:nvSpPr>
        <p:spPr>
          <a:xfrm>
            <a:off x="2364400" y="3312650"/>
            <a:ext cx="7794000" cy="201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Для поддержки обучения и мотивации пользователей внедрены дополнительные функции, включая форум для обсуждения, систему поддержки и мотивацию.</a:t>
            </a:r>
            <a:endParaRPr/>
          </a:p>
        </p:txBody>
      </p:sp>
      <p:sp>
        <p:nvSpPr>
          <p:cNvPr id="502" name="Google Shape;502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27"/>
          <p:cNvSpPr/>
          <p:nvPr/>
        </p:nvSpPr>
        <p:spPr>
          <a:xfrm rot="5400000">
            <a:off x="-710700" y="34554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7"/>
          <p:cNvSpPr/>
          <p:nvPr/>
        </p:nvSpPr>
        <p:spPr>
          <a:xfrm rot="5400000">
            <a:off x="-577350" y="33544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"/>
          <p:cNvSpPr txBox="1"/>
          <p:nvPr/>
        </p:nvSpPr>
        <p:spPr>
          <a:xfrm>
            <a:off x="915375" y="1790400"/>
            <a:ext cx="3228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ELEPHANTS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p28"/>
          <p:cNvCxnSpPr/>
          <p:nvPr/>
        </p:nvCxnSpPr>
        <p:spPr>
          <a:xfrm rot="10800000">
            <a:off x="150" y="2500950"/>
            <a:ext cx="12174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28"/>
          <p:cNvSpPr/>
          <p:nvPr/>
        </p:nvSpPr>
        <p:spPr>
          <a:xfrm>
            <a:off x="4076750" y="2075775"/>
            <a:ext cx="3504000" cy="85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8"/>
          <p:cNvSpPr txBox="1"/>
          <p:nvPr>
            <p:ph type="title"/>
          </p:nvPr>
        </p:nvSpPr>
        <p:spPr>
          <a:xfrm>
            <a:off x="415600" y="11267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Этапы разработки</a:t>
            </a:r>
            <a:endParaRPr/>
          </a:p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28"/>
          <p:cNvSpPr txBox="1"/>
          <p:nvPr>
            <p:ph idx="3" type="subTitle"/>
          </p:nvPr>
        </p:nvSpPr>
        <p:spPr>
          <a:xfrm>
            <a:off x="3953988" y="2269150"/>
            <a:ext cx="3846000" cy="32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архитектуры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7962950" y="2075775"/>
            <a:ext cx="3504000" cy="85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8"/>
          <p:cNvSpPr txBox="1"/>
          <p:nvPr>
            <p:ph idx="3" type="subTitle"/>
          </p:nvPr>
        </p:nvSpPr>
        <p:spPr>
          <a:xfrm>
            <a:off x="7840188" y="2269150"/>
            <a:ext cx="3846000" cy="32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функциональности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190550" y="2075775"/>
            <a:ext cx="3504000" cy="85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925" y="3323900"/>
            <a:ext cx="6968352" cy="27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8"/>
          <p:cNvSpPr txBox="1"/>
          <p:nvPr>
            <p:ph idx="3" type="subTitle"/>
          </p:nvPr>
        </p:nvSpPr>
        <p:spPr>
          <a:xfrm>
            <a:off x="-8412" y="2269150"/>
            <a:ext cx="3846000" cy="32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29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5" name="Google Shape;525;p29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9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528" name="Google Shape;528;p29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9"/>
          <p:cNvSpPr txBox="1"/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Требования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31" name="Google Shape;531;p29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Мы выделили функциональные и нефункциональные требования к продукту.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Важно обратить внимание на ключевые аспекты, которые определят успешность проекта.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29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Мы выделили функциональные и нефункциональные требования к продукту. Важно обратить внимание на ключевые аспекты, которые определят успешность проекта.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29"/>
          <p:cNvSpPr txBox="1"/>
          <p:nvPr>
            <p:ph idx="1" type="subTitle"/>
          </p:nvPr>
        </p:nvSpPr>
        <p:spPr>
          <a:xfrm>
            <a:off x="1025751" y="1737575"/>
            <a:ext cx="44244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Функциональные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4" name="Google Shape;534;p29"/>
          <p:cNvSpPr txBox="1"/>
          <p:nvPr>
            <p:ph idx="2" type="subTitle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Нефункциональные</a:t>
            </a:r>
            <a:endParaRPr/>
          </a:p>
        </p:txBody>
      </p:sp>
      <p:sp>
        <p:nvSpPr>
          <p:cNvPr id="535" name="Google Shape;535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6" name="Google Shape;536;p29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/>
          <p:nvPr>
            <p:ph idx="1" type="body"/>
          </p:nvPr>
        </p:nvSpPr>
        <p:spPr>
          <a:xfrm>
            <a:off x="4897150" y="3520975"/>
            <a:ext cx="6323400" cy="13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"Архитектура продукта представлена на диаграмме развертывания, а также обеспечивает совместимость с различными браузерами для максимального охвата пользователей."</a:t>
            </a:r>
            <a:endParaRPr/>
          </a:p>
        </p:txBody>
      </p:sp>
      <p:sp>
        <p:nvSpPr>
          <p:cNvPr id="542" name="Google Shape;542;p30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и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совместимость</a:t>
            </a:r>
            <a:endParaRPr/>
          </a:p>
        </p:txBody>
      </p:sp>
      <p:sp>
        <p:nvSpPr>
          <p:cNvPr id="543" name="Google Shape;543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>
            <a:off x="1634050" y="2559075"/>
            <a:ext cx="2534780" cy="173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На этапе </a:t>
            </a:r>
            <a:r>
              <a:rPr lang="en" sz="4800">
                <a:solidFill>
                  <a:schemeClr val="lt2"/>
                </a:solidFill>
                <a:highlight>
                  <a:schemeClr val="accent3"/>
                </a:highlight>
              </a:rPr>
              <a:t>тестирования </a:t>
            </a:r>
            <a:r>
              <a:rPr lang="en" sz="4800"/>
              <a:t> мы проведем модульные и интеграционные тесты, а также уделяем внимание контролю и приемке продукта.</a:t>
            </a:r>
            <a:endParaRPr sz="4800"/>
          </a:p>
        </p:txBody>
      </p:sp>
      <p:grpSp>
        <p:nvGrpSpPr>
          <p:cNvPr id="552" name="Google Shape;552;p31"/>
          <p:cNvGrpSpPr/>
          <p:nvPr/>
        </p:nvGrpSpPr>
        <p:grpSpPr>
          <a:xfrm rot="10800000">
            <a:off x="5477077" y="662926"/>
            <a:ext cx="1237846" cy="872004"/>
            <a:chOff x="621403" y="597265"/>
            <a:chExt cx="1588204" cy="1118814"/>
          </a:xfrm>
        </p:grpSpPr>
        <p:sp>
          <p:nvSpPr>
            <p:cNvPr id="553" name="Google Shape;553;p31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