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68E4-328D-489A-BC21-BF2B52039125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24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68E4-328D-489A-BC21-BF2B52039125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21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68E4-328D-489A-BC21-BF2B52039125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3967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68E4-328D-489A-BC21-BF2B52039125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686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68E4-328D-489A-BC21-BF2B52039125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6318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68E4-328D-489A-BC21-BF2B52039125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895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68E4-328D-489A-BC21-BF2B52039125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079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68E4-328D-489A-BC21-BF2B52039125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93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68E4-328D-489A-BC21-BF2B52039125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68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68E4-328D-489A-BC21-BF2B52039125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68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68E4-328D-489A-BC21-BF2B52039125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63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68E4-328D-489A-BC21-BF2B52039125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43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68E4-328D-489A-BC21-BF2B52039125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83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68E4-328D-489A-BC21-BF2B52039125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35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68E4-328D-489A-BC21-BF2B52039125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61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68E4-328D-489A-BC21-BF2B52039125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6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268E4-328D-489A-BC21-BF2B52039125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01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15D58-1619-47B8-B8AB-96EB05F9F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5044" y="1109533"/>
            <a:ext cx="9516831" cy="2319467"/>
          </a:xfrm>
        </p:spPr>
        <p:txBody>
          <a:bodyPr>
            <a:normAutofit/>
          </a:bodyPr>
          <a:lstStyle/>
          <a:p>
            <a:pPr algn="ctr"/>
            <a:r>
              <a:rPr lang="ru-RU" sz="3600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Курсовая Работа</a:t>
            </a:r>
            <a:br>
              <a:rPr lang="ru-RU" sz="36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36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b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на тему: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Клеточно-автоматное моделирование процесса течения жидкости в канале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AE9749-69A3-4962-92C8-3187DB6FF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3006" y="4489498"/>
            <a:ext cx="3039763" cy="379064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Выполнил студент гр. 3ММ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2EC61-62A9-4E0A-BFDD-A9A27F5E9B33}"/>
              </a:ext>
            </a:extLst>
          </p:cNvPr>
          <p:cNvSpPr txBox="1"/>
          <p:nvPr/>
        </p:nvSpPr>
        <p:spPr>
          <a:xfrm>
            <a:off x="7309021" y="4499230"/>
            <a:ext cx="402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Пузырёв Максим Алексеевич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919CD-0E25-41B6-BFF7-9D0DA6384513}"/>
              </a:ext>
            </a:extLst>
          </p:cNvPr>
          <p:cNvSpPr txBox="1"/>
          <p:nvPr/>
        </p:nvSpPr>
        <p:spPr>
          <a:xfrm>
            <a:off x="5089472" y="5929060"/>
            <a:ext cx="200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Краснодар, 2024</a:t>
            </a:r>
          </a:p>
        </p:txBody>
      </p:sp>
    </p:spTree>
    <p:extLst>
      <p:ext uri="{BB962C8B-B14F-4D97-AF65-F5344CB8AC3E}">
        <p14:creationId xmlns:p14="http://schemas.microsoft.com/office/powerpoint/2010/main" val="623174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B7932-3147-40BD-B5E4-22F74EDD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Третий эксперимент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525E0CC-6F7E-4E51-8F9E-F9B205C2E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12" y="1309815"/>
            <a:ext cx="3845091" cy="219950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1C0C04-4CA3-4C74-8CE9-60AB6530E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041" y="1309815"/>
            <a:ext cx="3913325" cy="219950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48055D6-AED6-43A3-A9BE-B90EA7246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12" y="4047314"/>
            <a:ext cx="4098404" cy="229190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122EDA-AE48-403C-B95F-F52F1AA1C0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227" y="4047313"/>
            <a:ext cx="4331043" cy="225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1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DB14C-F33F-4497-99CD-292AEF8E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Вывод на 600-ой итерации: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1DCAE57-7C2B-446B-90B9-D8D3EC5A0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73" y="1760838"/>
            <a:ext cx="7980962" cy="4250295"/>
          </a:xfrm>
        </p:spPr>
      </p:pic>
    </p:spTree>
    <p:extLst>
      <p:ext uri="{BB962C8B-B14F-4D97-AF65-F5344CB8AC3E}">
        <p14:creationId xmlns:p14="http://schemas.microsoft.com/office/powerpoint/2010/main" val="162369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01325-E40E-4A69-A85F-FC14310D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336" y="258524"/>
            <a:ext cx="2517804" cy="514865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E34449-9B43-4B26-8DEC-EA35B84AE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901" y="1099752"/>
            <a:ext cx="8596668" cy="4961237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Как видим программа успешно смоделировала процесс течения и распространения жидкости в среде с препятствиями. Из рисунков представленных ранее мы наглядно увидели как на распространение жидкости влияло изменение граничных условий, а именно добавление препятствий или изменения источника жидкости.</a:t>
            </a:r>
          </a:p>
        </p:txBody>
      </p:sp>
    </p:spTree>
    <p:extLst>
      <p:ext uri="{BB962C8B-B14F-4D97-AF65-F5344CB8AC3E}">
        <p14:creationId xmlns:p14="http://schemas.microsoft.com/office/powerpoint/2010/main" val="332293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40843-11A4-44A5-B854-88BA13A8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164" y="553995"/>
            <a:ext cx="3721671" cy="69403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2D7F30-0B00-4DC5-A7D2-87E9FB573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Целью курсовой работы является исследование процесса течения жидкости при возможном наличии препятствий в сплошной среде с помощью клеточных автоматов. </a:t>
            </a:r>
          </a:p>
        </p:txBody>
      </p:sp>
    </p:spTree>
    <p:extLst>
      <p:ext uri="{BB962C8B-B14F-4D97-AF65-F5344CB8AC3E}">
        <p14:creationId xmlns:p14="http://schemas.microsoft.com/office/powerpoint/2010/main" val="249302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42B8C-B7B8-4C54-B2AF-8E32EFB3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626" y="535459"/>
            <a:ext cx="7014747" cy="737286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Гексагональный клеточный автомат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50A0122-F740-4D13-B019-3385EE507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947" y="2025666"/>
            <a:ext cx="4294106" cy="3721557"/>
          </a:xfrm>
        </p:spPr>
      </p:pic>
    </p:spTree>
    <p:extLst>
      <p:ext uri="{BB962C8B-B14F-4D97-AF65-F5344CB8AC3E}">
        <p14:creationId xmlns:p14="http://schemas.microsoft.com/office/powerpoint/2010/main" val="339735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A6D5E-2126-49C8-A261-AD852F20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694" y="628135"/>
            <a:ext cx="5043844" cy="700216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Вектор состояния клетки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C1E1ADE-88D1-4FD4-B9E4-27DF43134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328" y="2452817"/>
            <a:ext cx="6644576" cy="2573280"/>
          </a:xfrm>
        </p:spPr>
      </p:pic>
    </p:spTree>
    <p:extLst>
      <p:ext uri="{BB962C8B-B14F-4D97-AF65-F5344CB8AC3E}">
        <p14:creationId xmlns:p14="http://schemas.microsoft.com/office/powerpoint/2010/main" val="244589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B3D07-74B8-42B9-99D9-37C339A1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переходов </a:t>
            </a:r>
            <a:r>
              <a:rPr lang="ru-RU" sz="24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δ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элементарного автомата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состоит, таким образом, из композиции функций </a:t>
            </a:r>
            <a:r>
              <a:rPr lang="ru-RU" sz="24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δ</a:t>
            </a:r>
            <a:r>
              <a:rPr lang="ru-RU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(сдвиг) и </a:t>
            </a:r>
            <a:r>
              <a:rPr lang="ru-RU" sz="24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δ</a:t>
            </a:r>
            <a:r>
              <a:rPr lang="ru-RU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(столкновение): </a:t>
            </a:r>
            <a:endParaRPr lang="ru-RU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48C5331-8CB8-476C-B393-F7FDC0928F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70205"/>
                <a:ext cx="8509915" cy="3783011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ru-RU" sz="20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δ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ru-RU" sz="20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δ</a:t>
                </a:r>
                <a:r>
                  <a:rPr lang="ru-RU" sz="20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20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δ</a:t>
                </a:r>
                <a:r>
                  <a:rPr lang="ru-RU" sz="20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)).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 клетке среды функция </a:t>
                </a:r>
                <a:r>
                  <a:rPr lang="ru-RU" sz="20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δ</a:t>
                </a:r>
                <a:r>
                  <a:rPr lang="ru-RU" sz="20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выбирается такой, чтобы сохранялись масса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</m:nary>
                  </m:oMath>
                </a14:m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0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(w</a:t>
                </a:r>
                <a:r>
                  <a:rPr lang="ru-RU" sz="20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ср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nary>
                  </m:oMath>
                </a14:m>
                <a:r>
                  <a:rPr lang="en-US" sz="20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(w</a:t>
                </a:r>
                <a:r>
                  <a:rPr lang="ru-RU" sz="20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ср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ru-RU" sz="2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 импульс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(w):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</m:nary>
                  </m:oMath>
                </a14:m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sz="20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(w</a:t>
                </a:r>
                <a:r>
                  <a:rPr lang="ru-RU" sz="20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ср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nary>
                  </m:oMath>
                </a14:m>
                <a:r>
                  <a:rPr lang="en-US" sz="20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(w</a:t>
                </a:r>
                <a:r>
                  <a:rPr lang="ru-RU" sz="20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ср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sz="20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(w</a:t>
                </a:r>
                <a:r>
                  <a:rPr lang="ru-RU" sz="20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ср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48C5331-8CB8-476C-B393-F7FDC0928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70205"/>
                <a:ext cx="8509915" cy="3783011"/>
              </a:xfrm>
              <a:blipFill>
                <a:blip r:embed="rId2"/>
                <a:stretch>
                  <a:fillRect l="-716" t="-11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21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CC694-AB04-4027-9886-4B28DF0A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977" y="510746"/>
            <a:ext cx="5418666" cy="675503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Осреднённая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скорость частицы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79D0667-9338-43CC-8C7D-2FBBB19B3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296" y="1546808"/>
            <a:ext cx="6052027" cy="1320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F754C7-902D-4EC1-B6A2-740B700E08C8}"/>
              </a:ext>
            </a:extLst>
          </p:cNvPr>
          <p:cNvSpPr txBox="1"/>
          <p:nvPr/>
        </p:nvSpPr>
        <p:spPr>
          <a:xfrm>
            <a:off x="1491296" y="3317789"/>
            <a:ext cx="774768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количество клеток, попадающих в окрестность осреднения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единичный вектор скорости, соответствующий 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-му разряду вектора состояния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а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значение 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-го разряда вектора состояния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клетки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ϵ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56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4C844F6E-4CEE-42F5-A791-82B4A900ED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:r>
                  <a:rPr lang="ru-RU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Осреднённая концентрация частиц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ru-RU" sz="2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подсчитывается в той же окрестности </a:t>
                </a:r>
                <a:r>
                  <a:rPr lang="en-US" sz="28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Av</a:t>
                </a:r>
                <a:r>
                  <a:rPr lang="ru-RU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ru-RU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следующим образом: </a:t>
                </a:r>
                <a:b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4C844F6E-4CEE-42F5-A791-82B4A900ED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687" r="-9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Объект 4">
            <a:extLst>
              <a:ext uri="{FF2B5EF4-FFF2-40B4-BE49-F238E27FC236}">
                <a16:creationId xmlns:a16="http://schemas.microsoft.com/office/drawing/2014/main" id="{7DDF91D8-3288-4E8A-B8B9-698C49226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87" y="2526957"/>
            <a:ext cx="6988418" cy="1467786"/>
          </a:xfrm>
        </p:spPr>
      </p:pic>
    </p:spTree>
    <p:extLst>
      <p:ext uri="{BB962C8B-B14F-4D97-AF65-F5344CB8AC3E}">
        <p14:creationId xmlns:p14="http://schemas.microsoft.com/office/powerpoint/2010/main" val="161944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79FE3-3C3C-428D-BE8B-66848EAAA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51" y="35790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Пример работы программы с граничными условиями 1: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3C1060-3070-4F71-8F78-C08C7AC836FB}"/>
              </a:ext>
            </a:extLst>
          </p:cNvPr>
          <p:cNvSpPr txBox="1"/>
          <p:nvPr/>
        </p:nvSpPr>
        <p:spPr>
          <a:xfrm>
            <a:off x="210764" y="1494042"/>
            <a:ext cx="27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F6D42C-975F-4A36-B320-885DEBA087A6}"/>
              </a:ext>
            </a:extLst>
          </p:cNvPr>
          <p:cNvSpPr txBox="1"/>
          <p:nvPr/>
        </p:nvSpPr>
        <p:spPr>
          <a:xfrm>
            <a:off x="9393148" y="14940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6E248-8B9E-4DBB-AB06-7467134CECDE}"/>
              </a:ext>
            </a:extLst>
          </p:cNvPr>
          <p:cNvSpPr txBox="1"/>
          <p:nvPr/>
        </p:nvSpPr>
        <p:spPr>
          <a:xfrm>
            <a:off x="210764" y="4140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415FF1-6765-4CF2-9189-620CE36C0E8A}"/>
              </a:ext>
            </a:extLst>
          </p:cNvPr>
          <p:cNvSpPr txBox="1"/>
          <p:nvPr/>
        </p:nvSpPr>
        <p:spPr>
          <a:xfrm>
            <a:off x="9393148" y="4140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C5D6AF9-AA75-4E84-B517-75D435F86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41" y="1431539"/>
            <a:ext cx="4413159" cy="2348761"/>
          </a:xfr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2DDC312-2EF8-4A50-A0B2-22BDBC14A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229" y="1418205"/>
            <a:ext cx="4340919" cy="236209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8DDC120-3F87-4459-AA1F-83BB34DA8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8" y="4060117"/>
            <a:ext cx="4456742" cy="243997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5F45E09-5309-4864-AC81-E385690F1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669" y="4076722"/>
            <a:ext cx="4262666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9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25A3C-F503-4452-8497-E7129A25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Второй эксперимент с добавлением препятствия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2E5456-52AE-480F-B197-116594CEF030}"/>
              </a:ext>
            </a:extLst>
          </p:cNvPr>
          <p:cNvSpPr txBox="1"/>
          <p:nvPr/>
        </p:nvSpPr>
        <p:spPr>
          <a:xfrm>
            <a:off x="355314" y="14770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C60F03-9C57-47F7-B84E-9CE53EF35EF2}"/>
              </a:ext>
            </a:extLst>
          </p:cNvPr>
          <p:cNvSpPr txBox="1"/>
          <p:nvPr/>
        </p:nvSpPr>
        <p:spPr>
          <a:xfrm>
            <a:off x="8983034" y="14770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CC2C66-474F-4821-8028-5036BF2CD0E0}"/>
              </a:ext>
            </a:extLst>
          </p:cNvPr>
          <p:cNvSpPr txBox="1"/>
          <p:nvPr/>
        </p:nvSpPr>
        <p:spPr>
          <a:xfrm>
            <a:off x="343839" y="41977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389EAE-56AA-4974-9135-CECAFC81CA83}"/>
              </a:ext>
            </a:extLst>
          </p:cNvPr>
          <p:cNvSpPr txBox="1"/>
          <p:nvPr/>
        </p:nvSpPr>
        <p:spPr>
          <a:xfrm>
            <a:off x="8983034" y="42445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7BE77D4-A8CE-42E4-AE62-7176512C7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08" y="1248363"/>
            <a:ext cx="4015343" cy="2180637"/>
          </a:xfr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D367D5B-207E-497F-9F1F-AB6716324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537" y="1248363"/>
            <a:ext cx="4114409" cy="218063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6592AAD-A5D1-40C2-85C3-DD677C901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10" y="4147549"/>
            <a:ext cx="4068242" cy="231267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49C3E45-920C-49A6-8045-24778DF1E6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536" y="4147548"/>
            <a:ext cx="4114410" cy="231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8699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289</Words>
  <Application>Microsoft Office PowerPoint</Application>
  <PresentationFormat>Широкоэкранный</PresentationFormat>
  <Paragraphs>32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Times New Roman</vt:lpstr>
      <vt:lpstr>Trebuchet MS</vt:lpstr>
      <vt:lpstr>Wingdings 3</vt:lpstr>
      <vt:lpstr>Аспект</vt:lpstr>
      <vt:lpstr>Курсовая Работа   на тему: “Клеточно-автоматное моделирование процесса течения жидкости в канале”</vt:lpstr>
      <vt:lpstr>Цели и задачи</vt:lpstr>
      <vt:lpstr>Гексагональный клеточный автомат</vt:lpstr>
      <vt:lpstr>Вектор состояния клетки</vt:lpstr>
      <vt:lpstr>Функция переходов δ элементарного автомата A состоит, таким образом, из композиции функций δ1 (сдвиг) и δ2 (столкновение): </vt:lpstr>
      <vt:lpstr>Осреднённая скорость частицы</vt:lpstr>
      <vt:lpstr>Осреднённая концентрация частиц 〈n〉 подсчитывается в той же окрестности Av(w) следующим образом:  </vt:lpstr>
      <vt:lpstr>Пример работы программы с граничными условиями 1:</vt:lpstr>
      <vt:lpstr>Второй эксперимент с добавлением препятствия</vt:lpstr>
      <vt:lpstr>Третий эксперимент </vt:lpstr>
      <vt:lpstr>Вывод на 600-ой итерации: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 на тему: “Клеточно-автоматное моделирование процесса течения жидкости при наличии примесей и препятствий”</dc:title>
  <dc:creator>Макс</dc:creator>
  <cp:lastModifiedBy>Максим</cp:lastModifiedBy>
  <cp:revision>14</cp:revision>
  <dcterms:created xsi:type="dcterms:W3CDTF">2023-12-26T11:40:26Z</dcterms:created>
  <dcterms:modified xsi:type="dcterms:W3CDTF">2024-05-27T12:48:08Z</dcterms:modified>
</cp:coreProperties>
</file>