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-96" y="-208"/>
      </p:cViewPr>
      <p:guideLst>
        <p:guide orient="horz" pos="3488"/>
        <p:guide pos="3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5646" tIns="47823" rIns="95646" bIns="4782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5646" tIns="47823" rIns="95646" bIns="4782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626B7243-B93A-564E-91C7-7E8F03F4A847}" type="datetimeFigureOut">
              <a:rPr lang="en-US"/>
              <a:pPr>
                <a:defRPr/>
              </a:pPr>
              <a:t>2/24/15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46" tIns="47823" rIns="95646" bIns="4782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5646" tIns="47823" rIns="95646" bIns="4782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5646" tIns="47823" rIns="95646" bIns="4782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5646" tIns="47823" rIns="95646" bIns="478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C6432A85-DA2F-C64B-A97F-A36A39020F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17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fld id="{91F1D3BE-8C81-5644-850B-748E1B96F9AA}" type="slidenum">
              <a:rPr lang="en-US" sz="1300"/>
              <a:pPr/>
              <a:t>1</a:t>
            </a:fld>
            <a:endParaRPr 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fld id="{91F1D3BE-8C81-5644-850B-748E1B96F9AA}" type="slidenum">
              <a:rPr lang="en-US" sz="1300"/>
              <a:pPr/>
              <a:t>2</a:t>
            </a:fld>
            <a:endParaRPr 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15BC0-55B7-3145-AF58-1E0A2E94CAD1}" type="datetimeFigureOut">
              <a:rPr lang="en-US"/>
              <a:pPr>
                <a:defRPr/>
              </a:pPr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3F03E-9B4C-9744-A06C-CD325D59B5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3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F8DA9-1351-2141-A9AE-96A483279E11}" type="datetimeFigureOut">
              <a:rPr lang="en-US"/>
              <a:pPr>
                <a:defRPr/>
              </a:pPr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EE1FE-70A9-B847-BDE1-6F44EB7F72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8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14296-B79B-9A43-BC76-481509882E93}" type="datetimeFigureOut">
              <a:rPr lang="en-US"/>
              <a:pPr>
                <a:defRPr/>
              </a:pPr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CD401-1960-524A-9873-D94BDA087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1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43C10-206B-9848-BEDA-392B6C8166B7}" type="datetimeFigureOut">
              <a:rPr lang="en-US"/>
              <a:pPr>
                <a:defRPr/>
              </a:pPr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BFB94-B723-1B4D-89B7-B2E237A9B8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3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7CF30-6F19-E846-A528-0EF4E63E85C9}" type="datetimeFigureOut">
              <a:rPr lang="en-US"/>
              <a:pPr>
                <a:defRPr/>
              </a:pPr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3ED2C-B6C7-CF47-8D7A-9133D63010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8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7FEB4-542B-6147-B26E-82BA78715D59}" type="datetimeFigureOut">
              <a:rPr lang="en-US"/>
              <a:pPr>
                <a:defRPr/>
              </a:pPr>
              <a:t>2/24/15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45D11-8530-EC44-A814-34ADAD5C5A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8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86A7B-2525-0E46-8ABD-024C950A9282}" type="datetimeFigureOut">
              <a:rPr lang="en-US"/>
              <a:pPr>
                <a:defRPr/>
              </a:pPr>
              <a:t>2/24/15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9D5E7-6C46-F84A-AB8E-B2E6E0B445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5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3785A-1269-B24F-BDB3-B7AC3FECDC24}" type="datetimeFigureOut">
              <a:rPr lang="en-US"/>
              <a:pPr>
                <a:defRPr/>
              </a:pPr>
              <a:t>2/24/15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FCE2A-5114-D04C-848C-5C6BB2DF7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2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8568A-0C2A-BC44-BB45-9F1C1FD4A401}" type="datetimeFigureOut">
              <a:rPr lang="en-US"/>
              <a:pPr>
                <a:defRPr/>
              </a:pPr>
              <a:t>2/24/15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DF056-4ED0-1441-8827-BD51E8354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1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A20DD-0DAB-694E-8673-C22F459B8FA5}" type="datetimeFigureOut">
              <a:rPr lang="en-US"/>
              <a:pPr>
                <a:defRPr/>
              </a:pPr>
              <a:t>2/24/15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CB55D-CDA3-0F4D-8ADD-C0520D51A2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1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9852D-7CC9-3E45-B156-D1A8193E2126}" type="datetimeFigureOut">
              <a:rPr lang="en-US"/>
              <a:pPr>
                <a:defRPr/>
              </a:pPr>
              <a:t>2/24/15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9210B-CEDA-4C4F-8AEA-A6957043D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0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0D32DB-778B-B84C-88B5-9AF2C0EAB1A0}" type="datetimeFigureOut">
              <a:rPr lang="en-US"/>
              <a:pPr>
                <a:defRPr/>
              </a:pPr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75E9B12-CAEB-8948-AC12-74D8FDCB94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28800" y="165100"/>
            <a:ext cx="2286000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Dakota Regular"/>
                <a:ea typeface="+mn-ea"/>
                <a:cs typeface="Dakota Regular"/>
              </a:rPr>
              <a:t>Answer Sheet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dirty="0">
                <a:latin typeface="Dakota Regular"/>
                <a:ea typeface="+mn-ea"/>
                <a:cs typeface="Dakota Regular"/>
              </a:rPr>
              <a:t/>
            </a:r>
            <a:br>
              <a:rPr lang="en-US" sz="500" dirty="0">
                <a:latin typeface="Dakota Regular"/>
                <a:ea typeface="+mn-ea"/>
                <a:cs typeface="Dakota Regular"/>
              </a:rPr>
            </a:br>
            <a:r>
              <a:rPr lang="en-US" sz="1050" dirty="0">
                <a:latin typeface="Dakota Regular"/>
                <a:ea typeface="+mn-ea"/>
                <a:cs typeface="Dakota Regular"/>
              </a:rPr>
              <a:t>(Hints are always FREE!)</a:t>
            </a:r>
            <a:endParaRPr lang="en-US" sz="700" dirty="0">
              <a:latin typeface="Dakota Regular"/>
              <a:ea typeface="+mn-ea"/>
              <a:cs typeface="Dakota Regular"/>
            </a:endParaRPr>
          </a:p>
        </p:txBody>
      </p:sp>
      <p:sp>
        <p:nvSpPr>
          <p:cNvPr id="14339" name="TextBox 18"/>
          <p:cNvSpPr txBox="1">
            <a:spLocks noChangeArrowheads="1"/>
          </p:cNvSpPr>
          <p:nvPr/>
        </p:nvSpPr>
        <p:spPr bwMode="auto">
          <a:xfrm>
            <a:off x="0" y="4937363"/>
            <a:ext cx="297179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 sz="1000" i="1">
                <a:latin typeface="Verdana" charset="0"/>
              </a:rPr>
              <a:t>Stuck on a puzzle? Not having fun? Tell Game Control and we’ll do our best to make it right.</a:t>
            </a:r>
          </a:p>
          <a:p>
            <a:pPr algn="r" eaLnBrk="1" hangingPunct="1"/>
            <a:endParaRPr lang="en-US" sz="1000">
              <a:latin typeface="Verdana" charset="0"/>
            </a:endParaRPr>
          </a:p>
          <a:p>
            <a:pPr algn="r" eaLnBrk="1" hangingPunct="1"/>
            <a:r>
              <a:rPr lang="en-US" sz="1000" b="1">
                <a:latin typeface="Verdana" charset="0"/>
              </a:rPr>
              <a:t>Please return this Answer Sheet before you leave the bar!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6087360"/>
            <a:ext cx="4114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b="1" dirty="0">
                <a:solidFill>
                  <a:srgbClr val="000000"/>
                </a:solidFill>
                <a:latin typeface="Verdana"/>
                <a:cs typeface="Verdana"/>
              </a:rPr>
              <a:t>Question of the Month: </a:t>
            </a:r>
            <a:br>
              <a:rPr lang="en-US" sz="1000" b="1" dirty="0">
                <a:solidFill>
                  <a:srgbClr val="000000"/>
                </a:solidFill>
                <a:latin typeface="Verdana"/>
                <a:cs typeface="Verdana"/>
              </a:rPr>
            </a:b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???</a:t>
            </a:r>
            <a:b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</a:br>
            <a:endParaRPr lang="en-US" sz="900" dirty="0">
              <a:solidFill>
                <a:srgbClr val="000000"/>
              </a:solidFill>
              <a:latin typeface="Verdana"/>
              <a:cs typeface="Verdana"/>
            </a:endParaRP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Verdana"/>
                <a:cs typeface="Verdana"/>
              </a:rPr>
              <a:t>__________________________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0" y="6096000"/>
            <a:ext cx="4114800" cy="0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629391"/>
              </p:ext>
            </p:extLst>
          </p:nvPr>
        </p:nvGraphicFramePr>
        <p:xfrm>
          <a:off x="0" y="990600"/>
          <a:ext cx="4114800" cy="1112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95400"/>
                <a:gridCol w="1371600"/>
              </a:tblGrid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sz="1400" b="1" i="0">
                          <a:latin typeface="Verdana"/>
                          <a:cs typeface="Verdana"/>
                        </a:rPr>
                        <a:t>Team Name:</a:t>
                      </a:r>
                    </a:p>
                  </a:txBody>
                  <a:tcPr marT="45733" marB="45733" anchor="b"/>
                </a:tc>
                <a:tc>
                  <a:txBody>
                    <a:bodyPr/>
                    <a:lstStyle/>
                    <a:p>
                      <a:endParaRPr lang="en-US" sz="1800" b="1" i="0">
                        <a:latin typeface="Verdana"/>
                        <a:cs typeface="Verdana"/>
                      </a:endParaRPr>
                    </a:p>
                  </a:txBody>
                  <a:tcPr marT="45733" marB="45733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1" i="0">
                        <a:latin typeface="Verdana"/>
                        <a:cs typeface="Verdana"/>
                      </a:endParaRPr>
                    </a:p>
                  </a:txBody>
                  <a:tcPr marT="45733" marB="45733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sz="1200" b="1" i="0">
                          <a:latin typeface="Verdana"/>
                          <a:cs typeface="Verdana"/>
                        </a:rPr>
                        <a:t>Start</a:t>
                      </a:r>
                      <a:r>
                        <a:rPr lang="en-US" sz="1200" b="1" i="0" baseline="0">
                          <a:latin typeface="Verdana"/>
                          <a:cs typeface="Verdana"/>
                        </a:rPr>
                        <a:t>:</a:t>
                      </a:r>
                      <a:endParaRPr lang="en-US" sz="1200" b="1" i="0">
                        <a:latin typeface="Verdana"/>
                        <a:cs typeface="Verdana"/>
                      </a:endParaRPr>
                    </a:p>
                  </a:txBody>
                  <a:tcPr marT="45733" marB="45733" anchor="b"/>
                </a:tc>
                <a:tc>
                  <a:txBody>
                    <a:bodyPr/>
                    <a:lstStyle/>
                    <a:p>
                      <a:endParaRPr lang="en-US" sz="1800" b="1" i="0">
                        <a:latin typeface="Verdana"/>
                        <a:cs typeface="Verdana"/>
                      </a:endParaRPr>
                    </a:p>
                  </a:txBody>
                  <a:tcPr marT="45733" marB="45733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1" i="0">
                        <a:latin typeface="Verdana"/>
                        <a:cs typeface="Verdana"/>
                      </a:endParaRPr>
                    </a:p>
                  </a:txBody>
                  <a:tcPr marT="45733" marB="45733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sz="1200" b="1" i="0">
                          <a:latin typeface="Verdana"/>
                          <a:cs typeface="Verdana"/>
                        </a:rPr>
                        <a:t>End:</a:t>
                      </a:r>
                    </a:p>
                  </a:txBody>
                  <a:tcPr marT="45733" marB="45733" anchor="b"/>
                </a:tc>
                <a:tc>
                  <a:txBody>
                    <a:bodyPr/>
                    <a:lstStyle/>
                    <a:p>
                      <a:endParaRPr lang="en-US" sz="1800" b="1" i="0">
                        <a:latin typeface="Verdana"/>
                        <a:cs typeface="Verdana"/>
                      </a:endParaRPr>
                    </a:p>
                  </a:txBody>
                  <a:tcPr marT="45733" marB="45733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1" i="0">
                        <a:latin typeface="Verdana"/>
                        <a:cs typeface="Verdana"/>
                      </a:endParaRPr>
                    </a:p>
                  </a:txBody>
                  <a:tcPr marT="45733" marB="45733"/>
                </a:tc>
              </a:tr>
            </a:tbl>
          </a:graphicData>
        </a:graphic>
      </p:graphicFrame>
      <p:grpSp>
        <p:nvGrpSpPr>
          <p:cNvPr id="14389" name="Group 8"/>
          <p:cNvGrpSpPr>
            <a:grpSpLocks/>
          </p:cNvGrpSpPr>
          <p:nvPr/>
        </p:nvGrpSpPr>
        <p:grpSpPr bwMode="auto">
          <a:xfrm>
            <a:off x="3048000" y="1447800"/>
            <a:ext cx="914400" cy="660400"/>
            <a:chOff x="3048000" y="1320801"/>
            <a:chExt cx="914400" cy="660399"/>
          </a:xfrm>
        </p:grpSpPr>
        <p:sp>
          <p:nvSpPr>
            <p:cNvPr id="7" name="Rectangle 6"/>
            <p:cNvSpPr/>
            <p:nvPr/>
          </p:nvSpPr>
          <p:spPr>
            <a:xfrm>
              <a:off x="3048000" y="1524001"/>
              <a:ext cx="914400" cy="457199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49" name="TextBox 7"/>
            <p:cNvSpPr txBox="1">
              <a:spLocks noChangeArrowheads="1"/>
            </p:cNvSpPr>
            <p:nvPr/>
          </p:nvSpPr>
          <p:spPr bwMode="auto">
            <a:xfrm>
              <a:off x="3048000" y="1320801"/>
              <a:ext cx="914400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900" smtClean="0">
                  <a:latin typeface="Verdana" charset="0"/>
                </a:rPr>
                <a:t>TEAM SIZE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5029200" y="6096000"/>
            <a:ext cx="4114800" cy="0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18"/>
          <p:cNvSpPr txBox="1">
            <a:spLocks noChangeArrowheads="1"/>
          </p:cNvSpPr>
          <p:nvPr/>
        </p:nvSpPr>
        <p:spPr bwMode="auto">
          <a:xfrm>
            <a:off x="5029200" y="4937363"/>
            <a:ext cx="297179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 sz="1000" i="1">
                <a:latin typeface="Verdana" charset="0"/>
              </a:rPr>
              <a:t>Stuck on a puzzle? Not having fun? Tell Game Control and we’ll do our best to make it right.</a:t>
            </a:r>
          </a:p>
          <a:p>
            <a:pPr algn="r" eaLnBrk="1" hangingPunct="1"/>
            <a:endParaRPr lang="en-US" sz="1000">
              <a:latin typeface="Verdana" charset="0"/>
            </a:endParaRPr>
          </a:p>
          <a:p>
            <a:pPr algn="r" eaLnBrk="1" hangingPunct="1"/>
            <a:r>
              <a:rPr lang="en-US" sz="1000" b="1">
                <a:latin typeface="Verdana" charset="0"/>
              </a:rPr>
              <a:t>Please return this Answer Sheet before you leave the bar!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58000" y="165100"/>
            <a:ext cx="2286000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Dakota Regular"/>
                <a:ea typeface="+mn-ea"/>
                <a:cs typeface="Dakota Regular"/>
              </a:rPr>
              <a:t>Answer Sheet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dirty="0">
                <a:latin typeface="Dakota Regular"/>
                <a:ea typeface="+mn-ea"/>
                <a:cs typeface="Dakota Regular"/>
              </a:rPr>
              <a:t/>
            </a:r>
            <a:br>
              <a:rPr lang="en-US" sz="500" dirty="0">
                <a:latin typeface="Dakota Regular"/>
                <a:ea typeface="+mn-ea"/>
                <a:cs typeface="Dakota Regular"/>
              </a:rPr>
            </a:br>
            <a:r>
              <a:rPr lang="en-US" sz="1050" dirty="0">
                <a:latin typeface="Dakota Regular"/>
                <a:ea typeface="+mn-ea"/>
                <a:cs typeface="Dakota Regular"/>
              </a:rPr>
              <a:t>(Hints are always FREE!)</a:t>
            </a:r>
            <a:endParaRPr lang="en-US" sz="700" dirty="0">
              <a:latin typeface="Dakota Regular"/>
              <a:ea typeface="+mn-ea"/>
              <a:cs typeface="Dakota Regular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629391"/>
              </p:ext>
            </p:extLst>
          </p:nvPr>
        </p:nvGraphicFramePr>
        <p:xfrm>
          <a:off x="5029200" y="990600"/>
          <a:ext cx="4114800" cy="1112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95400"/>
                <a:gridCol w="1371600"/>
              </a:tblGrid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sz="1400" b="1" i="0">
                          <a:latin typeface="Verdana"/>
                          <a:cs typeface="Verdana"/>
                        </a:rPr>
                        <a:t>Team Name:</a:t>
                      </a:r>
                    </a:p>
                  </a:txBody>
                  <a:tcPr marT="45733" marB="45733" anchor="b"/>
                </a:tc>
                <a:tc>
                  <a:txBody>
                    <a:bodyPr/>
                    <a:lstStyle/>
                    <a:p>
                      <a:endParaRPr lang="en-US" sz="1800" b="1" i="0">
                        <a:latin typeface="Verdana"/>
                        <a:cs typeface="Verdana"/>
                      </a:endParaRPr>
                    </a:p>
                  </a:txBody>
                  <a:tcPr marT="45733" marB="45733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1" i="0">
                        <a:latin typeface="Verdana"/>
                        <a:cs typeface="Verdana"/>
                      </a:endParaRPr>
                    </a:p>
                  </a:txBody>
                  <a:tcPr marT="45733" marB="45733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sz="1200" b="1" i="0">
                          <a:latin typeface="Verdana"/>
                          <a:cs typeface="Verdana"/>
                        </a:rPr>
                        <a:t>Start</a:t>
                      </a:r>
                      <a:r>
                        <a:rPr lang="en-US" sz="1200" b="1" i="0" baseline="0">
                          <a:latin typeface="Verdana"/>
                          <a:cs typeface="Verdana"/>
                        </a:rPr>
                        <a:t>:</a:t>
                      </a:r>
                      <a:endParaRPr lang="en-US" sz="1200" b="1" i="0">
                        <a:latin typeface="Verdana"/>
                        <a:cs typeface="Verdana"/>
                      </a:endParaRPr>
                    </a:p>
                  </a:txBody>
                  <a:tcPr marT="45733" marB="45733" anchor="b"/>
                </a:tc>
                <a:tc>
                  <a:txBody>
                    <a:bodyPr/>
                    <a:lstStyle/>
                    <a:p>
                      <a:endParaRPr lang="en-US" sz="1800" b="1" i="0">
                        <a:latin typeface="Verdana"/>
                        <a:cs typeface="Verdana"/>
                      </a:endParaRPr>
                    </a:p>
                  </a:txBody>
                  <a:tcPr marT="45733" marB="45733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1" i="0">
                        <a:latin typeface="Verdana"/>
                        <a:cs typeface="Verdana"/>
                      </a:endParaRPr>
                    </a:p>
                  </a:txBody>
                  <a:tcPr marT="45733" marB="45733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sz="1200" b="1" i="0">
                          <a:latin typeface="Verdana"/>
                          <a:cs typeface="Verdana"/>
                        </a:rPr>
                        <a:t>End:</a:t>
                      </a:r>
                    </a:p>
                  </a:txBody>
                  <a:tcPr marT="45733" marB="45733" anchor="b"/>
                </a:tc>
                <a:tc>
                  <a:txBody>
                    <a:bodyPr/>
                    <a:lstStyle/>
                    <a:p>
                      <a:endParaRPr lang="en-US" sz="1800" b="1" i="0">
                        <a:latin typeface="Verdana"/>
                        <a:cs typeface="Verdana"/>
                      </a:endParaRPr>
                    </a:p>
                  </a:txBody>
                  <a:tcPr marT="45733" marB="45733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1" i="0">
                        <a:latin typeface="Verdana"/>
                        <a:cs typeface="Verdana"/>
                      </a:endParaRPr>
                    </a:p>
                  </a:txBody>
                  <a:tcPr marT="45733" marB="45733"/>
                </a:tc>
              </a:tr>
            </a:tbl>
          </a:graphicData>
        </a:graphic>
      </p:graphicFrame>
      <p:grpSp>
        <p:nvGrpSpPr>
          <p:cNvPr id="41" name="Group 8"/>
          <p:cNvGrpSpPr>
            <a:grpSpLocks/>
          </p:cNvGrpSpPr>
          <p:nvPr/>
        </p:nvGrpSpPr>
        <p:grpSpPr bwMode="auto">
          <a:xfrm>
            <a:off x="8077200" y="1447800"/>
            <a:ext cx="914400" cy="660400"/>
            <a:chOff x="3048000" y="1320801"/>
            <a:chExt cx="914400" cy="660399"/>
          </a:xfrm>
        </p:grpSpPr>
        <p:sp>
          <p:nvSpPr>
            <p:cNvPr id="43" name="Rectangle 42"/>
            <p:cNvSpPr/>
            <p:nvPr/>
          </p:nvSpPr>
          <p:spPr>
            <a:xfrm>
              <a:off x="3048000" y="1524001"/>
              <a:ext cx="914400" cy="457199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TextBox 7"/>
            <p:cNvSpPr txBox="1">
              <a:spLocks noChangeArrowheads="1"/>
            </p:cNvSpPr>
            <p:nvPr/>
          </p:nvSpPr>
          <p:spPr bwMode="auto">
            <a:xfrm>
              <a:off x="3048000" y="1320801"/>
              <a:ext cx="914400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900" smtClean="0">
                  <a:latin typeface="Verdana" charset="0"/>
                </a:rPr>
                <a:t>TEAM SIZE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5029200" y="6087360"/>
            <a:ext cx="4114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b="1" dirty="0">
                <a:solidFill>
                  <a:srgbClr val="000000"/>
                </a:solidFill>
                <a:latin typeface="Verdana"/>
                <a:cs typeface="Verdana"/>
              </a:rPr>
              <a:t>Question of the Month: </a:t>
            </a:r>
            <a:br>
              <a:rPr lang="en-US" sz="1000" b="1" dirty="0">
                <a:solidFill>
                  <a:srgbClr val="000000"/>
                </a:solidFill>
                <a:latin typeface="Verdana"/>
                <a:cs typeface="Verdana"/>
              </a:rPr>
            </a:b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???</a:t>
            </a:r>
            <a:b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</a:br>
            <a:endParaRPr lang="en-US" sz="900" dirty="0">
              <a:solidFill>
                <a:srgbClr val="000000"/>
              </a:solidFill>
              <a:latin typeface="Verdana"/>
              <a:cs typeface="Verdana"/>
            </a:endParaRP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Verdana"/>
                <a:cs typeface="Verdana"/>
              </a:rPr>
              <a:t>__________________________</a:t>
            </a:r>
          </a:p>
        </p:txBody>
      </p:sp>
      <p:pic>
        <p:nvPicPr>
          <p:cNvPr id="2" name="Picture 1" descr="bug_placehold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590261" cy="914400"/>
          </a:xfrm>
          <a:prstGeom prst="rect">
            <a:avLst/>
          </a:prstGeom>
        </p:spPr>
      </p:pic>
      <p:pic>
        <p:nvPicPr>
          <p:cNvPr id="26" name="Picture 25" descr="bug_placehold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0"/>
            <a:ext cx="1590261" cy="914400"/>
          </a:xfrm>
          <a:prstGeom prst="rect">
            <a:avLst/>
          </a:prstGeom>
        </p:spPr>
      </p:pic>
      <p:pic>
        <p:nvPicPr>
          <p:cNvPr id="30" name="Picture 29" descr="all-cities-20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876800"/>
            <a:ext cx="1143760" cy="1143000"/>
          </a:xfrm>
          <a:prstGeom prst="rect">
            <a:avLst/>
          </a:prstGeom>
        </p:spPr>
      </p:pic>
      <p:pic>
        <p:nvPicPr>
          <p:cNvPr id="33" name="Picture 32" descr="all-cities-20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015" y="4876800"/>
            <a:ext cx="1143760" cy="1143000"/>
          </a:xfrm>
          <a:prstGeom prst="rect">
            <a:avLst/>
          </a:prstGeom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089328"/>
              </p:ext>
            </p:extLst>
          </p:nvPr>
        </p:nvGraphicFramePr>
        <p:xfrm>
          <a:off x="0" y="2209802"/>
          <a:ext cx="4114800" cy="2590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2743200"/>
              </a:tblGrid>
              <a:tr h="292062">
                <a:tc>
                  <a:txBody>
                    <a:bodyPr/>
                    <a:lstStyle/>
                    <a:p>
                      <a:pPr algn="r"/>
                      <a:r>
                        <a:rPr lang="en-US" sz="1200" b="1" i="1" dirty="0" smtClean="0">
                          <a:solidFill>
                            <a:schemeClr val="bg1"/>
                          </a:solidFill>
                          <a:latin typeface="Verdana" pitchFamily="34" charset="0"/>
                        </a:rPr>
                        <a:t>Puzzle</a:t>
                      </a:r>
                      <a:endParaRPr lang="en-US" sz="1200" b="1" i="1" dirty="0">
                        <a:solidFill>
                          <a:schemeClr val="bg1"/>
                        </a:solidFill>
                        <a:latin typeface="Verdana" pitchFamily="34" charset="0"/>
                      </a:endParaRPr>
                    </a:p>
                  </a:txBody>
                  <a:tcPr marT="45714" marB="45714" anchor="ctr">
                    <a:lnL w="12700" cmpd="sng">
                      <a:noFill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1" dirty="0" smtClean="0">
                          <a:solidFill>
                            <a:schemeClr val="bg1"/>
                          </a:solidFill>
                          <a:latin typeface="Verdana" pitchFamily="34" charset="0"/>
                        </a:rPr>
                        <a:t>Answer</a:t>
                      </a:r>
                      <a:endParaRPr lang="en-US" sz="1200" b="0" i="1" dirty="0">
                        <a:solidFill>
                          <a:schemeClr val="bg1"/>
                        </a:solidFill>
                        <a:latin typeface="Verdana" pitchFamily="34" charset="0"/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59747"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dirty="0">
                          <a:latin typeface="Verdana" pitchFamily="34" charset="0"/>
                        </a:rPr>
                        <a:t>Alfa</a:t>
                      </a:r>
                    </a:p>
                  </a:txBody>
                  <a:tcPr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0000"/>
                        </a:solidFill>
                        <a:latin typeface="Verdana" pitchFamily="34" charset="0"/>
                      </a:endParaRPr>
                    </a:p>
                  </a:txBody>
                  <a:tcPr marT="45714" marB="4571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974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Verdana" pitchFamily="34" charset="0"/>
                        </a:rPr>
                        <a:t>Bravo</a:t>
                      </a:r>
                    </a:p>
                  </a:txBody>
                  <a:tcPr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0000"/>
                        </a:solidFill>
                        <a:latin typeface="Verdana" pitchFamily="34" charset="0"/>
                      </a:endParaRPr>
                    </a:p>
                  </a:txBody>
                  <a:tcPr marT="45714" marB="4571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974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Verdana" pitchFamily="34" charset="0"/>
                        </a:rPr>
                        <a:t>Charlie</a:t>
                      </a:r>
                    </a:p>
                  </a:txBody>
                  <a:tcPr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FF0000"/>
                        </a:solidFill>
                        <a:latin typeface="Verdana" pitchFamily="34" charset="0"/>
                      </a:endParaRPr>
                    </a:p>
                  </a:txBody>
                  <a:tcPr marT="45714" marB="4571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974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Verdana" pitchFamily="34" charset="0"/>
                        </a:rPr>
                        <a:t>Delta</a:t>
                      </a:r>
                    </a:p>
                  </a:txBody>
                  <a:tcPr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0000"/>
                        </a:solidFill>
                        <a:latin typeface="Verdana" pitchFamily="34" charset="0"/>
                      </a:endParaRPr>
                    </a:p>
                  </a:txBody>
                  <a:tcPr marT="45714" marB="4571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974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Verdana" pitchFamily="34" charset="0"/>
                        </a:rPr>
                        <a:t>META</a:t>
                      </a:r>
                    </a:p>
                  </a:txBody>
                  <a:tcPr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F0000"/>
                        </a:solidFill>
                        <a:latin typeface="Verdana" pitchFamily="34" charset="0"/>
                      </a:endParaRPr>
                    </a:p>
                  </a:txBody>
                  <a:tcPr marT="45714" marB="4571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659590"/>
              </p:ext>
            </p:extLst>
          </p:nvPr>
        </p:nvGraphicFramePr>
        <p:xfrm>
          <a:off x="5029200" y="2209802"/>
          <a:ext cx="4114800" cy="2590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2743200"/>
              </a:tblGrid>
              <a:tr h="292062">
                <a:tc>
                  <a:txBody>
                    <a:bodyPr/>
                    <a:lstStyle/>
                    <a:p>
                      <a:pPr algn="r"/>
                      <a:r>
                        <a:rPr lang="en-US" sz="1200" b="1" i="1" dirty="0" smtClean="0">
                          <a:solidFill>
                            <a:schemeClr val="bg1"/>
                          </a:solidFill>
                          <a:latin typeface="Verdana" pitchFamily="34" charset="0"/>
                        </a:rPr>
                        <a:t>Puzzle</a:t>
                      </a:r>
                      <a:endParaRPr lang="en-US" sz="1200" b="1" i="1" dirty="0">
                        <a:solidFill>
                          <a:schemeClr val="bg1"/>
                        </a:solidFill>
                        <a:latin typeface="Verdana" pitchFamily="34" charset="0"/>
                      </a:endParaRPr>
                    </a:p>
                  </a:txBody>
                  <a:tcPr marT="45714" marB="45714" anchor="ctr">
                    <a:lnL w="12700" cmpd="sng">
                      <a:noFill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1" dirty="0" smtClean="0">
                          <a:solidFill>
                            <a:schemeClr val="bg1"/>
                          </a:solidFill>
                          <a:latin typeface="Verdana" pitchFamily="34" charset="0"/>
                        </a:rPr>
                        <a:t>Answer</a:t>
                      </a:r>
                      <a:endParaRPr lang="en-US" sz="1200" b="0" i="1" dirty="0">
                        <a:solidFill>
                          <a:schemeClr val="bg1"/>
                        </a:solidFill>
                        <a:latin typeface="Verdana" pitchFamily="34" charset="0"/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59747"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dirty="0">
                          <a:latin typeface="Verdana" pitchFamily="34" charset="0"/>
                        </a:rPr>
                        <a:t>Alfa</a:t>
                      </a:r>
                    </a:p>
                  </a:txBody>
                  <a:tcPr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0000"/>
                        </a:solidFill>
                        <a:latin typeface="Verdana" pitchFamily="34" charset="0"/>
                      </a:endParaRPr>
                    </a:p>
                  </a:txBody>
                  <a:tcPr marT="45714" marB="4571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974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Verdana" pitchFamily="34" charset="0"/>
                        </a:rPr>
                        <a:t>Bravo</a:t>
                      </a:r>
                    </a:p>
                  </a:txBody>
                  <a:tcPr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0000"/>
                        </a:solidFill>
                        <a:latin typeface="Verdana" pitchFamily="34" charset="0"/>
                      </a:endParaRPr>
                    </a:p>
                  </a:txBody>
                  <a:tcPr marT="45714" marB="4571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974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Verdana" pitchFamily="34" charset="0"/>
                        </a:rPr>
                        <a:t>Charlie</a:t>
                      </a:r>
                    </a:p>
                  </a:txBody>
                  <a:tcPr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FF0000"/>
                        </a:solidFill>
                        <a:latin typeface="Verdana" pitchFamily="34" charset="0"/>
                      </a:endParaRPr>
                    </a:p>
                  </a:txBody>
                  <a:tcPr marT="45714" marB="4571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974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Verdana" pitchFamily="34" charset="0"/>
                        </a:rPr>
                        <a:t>Delta</a:t>
                      </a:r>
                    </a:p>
                  </a:txBody>
                  <a:tcPr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0000"/>
                        </a:solidFill>
                        <a:latin typeface="Verdana" pitchFamily="34" charset="0"/>
                      </a:endParaRPr>
                    </a:p>
                  </a:txBody>
                  <a:tcPr marT="45714" marB="4571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974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Verdana" pitchFamily="34" charset="0"/>
                        </a:rPr>
                        <a:t>META</a:t>
                      </a:r>
                    </a:p>
                  </a:txBody>
                  <a:tcPr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  <a:latin typeface="Verdana" pitchFamily="34" charset="0"/>
                      </a:endParaRPr>
                    </a:p>
                  </a:txBody>
                  <a:tcPr marT="45714" marB="4571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28800" y="165100"/>
            <a:ext cx="2286000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Dakota Regular"/>
                <a:ea typeface="+mn-ea"/>
                <a:cs typeface="Dakota Regular"/>
              </a:rPr>
              <a:t>Answer Sheet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dirty="0">
                <a:latin typeface="Dakota Regular"/>
                <a:ea typeface="+mn-ea"/>
                <a:cs typeface="Dakota Regular"/>
              </a:rPr>
              <a:t/>
            </a:r>
            <a:br>
              <a:rPr lang="en-US" sz="500" dirty="0">
                <a:latin typeface="Dakota Regular"/>
                <a:ea typeface="+mn-ea"/>
                <a:cs typeface="Dakota Regular"/>
              </a:rPr>
            </a:br>
            <a:r>
              <a:rPr lang="en-US" sz="1050" dirty="0">
                <a:latin typeface="Dakota Regular"/>
                <a:ea typeface="+mn-ea"/>
                <a:cs typeface="Dakota Regular"/>
              </a:rPr>
              <a:t>(Hints are always FREE!)</a:t>
            </a:r>
            <a:endParaRPr lang="en-US" sz="700" dirty="0">
              <a:latin typeface="Dakota Regular"/>
              <a:ea typeface="+mn-ea"/>
              <a:cs typeface="Dakota Regular"/>
            </a:endParaRPr>
          </a:p>
        </p:txBody>
      </p:sp>
      <p:sp>
        <p:nvSpPr>
          <p:cNvPr id="14339" name="TextBox 18"/>
          <p:cNvSpPr txBox="1">
            <a:spLocks noChangeArrowheads="1"/>
          </p:cNvSpPr>
          <p:nvPr/>
        </p:nvSpPr>
        <p:spPr bwMode="auto">
          <a:xfrm>
            <a:off x="0" y="4937363"/>
            <a:ext cx="297179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 sz="1000" i="1">
                <a:latin typeface="Verdana" charset="0"/>
              </a:rPr>
              <a:t>Stuck on a puzzle? Not having fun? Tell Game Control and we’ll do our best to make it right.</a:t>
            </a:r>
          </a:p>
          <a:p>
            <a:pPr algn="r" eaLnBrk="1" hangingPunct="1"/>
            <a:endParaRPr lang="en-US" sz="1000">
              <a:latin typeface="Verdana" charset="0"/>
            </a:endParaRPr>
          </a:p>
          <a:p>
            <a:pPr algn="r" eaLnBrk="1" hangingPunct="1"/>
            <a:r>
              <a:rPr lang="en-US" sz="1000" b="1">
                <a:latin typeface="Verdana" charset="0"/>
              </a:rPr>
              <a:t>Please return this Answer Sheet before you leave the bar!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0" y="6096000"/>
            <a:ext cx="4114800" cy="0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628620"/>
              </p:ext>
            </p:extLst>
          </p:nvPr>
        </p:nvGraphicFramePr>
        <p:xfrm>
          <a:off x="0" y="990600"/>
          <a:ext cx="4114800" cy="1112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95400"/>
                <a:gridCol w="1371600"/>
              </a:tblGrid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sz="1400" b="1" i="0">
                          <a:latin typeface="Verdana"/>
                          <a:cs typeface="Verdana"/>
                        </a:rPr>
                        <a:t>Team Name:</a:t>
                      </a:r>
                    </a:p>
                  </a:txBody>
                  <a:tcPr marT="45733" marB="45733" anchor="b"/>
                </a:tc>
                <a:tc gridSpan="2">
                  <a:txBody>
                    <a:bodyPr/>
                    <a:lstStyle/>
                    <a:p>
                      <a:r>
                        <a:rPr lang="en-US" sz="1800" b="1" i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GAME CONTROL</a:t>
                      </a:r>
                    </a:p>
                  </a:txBody>
                  <a:tcPr marT="45733" marB="45733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b="1" i="0">
                        <a:latin typeface="Verdana"/>
                        <a:cs typeface="Verdana"/>
                      </a:endParaRPr>
                    </a:p>
                  </a:txBody>
                  <a:tcPr marT="45733" marB="45733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sz="1200" b="1" i="0">
                          <a:latin typeface="Verdana"/>
                          <a:cs typeface="Verdana"/>
                        </a:rPr>
                        <a:t>Start</a:t>
                      </a:r>
                      <a:r>
                        <a:rPr lang="en-US" sz="1200" b="1" i="0" baseline="0">
                          <a:latin typeface="Verdana"/>
                          <a:cs typeface="Verdana"/>
                        </a:rPr>
                        <a:t>:</a:t>
                      </a:r>
                      <a:endParaRPr lang="en-US" sz="1200" b="1" i="0">
                        <a:latin typeface="Verdana"/>
                        <a:cs typeface="Verdana"/>
                      </a:endParaRPr>
                    </a:p>
                  </a:txBody>
                  <a:tcPr marT="45733" marB="45733" anchor="b"/>
                </a:tc>
                <a:tc>
                  <a:txBody>
                    <a:bodyPr/>
                    <a:lstStyle/>
                    <a:p>
                      <a:r>
                        <a:rPr lang="en-US" sz="1800" b="1" i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1800</a:t>
                      </a:r>
                    </a:p>
                  </a:txBody>
                  <a:tcPr marT="45733" marB="45733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1" i="0">
                        <a:latin typeface="Verdana"/>
                        <a:cs typeface="Verdana"/>
                      </a:endParaRPr>
                    </a:p>
                  </a:txBody>
                  <a:tcPr marT="45733" marB="45733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sz="1200" b="1" i="0">
                          <a:latin typeface="Verdana"/>
                          <a:cs typeface="Verdana"/>
                        </a:rPr>
                        <a:t>End:</a:t>
                      </a:r>
                    </a:p>
                  </a:txBody>
                  <a:tcPr marT="45733" marB="45733" anchor="b"/>
                </a:tc>
                <a:tc>
                  <a:txBody>
                    <a:bodyPr/>
                    <a:lstStyle/>
                    <a:p>
                      <a:r>
                        <a:rPr lang="en-US" sz="1800" b="1" i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2100</a:t>
                      </a:r>
                    </a:p>
                  </a:txBody>
                  <a:tcPr marT="45733" marB="45733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1" i="0">
                        <a:latin typeface="Verdana"/>
                        <a:cs typeface="Verdana"/>
                      </a:endParaRPr>
                    </a:p>
                  </a:txBody>
                  <a:tcPr marT="45733" marB="45733"/>
                </a:tc>
              </a:tr>
            </a:tbl>
          </a:graphicData>
        </a:graphic>
      </p:graphicFrame>
      <p:grpSp>
        <p:nvGrpSpPr>
          <p:cNvPr id="14389" name="Group 8"/>
          <p:cNvGrpSpPr>
            <a:grpSpLocks/>
          </p:cNvGrpSpPr>
          <p:nvPr/>
        </p:nvGrpSpPr>
        <p:grpSpPr bwMode="auto">
          <a:xfrm>
            <a:off x="3048000" y="1447800"/>
            <a:ext cx="914400" cy="660400"/>
            <a:chOff x="3048000" y="1320801"/>
            <a:chExt cx="914400" cy="660399"/>
          </a:xfrm>
        </p:grpSpPr>
        <p:sp>
          <p:nvSpPr>
            <p:cNvPr id="7" name="Rectangle 6"/>
            <p:cNvSpPr/>
            <p:nvPr/>
          </p:nvSpPr>
          <p:spPr>
            <a:xfrm>
              <a:off x="3048000" y="1524001"/>
              <a:ext cx="914400" cy="457199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FF0000"/>
                  </a:solidFill>
                  <a:latin typeface="Verdana"/>
                  <a:cs typeface="Verdana"/>
                </a:rPr>
                <a:t>7</a:t>
              </a:r>
            </a:p>
          </p:txBody>
        </p:sp>
        <p:sp>
          <p:nvSpPr>
            <p:cNvPr id="3149" name="TextBox 7"/>
            <p:cNvSpPr txBox="1">
              <a:spLocks noChangeArrowheads="1"/>
            </p:cNvSpPr>
            <p:nvPr/>
          </p:nvSpPr>
          <p:spPr bwMode="auto">
            <a:xfrm>
              <a:off x="3048000" y="1320801"/>
              <a:ext cx="914400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900" smtClean="0">
                  <a:latin typeface="Verdana" charset="0"/>
                </a:rPr>
                <a:t>TEAM SIZE</a:t>
              </a:r>
            </a:p>
          </p:txBody>
        </p:sp>
      </p:grp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086737"/>
              </p:ext>
            </p:extLst>
          </p:nvPr>
        </p:nvGraphicFramePr>
        <p:xfrm>
          <a:off x="0" y="2209802"/>
          <a:ext cx="4114800" cy="2590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2743200"/>
              </a:tblGrid>
              <a:tr h="292062">
                <a:tc>
                  <a:txBody>
                    <a:bodyPr/>
                    <a:lstStyle/>
                    <a:p>
                      <a:pPr algn="r"/>
                      <a:r>
                        <a:rPr lang="en-US" sz="1200" b="1" i="1" dirty="0" smtClean="0">
                          <a:solidFill>
                            <a:schemeClr val="bg1"/>
                          </a:solidFill>
                          <a:latin typeface="Verdana" pitchFamily="34" charset="0"/>
                        </a:rPr>
                        <a:t>Puzzle</a:t>
                      </a:r>
                      <a:endParaRPr lang="en-US" sz="1200" b="1" i="1" dirty="0">
                        <a:solidFill>
                          <a:schemeClr val="bg1"/>
                        </a:solidFill>
                        <a:latin typeface="Verdana" pitchFamily="34" charset="0"/>
                      </a:endParaRPr>
                    </a:p>
                  </a:txBody>
                  <a:tcPr marT="45714" marB="45714" anchor="ctr">
                    <a:lnL w="12700" cmpd="sng">
                      <a:noFill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1" dirty="0" smtClean="0">
                          <a:solidFill>
                            <a:schemeClr val="bg1"/>
                          </a:solidFill>
                          <a:latin typeface="Verdana" pitchFamily="34" charset="0"/>
                        </a:rPr>
                        <a:t>Answer</a:t>
                      </a:r>
                      <a:endParaRPr lang="en-US" sz="1200" b="0" i="1" dirty="0">
                        <a:solidFill>
                          <a:schemeClr val="bg1"/>
                        </a:solidFill>
                        <a:latin typeface="Verdana" pitchFamily="34" charset="0"/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59747"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dirty="0">
                          <a:latin typeface="Verdana" pitchFamily="34" charset="0"/>
                        </a:rPr>
                        <a:t>Alfa</a:t>
                      </a:r>
                    </a:p>
                  </a:txBody>
                  <a:tcPr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Verdana" pitchFamily="34" charset="0"/>
                        </a:rPr>
                        <a:t>Yo</a:t>
                      </a:r>
                    </a:p>
                  </a:txBody>
                  <a:tcPr marT="45714" marB="4571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974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Verdana" pitchFamily="34" charset="0"/>
                        </a:rPr>
                        <a:t>Bravo</a:t>
                      </a:r>
                    </a:p>
                  </a:txBody>
                  <a:tcPr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Verdana" pitchFamily="34" charset="0"/>
                        </a:rPr>
                        <a:t>Mama</a:t>
                      </a:r>
                    </a:p>
                  </a:txBody>
                  <a:tcPr marT="45714" marB="4571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974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Verdana" pitchFamily="34" charset="0"/>
                        </a:rPr>
                        <a:t>Charlie</a:t>
                      </a:r>
                    </a:p>
                  </a:txBody>
                  <a:tcPr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Verdana" pitchFamily="34" charset="0"/>
                        </a:rPr>
                        <a:t>So</a:t>
                      </a:r>
                    </a:p>
                  </a:txBody>
                  <a:tcPr marT="45714" marB="4571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974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Verdana" pitchFamily="34" charset="0"/>
                        </a:rPr>
                        <a:t>Delta</a:t>
                      </a:r>
                    </a:p>
                  </a:txBody>
                  <a:tcPr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Verdana" pitchFamily="34" charset="0"/>
                        </a:rPr>
                        <a:t>Dumb</a:t>
                      </a:r>
                    </a:p>
                  </a:txBody>
                  <a:tcPr marT="45714" marB="4571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974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Verdana" pitchFamily="34" charset="0"/>
                        </a:rPr>
                        <a:t>META</a:t>
                      </a:r>
                    </a:p>
                  </a:txBody>
                  <a:tcPr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  <a:latin typeface="Verdana" pitchFamily="34" charset="0"/>
                        </a:rPr>
                        <a:t>she sold her car for gas money</a:t>
                      </a:r>
                    </a:p>
                  </a:txBody>
                  <a:tcPr marT="45714" marB="4571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 flipH="1">
            <a:off x="5029200" y="6096000"/>
            <a:ext cx="4114800" cy="0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18"/>
          <p:cNvSpPr txBox="1">
            <a:spLocks noChangeArrowheads="1"/>
          </p:cNvSpPr>
          <p:nvPr/>
        </p:nvSpPr>
        <p:spPr bwMode="auto">
          <a:xfrm>
            <a:off x="5029200" y="4937363"/>
            <a:ext cx="297179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 sz="1000" i="1">
                <a:latin typeface="Verdana" charset="0"/>
              </a:rPr>
              <a:t>Stuck on a puzzle? Not having fun? Tell Game Control and we’ll do our best to make it right.</a:t>
            </a:r>
          </a:p>
          <a:p>
            <a:pPr algn="r" eaLnBrk="1" hangingPunct="1"/>
            <a:endParaRPr lang="en-US" sz="1000">
              <a:latin typeface="Verdana" charset="0"/>
            </a:endParaRPr>
          </a:p>
          <a:p>
            <a:pPr algn="r" eaLnBrk="1" hangingPunct="1"/>
            <a:r>
              <a:rPr lang="en-US" sz="1000" b="1">
                <a:latin typeface="Verdana" charset="0"/>
              </a:rPr>
              <a:t>Please return this Answer Sheet before you leave the bar!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58000" y="165100"/>
            <a:ext cx="2286000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Dakota Regular"/>
                <a:ea typeface="+mn-ea"/>
                <a:cs typeface="Dakota Regular"/>
              </a:rPr>
              <a:t>Answer Sheet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dirty="0">
                <a:latin typeface="Dakota Regular"/>
                <a:ea typeface="+mn-ea"/>
                <a:cs typeface="Dakota Regular"/>
              </a:rPr>
              <a:t/>
            </a:r>
            <a:br>
              <a:rPr lang="en-US" sz="500" dirty="0">
                <a:latin typeface="Dakota Regular"/>
                <a:ea typeface="+mn-ea"/>
                <a:cs typeface="Dakota Regular"/>
              </a:rPr>
            </a:br>
            <a:r>
              <a:rPr lang="en-US" sz="1050" dirty="0">
                <a:latin typeface="Dakota Regular"/>
                <a:ea typeface="+mn-ea"/>
                <a:cs typeface="Dakota Regular"/>
              </a:rPr>
              <a:t>(Hints are always FREE!)</a:t>
            </a:r>
            <a:endParaRPr lang="en-US" sz="700" dirty="0">
              <a:latin typeface="Dakota Regular"/>
              <a:ea typeface="+mn-ea"/>
              <a:cs typeface="Dakota Regular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200861"/>
              </p:ext>
            </p:extLst>
          </p:nvPr>
        </p:nvGraphicFramePr>
        <p:xfrm>
          <a:off x="5029200" y="990600"/>
          <a:ext cx="4114800" cy="1112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95400"/>
                <a:gridCol w="1371600"/>
              </a:tblGrid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sz="1400" b="1" i="0">
                          <a:latin typeface="Verdana"/>
                          <a:cs typeface="Verdana"/>
                        </a:rPr>
                        <a:t>Team Name:</a:t>
                      </a:r>
                    </a:p>
                  </a:txBody>
                  <a:tcPr marT="45733" marB="45733" anchor="b"/>
                </a:tc>
                <a:tc gridSpan="2">
                  <a:txBody>
                    <a:bodyPr/>
                    <a:lstStyle/>
                    <a:p>
                      <a:r>
                        <a:rPr lang="en-US" sz="1800" b="1" i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Electric Boogaloo</a:t>
                      </a:r>
                    </a:p>
                  </a:txBody>
                  <a:tcPr marT="45733" marB="45733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b="1" i="0">
                        <a:latin typeface="Verdana"/>
                        <a:cs typeface="Verdana"/>
                      </a:endParaRPr>
                    </a:p>
                  </a:txBody>
                  <a:tcPr marT="45733" marB="45733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sz="1200" b="1" i="0">
                          <a:latin typeface="Verdana"/>
                          <a:cs typeface="Verdana"/>
                        </a:rPr>
                        <a:t>Start</a:t>
                      </a:r>
                      <a:r>
                        <a:rPr lang="en-US" sz="1200" b="1" i="0" baseline="0">
                          <a:latin typeface="Verdana"/>
                          <a:cs typeface="Verdana"/>
                        </a:rPr>
                        <a:t>:</a:t>
                      </a:r>
                      <a:endParaRPr lang="en-US" sz="1200" b="1" i="0">
                        <a:latin typeface="Verdana"/>
                        <a:cs typeface="Verdana"/>
                      </a:endParaRPr>
                    </a:p>
                  </a:txBody>
                  <a:tcPr marT="45733" marB="45733" anchor="b"/>
                </a:tc>
                <a:tc>
                  <a:txBody>
                    <a:bodyPr/>
                    <a:lstStyle/>
                    <a:p>
                      <a:r>
                        <a:rPr lang="en-US" sz="1800" b="1" i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1900</a:t>
                      </a:r>
                    </a:p>
                  </a:txBody>
                  <a:tcPr marT="45733" marB="45733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45733" marB="45733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r"/>
                      <a:r>
                        <a:rPr lang="en-US" sz="1200" b="1" i="0">
                          <a:latin typeface="Verdana"/>
                          <a:cs typeface="Verdana"/>
                        </a:rPr>
                        <a:t>End:</a:t>
                      </a:r>
                    </a:p>
                  </a:txBody>
                  <a:tcPr marT="45733" marB="45733" anchor="b"/>
                </a:tc>
                <a:tc>
                  <a:txBody>
                    <a:bodyPr/>
                    <a:lstStyle/>
                    <a:p>
                      <a:r>
                        <a:rPr lang="en-US" sz="1800" b="1" i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2200</a:t>
                      </a:r>
                    </a:p>
                  </a:txBody>
                  <a:tcPr marT="45733" marB="45733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45733" marB="45733"/>
                </a:tc>
              </a:tr>
            </a:tbl>
          </a:graphicData>
        </a:graphic>
      </p:graphicFrame>
      <p:grpSp>
        <p:nvGrpSpPr>
          <p:cNvPr id="41" name="Group 8"/>
          <p:cNvGrpSpPr>
            <a:grpSpLocks/>
          </p:cNvGrpSpPr>
          <p:nvPr/>
        </p:nvGrpSpPr>
        <p:grpSpPr bwMode="auto">
          <a:xfrm>
            <a:off x="8077200" y="1447800"/>
            <a:ext cx="914400" cy="660400"/>
            <a:chOff x="3048000" y="1320801"/>
            <a:chExt cx="914400" cy="660399"/>
          </a:xfrm>
        </p:grpSpPr>
        <p:sp>
          <p:nvSpPr>
            <p:cNvPr id="43" name="Rectangle 42"/>
            <p:cNvSpPr/>
            <p:nvPr/>
          </p:nvSpPr>
          <p:spPr>
            <a:xfrm>
              <a:off x="3048000" y="1524001"/>
              <a:ext cx="914400" cy="457199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>
                  <a:solidFill>
                    <a:srgbClr val="FF0000"/>
                  </a:solidFill>
                  <a:latin typeface="Verdana"/>
                  <a:cs typeface="Verdana"/>
                </a:rPr>
                <a:t>6</a:t>
              </a:r>
              <a:endParaRPr lang="en-US" sz="2400"/>
            </a:p>
          </p:txBody>
        </p:sp>
        <p:sp>
          <p:nvSpPr>
            <p:cNvPr id="44" name="TextBox 7"/>
            <p:cNvSpPr txBox="1">
              <a:spLocks noChangeArrowheads="1"/>
            </p:cNvSpPr>
            <p:nvPr/>
          </p:nvSpPr>
          <p:spPr bwMode="auto">
            <a:xfrm>
              <a:off x="3048000" y="1320801"/>
              <a:ext cx="914400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9pPr>
            </a:lstStyle>
            <a:p>
              <a:pPr algn="ctr">
                <a:defRPr/>
              </a:pPr>
              <a:r>
                <a:rPr lang="en-US" sz="900" smtClean="0">
                  <a:latin typeface="Verdana" charset="0"/>
                </a:rPr>
                <a:t>TEAM SIZE</a:t>
              </a:r>
            </a:p>
          </p:txBody>
        </p:sp>
      </p:grpSp>
      <p:pic>
        <p:nvPicPr>
          <p:cNvPr id="30" name="Picture 29" descr="bug_placehold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590261" cy="914400"/>
          </a:xfrm>
          <a:prstGeom prst="rect">
            <a:avLst/>
          </a:prstGeom>
        </p:spPr>
      </p:pic>
      <p:pic>
        <p:nvPicPr>
          <p:cNvPr id="36" name="Picture 35" descr="bug_placehold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0"/>
            <a:ext cx="1590261" cy="914400"/>
          </a:xfrm>
          <a:prstGeom prst="rect">
            <a:avLst/>
          </a:prstGeom>
        </p:spPr>
      </p:pic>
      <p:pic>
        <p:nvPicPr>
          <p:cNvPr id="2" name="Picture 1" descr="all-cities-20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876800"/>
            <a:ext cx="1143760" cy="1143000"/>
          </a:xfrm>
          <a:prstGeom prst="rect">
            <a:avLst/>
          </a:prstGeom>
        </p:spPr>
      </p:pic>
      <p:pic>
        <p:nvPicPr>
          <p:cNvPr id="37" name="Picture 36" descr="all-cities-20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015" y="4876800"/>
            <a:ext cx="1143760" cy="114300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0" y="6087360"/>
            <a:ext cx="4114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b="1" dirty="0">
                <a:solidFill>
                  <a:srgbClr val="000000"/>
                </a:solidFill>
                <a:latin typeface="Verdana"/>
                <a:cs typeface="Verdana"/>
              </a:rPr>
              <a:t>Question of the Month: </a:t>
            </a:r>
            <a:br>
              <a:rPr lang="en-US" sz="1000" b="1" dirty="0">
                <a:solidFill>
                  <a:srgbClr val="000000"/>
                </a:solidFill>
                <a:latin typeface="Verdana"/>
                <a:cs typeface="Verdana"/>
              </a:rPr>
            </a:b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???</a:t>
            </a:r>
            <a:b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</a:br>
            <a:endParaRPr lang="en-US" sz="900" dirty="0">
              <a:solidFill>
                <a:srgbClr val="000000"/>
              </a:solidFill>
              <a:latin typeface="Verdana"/>
              <a:cs typeface="Verdana"/>
            </a:endParaRP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Verdana"/>
                <a:cs typeface="Verdana"/>
              </a:rPr>
              <a:t>__________________________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29200" y="6087360"/>
            <a:ext cx="41148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b="1" dirty="0">
                <a:solidFill>
                  <a:srgbClr val="000000"/>
                </a:solidFill>
                <a:latin typeface="Verdana"/>
                <a:cs typeface="Verdana"/>
              </a:rPr>
              <a:t>Question of the Month: </a:t>
            </a:r>
            <a:br>
              <a:rPr lang="en-US" sz="1000" b="1" dirty="0">
                <a:solidFill>
                  <a:srgbClr val="000000"/>
                </a:solidFill>
                <a:latin typeface="Verdana"/>
                <a:cs typeface="Verdana"/>
              </a:rPr>
            </a:br>
            <a: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  <a:t>???</a:t>
            </a:r>
            <a:br>
              <a:rPr lang="en-US" sz="1000" dirty="0">
                <a:solidFill>
                  <a:srgbClr val="000000"/>
                </a:solidFill>
                <a:latin typeface="Verdana"/>
                <a:cs typeface="Verdana"/>
              </a:rPr>
            </a:br>
            <a:endParaRPr lang="en-US" sz="900" dirty="0">
              <a:solidFill>
                <a:srgbClr val="000000"/>
              </a:solidFill>
              <a:latin typeface="Verdana"/>
              <a:cs typeface="Verdana"/>
            </a:endParaRP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Verdana"/>
                <a:cs typeface="Verdana"/>
              </a:rPr>
              <a:t>__________________________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FF0000"/>
                </a:solidFill>
                <a:latin typeface="Verdana"/>
                <a:cs typeface="Verdana"/>
              </a:rPr>
              <a:t>THERE ARE NO ANSWERS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29200" y="6550223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FF0000"/>
                </a:solidFill>
                <a:latin typeface="Verdana"/>
                <a:cs typeface="Verdana"/>
              </a:rPr>
              <a:t>THERE IS ONLY ZUUL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872566"/>
              </p:ext>
            </p:extLst>
          </p:nvPr>
        </p:nvGraphicFramePr>
        <p:xfrm>
          <a:off x="5029200" y="2209802"/>
          <a:ext cx="4114800" cy="2590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2743200"/>
              </a:tblGrid>
              <a:tr h="292062">
                <a:tc>
                  <a:txBody>
                    <a:bodyPr/>
                    <a:lstStyle/>
                    <a:p>
                      <a:pPr algn="r"/>
                      <a:r>
                        <a:rPr lang="en-US" sz="1200" b="1" i="1" dirty="0" smtClean="0">
                          <a:solidFill>
                            <a:schemeClr val="bg1"/>
                          </a:solidFill>
                          <a:latin typeface="Verdana" pitchFamily="34" charset="0"/>
                        </a:rPr>
                        <a:t>Puzzle</a:t>
                      </a:r>
                      <a:endParaRPr lang="en-US" sz="1200" b="1" i="1" dirty="0">
                        <a:solidFill>
                          <a:schemeClr val="bg1"/>
                        </a:solidFill>
                        <a:latin typeface="Verdana" pitchFamily="34" charset="0"/>
                      </a:endParaRPr>
                    </a:p>
                  </a:txBody>
                  <a:tcPr marT="45714" marB="45714" anchor="ctr">
                    <a:lnL w="12700" cmpd="sng">
                      <a:noFill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i="1" dirty="0" smtClean="0">
                          <a:solidFill>
                            <a:schemeClr val="bg1"/>
                          </a:solidFill>
                          <a:latin typeface="Verdana" pitchFamily="34" charset="0"/>
                        </a:rPr>
                        <a:t>Answer</a:t>
                      </a:r>
                      <a:endParaRPr lang="en-US" sz="1200" b="0" i="1" dirty="0">
                        <a:solidFill>
                          <a:schemeClr val="bg1"/>
                        </a:solidFill>
                        <a:latin typeface="Verdana" pitchFamily="34" charset="0"/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59747"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dirty="0">
                          <a:latin typeface="Verdana" pitchFamily="34" charset="0"/>
                        </a:rPr>
                        <a:t>Alfa</a:t>
                      </a:r>
                    </a:p>
                  </a:txBody>
                  <a:tcPr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Verdana" pitchFamily="34" charset="0"/>
                        </a:rPr>
                        <a:t>Yo</a:t>
                      </a:r>
                    </a:p>
                  </a:txBody>
                  <a:tcPr marT="45714" marB="4571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974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Verdana" pitchFamily="34" charset="0"/>
                        </a:rPr>
                        <a:t>Bravo</a:t>
                      </a:r>
                    </a:p>
                  </a:txBody>
                  <a:tcPr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Verdana" pitchFamily="34" charset="0"/>
                        </a:rPr>
                        <a:t>Mama</a:t>
                      </a:r>
                    </a:p>
                  </a:txBody>
                  <a:tcPr marT="45714" marB="4571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974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Verdana" pitchFamily="34" charset="0"/>
                        </a:rPr>
                        <a:t>Charlie</a:t>
                      </a:r>
                    </a:p>
                  </a:txBody>
                  <a:tcPr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Verdana" pitchFamily="34" charset="0"/>
                        </a:rPr>
                        <a:t>So</a:t>
                      </a:r>
                    </a:p>
                  </a:txBody>
                  <a:tcPr marT="45714" marB="4571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974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Verdana" pitchFamily="34" charset="0"/>
                        </a:rPr>
                        <a:t>Delta</a:t>
                      </a:r>
                    </a:p>
                  </a:txBody>
                  <a:tcPr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Verdana" pitchFamily="34" charset="0"/>
                        </a:rPr>
                        <a:t>Dumb</a:t>
                      </a:r>
                    </a:p>
                  </a:txBody>
                  <a:tcPr marT="45714" marB="4571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974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Verdana" pitchFamily="34" charset="0"/>
                        </a:rPr>
                        <a:t>META</a:t>
                      </a:r>
                    </a:p>
                  </a:txBody>
                  <a:tcPr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  <a:latin typeface="Verdana" pitchFamily="34" charset="0"/>
                        </a:rPr>
                        <a:t>it took her 2 hours to watch 60 Minutes</a:t>
                      </a:r>
                    </a:p>
                  </a:txBody>
                  <a:tcPr marT="45714" marB="45714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048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Words>268</Words>
  <Application>Microsoft Macintosh PowerPoint</Application>
  <PresentationFormat>On-screen Show (4:3)</PresentationFormat>
  <Paragraphs>94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C. Chen</dc:creator>
  <cp:lastModifiedBy>Curtis Chen</cp:lastModifiedBy>
  <cp:revision>202</cp:revision>
  <cp:lastPrinted>2014-01-13T02:54:56Z</cp:lastPrinted>
  <dcterms:created xsi:type="dcterms:W3CDTF">2010-08-08T23:32:39Z</dcterms:created>
  <dcterms:modified xsi:type="dcterms:W3CDTF">2015-02-24T21:12:47Z</dcterms:modified>
</cp:coreProperties>
</file>