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9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56" r:id="rId12"/>
    <p:sldId id="258" r:id="rId13"/>
    <p:sldId id="259" r:id="rId14"/>
    <p:sldId id="261" r:id="rId15"/>
    <p:sldId id="257" r:id="rId16"/>
    <p:sldId id="260" r:id="rId17"/>
    <p:sldId id="263" r:id="rId18"/>
    <p:sldId id="262" r:id="rId19"/>
    <p:sldId id="280" r:id="rId20"/>
    <p:sldId id="281" r:id="rId21"/>
    <p:sldId id="267" r:id="rId22"/>
    <p:sldId id="264" r:id="rId23"/>
    <p:sldId id="278" r:id="rId2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709"/>
  </p:normalViewPr>
  <p:slideViewPr>
    <p:cSldViewPr snapToGrid="0">
      <p:cViewPr varScale="1">
        <p:scale>
          <a:sx n="80" d="100"/>
          <a:sy n="80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E15D-6906-8215-252B-E9AF0377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CE61E-9CE7-0AFF-4044-56271BDD8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0DF88-501F-D8A0-259F-10CA48AD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0AC7-25B9-BF47-8086-98FE9084BEDA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2394-5F0B-9AE7-75E6-BD79046C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8F4E9-D9D0-F48C-4C78-F2563E61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E62-29C4-9949-86CE-0440DBE2E67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221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0CB3-AC5D-77AF-AD03-AA4AA506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0C7C7-9E28-79E3-D921-609FAD3EF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02146-1C38-AF71-54AD-E0133AA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0AC7-25B9-BF47-8086-98FE9084BEDA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8CFEA-4A70-1CF8-3748-A3129A1C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BD19-7E28-6F4B-B1B4-99C8BD77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E62-29C4-9949-86CE-0440DBE2E67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104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A55E2-7811-3125-D9DD-635AC43CE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D2417-6DB3-F902-5E8D-87CE8FF5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87AD9-C3EF-EFDB-0697-BFCF8D00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0AC7-25B9-BF47-8086-98FE9084BEDA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F15BA-7A17-5D27-1F70-66E841C1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A4F8F-BCA5-850C-EAC9-6262E2C7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E62-29C4-9949-86CE-0440DBE2E67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520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F4A6-8BE3-7BD0-916E-75474F00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8851-3521-F758-8776-FAA077C6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FECE-1A8F-0AD1-DE84-563C6A97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0AC7-25B9-BF47-8086-98FE9084BEDA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BCFA0-8876-3C9C-758D-1B78FF9D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8FC9C-CD69-A31D-78E6-AF12A06F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E62-29C4-9949-86CE-0440DBE2E67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182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7BB3-55EB-8682-A774-B07EF173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F791F-E260-C1D9-A369-073BEA87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384E-871A-A07E-FF10-F5CCFCAC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0AC7-25B9-BF47-8086-98FE9084BEDA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AC802-29ED-050C-135C-C712BA73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97E15-B653-727D-18A1-63CB594A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E62-29C4-9949-86CE-0440DBE2E67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480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7DBC-069E-CF4F-5958-8D668649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A3B8-6283-CCDD-4963-AC49C0669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D2B1D-8ED5-6FCD-42B2-F503D8840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1AA63-8889-E554-FCD0-286CBF38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0AC7-25B9-BF47-8086-98FE9084BEDA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1E44C-5167-EF90-A056-30099B63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5C708-D0B3-8A9B-79F4-0C0979A7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E62-29C4-9949-86CE-0440DBE2E67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085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30C1-054B-7EC9-862A-0BA523A3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0B72E-CC81-B236-9BF3-0149D3A6D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286E8-65E8-F26F-FFFB-87679958C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499E5-8DB3-9A32-9FFF-4B0E4F974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73697-97B3-4D84-2F5F-D37F7CA37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EE01E-78CB-7FF6-E90E-B9B06BCB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0AC7-25B9-BF47-8086-98FE9084BEDA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1A789-A259-5059-14A6-BC4CD2E6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E4553-E631-AF4E-523D-BCA6CF93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E62-29C4-9949-86CE-0440DBE2E67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9160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D9EA-91E5-BFA5-0AE3-F66C3D99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20D6D-6149-240E-9F7C-88AB3F5A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0AC7-25B9-BF47-8086-98FE9084BEDA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34FAC-0127-454A-D97E-974897D4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8A3DB-55E6-1746-6AAD-58AEE096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E62-29C4-9949-86CE-0440DBE2E67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749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05DFA-A0E2-D903-A6C7-7B25D761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0AC7-25B9-BF47-8086-98FE9084BEDA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46561-5FB6-AB80-E707-C9B1BAED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805DA-27E2-DDB7-9E40-F1F9ED45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E62-29C4-9949-86CE-0440DBE2E67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772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560E-3461-F0A5-8009-2FC74C03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EBEA-F9CF-F428-168F-06BA46F4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3CBB7-BA59-FBB8-14A7-F07176136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FE803-8AD2-BB33-FB62-4B6F3BEC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0AC7-25B9-BF47-8086-98FE9084BEDA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CDB7-BBE4-0CDA-D2C9-094180D0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2D37B-9676-7B9E-A912-561C1C8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E62-29C4-9949-86CE-0440DBE2E67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715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3E33-BCFB-C182-71D8-7D1EDE68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B1CFA-7A9D-0763-863B-500E8E606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3FBD0-A414-8D3D-98D8-ED6DCA1A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2B4E-63CD-3565-372B-2C053AE3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0AC7-25B9-BF47-8086-98FE9084BEDA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B208F-AE41-8BFB-1D26-BFF9E4E7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EA11-8AC5-5F79-DA0B-49846926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E62-29C4-9949-86CE-0440DBE2E67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186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B2272-2E51-F10D-F66C-D88C2BE8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74EDC-3D75-715A-DB59-5C041BC32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F51D-BC32-DCA5-1948-01407036C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00AC7-25B9-BF47-8086-98FE9084BEDA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1608A-2427-D375-1AEC-D8B8A4CF9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DA6D8-9893-179F-4EB5-419A3232A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FDE62-29C4-9949-86CE-0440DBE2E67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7553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62C9-5E30-B872-16CE-E0B39CD16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중간발표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0A719-DC10-649B-A68C-9F5B18B1A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Team Black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2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3A5B8-AF98-2200-51B8-3287619AE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88830D-2B59-2E6F-B566-ECB61838F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716" y="257124"/>
            <a:ext cx="9075174" cy="1099727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000" b="1" dirty="0" err="1"/>
              <a:t>Message.proto</a:t>
            </a:r>
            <a:endParaRPr lang="ko-KR" altLang="en-US" sz="3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84BB1B-C2E7-D972-3655-1944A0857930}"/>
              </a:ext>
            </a:extLst>
          </p:cNvPr>
          <p:cNvSpPr txBox="1">
            <a:spLocks/>
          </p:cNvSpPr>
          <p:nvPr/>
        </p:nvSpPr>
        <p:spPr>
          <a:xfrm>
            <a:off x="1032906" y="1103765"/>
            <a:ext cx="9850683" cy="5285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Define the structure of communication between Master and Worker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Key Messages: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altLang="ko-KR" dirty="0" err="1"/>
              <a:t>WorkerRegistrationRequest</a:t>
            </a:r>
            <a:r>
              <a:rPr lang="en-US" altLang="ko-KR" dirty="0"/>
              <a:t> / Reply:</a:t>
            </a:r>
          </a:p>
          <a:p>
            <a:pPr marL="1714500" lvl="3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Worker sends its IP, and Master responds with a unique ID and total Worker count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altLang="ko-KR" dirty="0" err="1"/>
              <a:t>SortingTaskRequest</a:t>
            </a:r>
            <a:r>
              <a:rPr lang="en-US" altLang="ko-KR" dirty="0"/>
              <a:t> / Reply:</a:t>
            </a:r>
          </a:p>
          <a:p>
            <a:pPr marL="1714500" lvl="3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Master specifies input and output directories, along with partition IDs</a:t>
            </a:r>
          </a:p>
          <a:p>
            <a:pPr marL="1714500" lvl="3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Worker acknowledges task assignment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altLang="ko-KR" dirty="0" err="1"/>
              <a:t>SortingCompletionNotification</a:t>
            </a:r>
            <a:r>
              <a:rPr lang="en-US" altLang="ko-KR" dirty="0"/>
              <a:t> / Acknowledgment:</a:t>
            </a:r>
          </a:p>
          <a:p>
            <a:pPr marL="1714500" lvl="3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Worker notifies task completion, and Master acknowledges the update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altLang="ko-KR" dirty="0" err="1"/>
              <a:t>SamplingRequest</a:t>
            </a:r>
            <a:r>
              <a:rPr lang="en-US" altLang="ko-KR" dirty="0"/>
              <a:t> / Response:</a:t>
            </a:r>
          </a:p>
          <a:p>
            <a:pPr marL="1714500" lvl="3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Worker requests key partitioning information</a:t>
            </a:r>
          </a:p>
          <a:p>
            <a:pPr marL="1714500" lvl="3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Master responds with a map of keys to Worker IDs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altLang="ko-KR" dirty="0" err="1"/>
              <a:t>MergeRequest</a:t>
            </a:r>
            <a:r>
              <a:rPr lang="en-US" altLang="ko-KR" dirty="0"/>
              <a:t> / Acknowledgment:</a:t>
            </a:r>
          </a:p>
          <a:p>
            <a:pPr marL="1714500" lvl="3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Master initiates a merge operation</a:t>
            </a:r>
          </a:p>
          <a:p>
            <a:pPr marL="1714500" lvl="3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Workers respond with acknowledgment upon completion</a:t>
            </a:r>
          </a:p>
        </p:txBody>
      </p:sp>
    </p:spTree>
    <p:extLst>
      <p:ext uri="{BB962C8B-B14F-4D97-AF65-F5344CB8AC3E}">
        <p14:creationId xmlns:p14="http://schemas.microsoft.com/office/powerpoint/2010/main" val="181553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44993A-2839-B22C-A7F9-C604B59B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Progress – </a:t>
            </a:r>
            <a:r>
              <a:rPr lang="en-US" sz="3600" b="1" dirty="0"/>
              <a:t>Sampling</a:t>
            </a:r>
            <a:endParaRPr lang="en-KR" sz="3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90E95E-9460-8614-5CD1-C9E41E856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데이터에서 작은 부분집합을 추출해 </a:t>
            </a:r>
            <a:r>
              <a:rPr lang="en-US" altLang="ko-KR" sz="2400" dirty="0"/>
              <a:t>partitioning</a:t>
            </a:r>
            <a:r>
              <a:rPr lang="ko-KR" altLang="en-US" sz="2400" dirty="0" err="1"/>
              <a:t>에</a:t>
            </a:r>
            <a:r>
              <a:rPr lang="ko-KR" altLang="en-US" sz="2400" dirty="0"/>
              <a:t> 사용할 대푯값 선택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추출한 집합을 </a:t>
            </a:r>
            <a:r>
              <a:rPr lang="en-US" altLang="ko-KR" sz="2400" dirty="0"/>
              <a:t>master</a:t>
            </a:r>
            <a:r>
              <a:rPr lang="ko-KR" altLang="en-US" sz="2400" dirty="0" err="1"/>
              <a:t>에</a:t>
            </a:r>
            <a:r>
              <a:rPr lang="ko-KR" altLang="en-US" sz="2400" dirty="0"/>
              <a:t> 전송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데이터의 분포를 고려하여 매 </a:t>
            </a:r>
            <a:r>
              <a:rPr lang="en-US" altLang="ko-KR" sz="2400" dirty="0"/>
              <a:t>n</a:t>
            </a:r>
            <a:r>
              <a:rPr lang="ko-KR" altLang="en-US" sz="2400" dirty="0"/>
              <a:t>번째 데이터를 추출하기로 결정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데이터가 많은 구간에서는 같은 범위에서 더 많이 추출되고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데이터가 적은 구간에서는 같은 범위에서 더 적게 추출되기 때문에</a:t>
            </a:r>
            <a:br>
              <a:rPr lang="en-US" altLang="ko-KR" sz="2000" dirty="0"/>
            </a:br>
            <a:r>
              <a:rPr lang="ko-KR" altLang="en-US" sz="2000" dirty="0"/>
              <a:t>이와 같이 </a:t>
            </a:r>
            <a:r>
              <a:rPr lang="en-US" altLang="ko-KR" sz="2000" dirty="0"/>
              <a:t>sampling</a:t>
            </a:r>
            <a:r>
              <a:rPr lang="ko-KR" altLang="en-US" sz="2000" dirty="0"/>
              <a:t>하면 데이터의 분포를 고려할 수 있음</a:t>
            </a:r>
            <a:endParaRPr lang="en-US" altLang="ko-KR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BABA79-25E8-D571-651D-E62F4D9F2950}"/>
              </a:ext>
            </a:extLst>
          </p:cNvPr>
          <p:cNvGrpSpPr/>
          <p:nvPr/>
        </p:nvGrpSpPr>
        <p:grpSpPr>
          <a:xfrm>
            <a:off x="4634753" y="4329954"/>
            <a:ext cx="6624918" cy="2528046"/>
            <a:chOff x="4634753" y="4329954"/>
            <a:chExt cx="6624918" cy="25280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344E31-51DE-E561-F1DD-C493F7388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7991"/>
            <a:stretch/>
          </p:blipFill>
          <p:spPr>
            <a:xfrm>
              <a:off x="4634753" y="4329954"/>
              <a:ext cx="6624918" cy="25280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A538E2-966A-5D04-FA5F-BB229A52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2322" y="6152497"/>
              <a:ext cx="984996" cy="590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991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D394-C4A2-3BA2-4C51-29CD7747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Progress – </a:t>
            </a:r>
            <a:r>
              <a:rPr lang="en-KR" sz="3600" b="1" dirty="0"/>
              <a:t>Sampling pseudocode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BFFAB8-6C30-2829-522B-CD7272514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10047"/>
                <a:ext cx="10515600" cy="136552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 = </a:t>
                </a:r>
                <a:r>
                  <a:rPr lang="ko-KR" altLang="en-US" sz="2000" dirty="0" err="1"/>
                  <a:t>샘플할</a:t>
                </a:r>
                <a:r>
                  <a:rPr lang="ko-KR" altLang="en-US" sz="2000" dirty="0"/>
                  <a:t> 개수 </a:t>
                </a:r>
                <a:r>
                  <a:rPr lang="en-US" altLang="ko-KR" sz="2000" dirty="0"/>
                  <a:t>/</a:t>
                </a:r>
                <a:r>
                  <a:rPr lang="ko-KR" altLang="en-US" sz="2000" dirty="0"/>
                  <a:t> 전체 데이터 개수</a:t>
                </a:r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lvl="1"/>
                <a:r>
                  <a:rPr lang="ko-KR" altLang="en-US" sz="1600" dirty="0"/>
                  <a:t>아직 전체 데이터 개수를 모르기 때문에 얼마나 </a:t>
                </a:r>
                <a:r>
                  <a:rPr lang="en-US" altLang="ko-KR" sz="1600" dirty="0"/>
                  <a:t>sampling</a:t>
                </a:r>
                <a:r>
                  <a:rPr lang="ko-KR" altLang="en-US" sz="1600" dirty="0"/>
                  <a:t>할지 비율로 설정해 둠</a:t>
                </a:r>
                <a:endParaRPr lang="en-KR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BFFAB8-6C30-2829-522B-CD7272514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10047"/>
                <a:ext cx="10515600" cy="1365529"/>
              </a:xfrm>
              <a:blipFill>
                <a:blip r:embed="rId2"/>
                <a:stretch>
                  <a:fillRect l="-603" t="-9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B95C0B9-B3CD-BF92-DD68-E5CE998E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94" y="1825625"/>
            <a:ext cx="7772400" cy="29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1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44F3-449B-6493-6FAF-E29A86FE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Progress – </a:t>
            </a:r>
            <a:r>
              <a:rPr lang="en-US" sz="3600" b="1" dirty="0"/>
              <a:t>Sampling</a:t>
            </a:r>
            <a:endParaRPr lang="en-KR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2728C0-3635-78D2-6A12-4E0E4C30E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개 만큼 </a:t>
                </a:r>
                <a:r>
                  <a:rPr lang="en-US" altLang="ko-KR" sz="2400" dirty="0"/>
                  <a:t>sampling</a:t>
                </a:r>
                <a:r>
                  <a:rPr lang="ko-KR" altLang="en-US" sz="2400" dirty="0"/>
                  <a:t>한다고 하면</a:t>
                </a:r>
                <a:r>
                  <a:rPr lang="en-US" altLang="ko-KR" sz="2400" dirty="0"/>
                  <a:t>,</a:t>
                </a:r>
                <a:br>
                  <a:rPr lang="en-US" altLang="ko-KR" sz="2400" dirty="0"/>
                </a:br>
                <a:r>
                  <a:rPr lang="en-US" altLang="ko-KR" sz="2400" dirty="0"/>
                  <a:t>key</a:t>
                </a:r>
                <a:r>
                  <a:rPr lang="ko-KR" altLang="en-US" sz="2400" dirty="0"/>
                  <a:t>들의 최대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최소값 사이의 범위를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개로 분할하면 됨</a:t>
                </a:r>
                <a:br>
                  <a:rPr lang="en-US" altLang="ko-KR" sz="2400" dirty="0"/>
                </a:br>
                <a:r>
                  <a:rPr lang="en-US" altLang="ko-KR" sz="2400" dirty="0">
                    <a:sym typeface="Wingdings" pitchFamily="2" charset="2"/>
                  </a:rPr>
                  <a:t></a:t>
                </a:r>
                <a:r>
                  <a:rPr lang="ko-KR" altLang="en-US" sz="2400" dirty="0">
                    <a:sym typeface="Wingdings" pitchFamily="2" charset="2"/>
                  </a:rPr>
                  <a:t> 분할된 각 범위의 크기 </a:t>
                </a:r>
                <a:r>
                  <a:rPr lang="en-US" altLang="ko-KR" sz="2400" dirty="0">
                    <a:sym typeface="Wingdings" pitchFamily="2" charset="2"/>
                  </a:rPr>
                  <a:t>=</a:t>
                </a:r>
                <a:r>
                  <a:rPr lang="ko-KR" altLang="en-US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400" b="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dirty="0"/>
                  <a:t>즉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번째 </a:t>
                </a:r>
                <a:r>
                  <a:rPr lang="en-US" altLang="ko-KR" sz="2400" dirty="0"/>
                  <a:t>key</a:t>
                </a:r>
                <a:r>
                  <a:rPr lang="ko-KR" altLang="en-US" sz="2400" dirty="0" err="1"/>
                  <a:t>를</a:t>
                </a:r>
                <a:r>
                  <a:rPr lang="ko-KR" altLang="en-US" sz="2400" dirty="0"/>
                  <a:t> 뽑으면 됨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dirty="0"/>
                  <a:t>각 </a:t>
                </a:r>
                <a:r>
                  <a:rPr lang="en-US" altLang="ko-KR" sz="2400" dirty="0"/>
                  <a:t>worker</a:t>
                </a:r>
                <a:r>
                  <a:rPr lang="ko-KR" altLang="en-US" sz="2400" dirty="0"/>
                  <a:t>에서 뽑은 </a:t>
                </a:r>
                <a:r>
                  <a:rPr lang="en-US" altLang="ko-KR" sz="2400" dirty="0"/>
                  <a:t>key</a:t>
                </a:r>
                <a:r>
                  <a:rPr lang="ko-KR" altLang="en-US" sz="2400" dirty="0"/>
                  <a:t>들의 집합을 </a:t>
                </a:r>
                <a:r>
                  <a:rPr lang="en-US" altLang="ko-KR" sz="2400" dirty="0"/>
                  <a:t>master</a:t>
                </a:r>
                <a:r>
                  <a:rPr lang="ko-KR" altLang="en-US" sz="2400" dirty="0"/>
                  <a:t>로 전달하여 수합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2728C0-3635-78D2-6A12-4E0E4C30E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30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DB62-76AF-345D-5C44-0ECA6D7C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Progress – </a:t>
            </a:r>
            <a:r>
              <a:rPr lang="en-KR" sz="3600" b="1" dirty="0"/>
              <a:t>Sampling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BC94D-C04B-7B08-9943-FAD7D7C7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278B0-157D-5E94-A8B0-10ECB6938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29" y="1825625"/>
            <a:ext cx="5764773" cy="42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0A81-222F-05D9-7A54-D8D2ABAE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Progress – </a:t>
            </a:r>
            <a:r>
              <a:rPr lang="en-KR" sz="3600" b="1" dirty="0"/>
              <a:t>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E4D5-F33A-985E-6F98-856922E00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</a:t>
            </a:r>
            <a:r>
              <a:rPr lang="en-KR" sz="2400" dirty="0"/>
              <a:t>ampling</a:t>
            </a:r>
            <a:r>
              <a:rPr lang="ko-KR" altLang="en-US" sz="2400" dirty="0"/>
              <a:t>을 통해 얻은 </a:t>
            </a:r>
            <a:r>
              <a:rPr lang="en-US" altLang="ko-KR" sz="2400" dirty="0"/>
              <a:t>key</a:t>
            </a:r>
            <a:r>
              <a:rPr lang="ko-KR" altLang="en-US" sz="2400" dirty="0"/>
              <a:t>들 중에서 </a:t>
            </a:r>
            <a:r>
              <a:rPr lang="ko-KR" altLang="en-US" sz="2400" dirty="0" err="1"/>
              <a:t>분할점</a:t>
            </a:r>
            <a:r>
              <a:rPr lang="en-US" altLang="ko-KR" sz="2400" dirty="0"/>
              <a:t>(boundaries)</a:t>
            </a:r>
            <a:r>
              <a:rPr lang="ko-KR" altLang="en-US" sz="2400" dirty="0"/>
              <a:t> 선택</a:t>
            </a:r>
            <a:endParaRPr lang="en-US" altLang="ko-KR" sz="2400" dirty="0"/>
          </a:p>
          <a:p>
            <a:endParaRPr lang="en-US" sz="2400" dirty="0"/>
          </a:p>
          <a:p>
            <a:r>
              <a:rPr lang="en-US" sz="2400" dirty="0"/>
              <a:t>Worker</a:t>
            </a:r>
            <a:r>
              <a:rPr lang="ko-KR" altLang="en-US" sz="2400" dirty="0"/>
              <a:t>들이 전송한 </a:t>
            </a:r>
            <a:r>
              <a:rPr lang="en-US" altLang="ko-KR" sz="2400" dirty="0"/>
              <a:t>key</a:t>
            </a:r>
            <a:r>
              <a:rPr lang="ko-KR" altLang="en-US" sz="2400" dirty="0"/>
              <a:t>들을 정렬하고 </a:t>
            </a:r>
            <a:r>
              <a:rPr lang="en-US" altLang="ko-KR" sz="2400" dirty="0"/>
              <a:t>worker</a:t>
            </a:r>
            <a:r>
              <a:rPr lang="ko-KR" altLang="en-US" sz="2400" dirty="0"/>
              <a:t> 수만큼 </a:t>
            </a:r>
            <a:r>
              <a:rPr lang="en-US" altLang="ko-KR" sz="2400" dirty="0"/>
              <a:t>n</a:t>
            </a:r>
            <a:r>
              <a:rPr lang="ko-KR" altLang="en-US" sz="2400" dirty="0"/>
              <a:t>등분하여 뽑기로 결정</a:t>
            </a:r>
            <a:endParaRPr lang="en-US" altLang="ko-KR" sz="2400" dirty="0"/>
          </a:p>
          <a:p>
            <a:pPr lvl="1"/>
            <a:r>
              <a:rPr lang="en-US" altLang="ko-KR" sz="2000" dirty="0"/>
              <a:t>w: worker </a:t>
            </a:r>
            <a:r>
              <a:rPr lang="ko-KR" altLang="en-US" sz="2000" dirty="0"/>
              <a:t>개수</a:t>
            </a:r>
            <a:r>
              <a:rPr lang="en-US" altLang="ko-KR" sz="2000" dirty="0"/>
              <a:t>, k: sampling</a:t>
            </a:r>
            <a:r>
              <a:rPr lang="ko-KR" altLang="en-US" sz="2000" dirty="0"/>
              <a:t>한 전체 </a:t>
            </a:r>
            <a:r>
              <a:rPr lang="en-US" altLang="ko-KR" sz="2000" dirty="0"/>
              <a:t>key </a:t>
            </a:r>
            <a:r>
              <a:rPr lang="ko-KR" altLang="en-US" sz="2000" dirty="0"/>
              <a:t>개수</a:t>
            </a:r>
            <a:br>
              <a:rPr lang="en-US" altLang="ko-KR" sz="2000" dirty="0"/>
            </a:br>
            <a:r>
              <a:rPr lang="en-US" altLang="ko-KR" sz="2000" dirty="0"/>
              <a:t>boundaries: k/w</a:t>
            </a:r>
            <a:r>
              <a:rPr lang="ko-KR" altLang="en-US" sz="2000" dirty="0"/>
              <a:t>번째 </a:t>
            </a:r>
            <a:r>
              <a:rPr lang="en-US" altLang="ko-KR" sz="2000" dirty="0"/>
              <a:t>key, 2k/w</a:t>
            </a:r>
            <a:r>
              <a:rPr lang="ko-KR" altLang="en-US" sz="2000" dirty="0"/>
              <a:t>번째 </a:t>
            </a:r>
            <a:r>
              <a:rPr lang="en-US" altLang="ko-KR" sz="2000" dirty="0"/>
              <a:t>key, …, (w-1)k/w</a:t>
            </a:r>
            <a:r>
              <a:rPr lang="ko-KR" altLang="en-US" sz="2000" dirty="0"/>
              <a:t>번째 </a:t>
            </a:r>
            <a:r>
              <a:rPr lang="en-US" altLang="ko-KR" sz="2000" dirty="0"/>
              <a:t>key</a:t>
            </a:r>
            <a:r>
              <a:rPr lang="ko-KR" altLang="en-US" sz="2000" dirty="0"/>
              <a:t> </a:t>
            </a:r>
            <a:r>
              <a:rPr lang="en-US" altLang="ko-KR" sz="2000" dirty="0"/>
              <a:t>(w-1</a:t>
            </a:r>
            <a:r>
              <a:rPr lang="ko-KR" altLang="en-US" sz="2000" dirty="0"/>
              <a:t>개 추출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추출한 </a:t>
            </a:r>
            <a:r>
              <a:rPr lang="en-US" altLang="ko-KR" sz="2400" dirty="0"/>
              <a:t>boundaries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</a:t>
            </a:r>
            <a:r>
              <a:rPr lang="en-US" altLang="ko-KR" sz="2400" dirty="0"/>
              <a:t>worker</a:t>
            </a:r>
            <a:r>
              <a:rPr lang="ko-KR" altLang="en-US" sz="2400" dirty="0"/>
              <a:t>로 다시 전달</a:t>
            </a:r>
            <a:endParaRPr lang="en-US" altLang="ko-KR" sz="2400" dirty="0"/>
          </a:p>
          <a:p>
            <a:pPr lvl="1"/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330715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DFA9-1E97-CA23-DDE2-0ACB820E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Progress – </a:t>
            </a:r>
            <a:r>
              <a:rPr lang="en-KR" sz="3600" b="1" dirty="0"/>
              <a:t>Partitioning pseudocode: master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8B67F-3BF2-6839-264F-EDAC77F94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38631"/>
                <a:ext cx="10515600" cy="113833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정렬 후 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𝑘𝑒𝑦𝑠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𝑤𝑜𝑟𝑘𝑒𝑟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sz="2400" dirty="0"/>
                  <a:t>번째 </a:t>
                </a:r>
                <a:r>
                  <a:rPr lang="en-US" altLang="ko-KR" sz="2400" dirty="0"/>
                  <a:t>key</a:t>
                </a:r>
                <a:r>
                  <a:rPr lang="ko-KR" altLang="en-US" sz="2400" dirty="0"/>
                  <a:t>들을 </a:t>
                </a:r>
                <a:r>
                  <a:rPr lang="en-US" altLang="ko-KR" sz="2400" dirty="0"/>
                  <a:t>boundary</a:t>
                </a:r>
                <a:r>
                  <a:rPr lang="ko-KR" altLang="en-US" sz="2400" dirty="0"/>
                  <a:t>로 선택</a:t>
                </a:r>
                <a:endParaRPr lang="en-KR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8B67F-3BF2-6839-264F-EDAC77F94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38631"/>
                <a:ext cx="10515600" cy="1138332"/>
              </a:xfrm>
              <a:blipFill>
                <a:blip r:embed="rId2"/>
                <a:stretch>
                  <a:fillRect l="-844" t="-109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3C58A7-339B-B28A-D2CF-EAFAFF087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14" y="1825625"/>
            <a:ext cx="5141267" cy="30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5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966C4-B87E-150D-42D6-15E63D1EE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5164-BF95-9C2A-F8D7-901EA96B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Progress – </a:t>
            </a:r>
            <a:r>
              <a:rPr lang="en-KR" sz="3600" b="1" dirty="0"/>
              <a:t>Partitioning pseudocode: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ED79-BC8E-3CC8-C142-FFBCDED37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8631"/>
            <a:ext cx="11353800" cy="113833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정렬 데이터의 </a:t>
            </a:r>
            <a:r>
              <a:rPr lang="en-US" altLang="ko-KR" sz="2400" dirty="0"/>
              <a:t>key</a:t>
            </a:r>
            <a:r>
              <a:rPr lang="ko-KR" altLang="en-US" sz="2400" dirty="0"/>
              <a:t>값이 </a:t>
            </a:r>
            <a:r>
              <a:rPr lang="en-US" altLang="ko-KR" sz="2400" dirty="0"/>
              <a:t>partition boundary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지날 때마다 새로운 부분집합에 저장</a:t>
            </a:r>
            <a:endParaRPr lang="en-K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147BE-FE28-50DB-36A6-3ADE7E6C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612527"/>
            <a:ext cx="4617165" cy="328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0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1199-4B3B-B71F-7D1D-192D2596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Progress – </a:t>
            </a:r>
            <a:r>
              <a:rPr lang="en-KR" sz="3600" b="1" dirty="0"/>
              <a:t>Partitioning prototype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A64DD-044D-CFF7-517A-05BF4A1E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32400" cy="233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2B9D67-00DF-CE0C-BF06-DAE89622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599" y="1825625"/>
            <a:ext cx="6022789" cy="41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1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EA5CE-3AE3-43BF-A81F-AEA64A01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Shuffle and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4B264-6253-46A7-975E-2E9B5A9C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worker</a:t>
            </a:r>
            <a:r>
              <a:rPr lang="ko-KR" altLang="en-US" dirty="0"/>
              <a:t>의</a:t>
            </a:r>
            <a:r>
              <a:rPr lang="en-US" altLang="ko-KR" dirty="0"/>
              <a:t> key range</a:t>
            </a:r>
            <a:r>
              <a:rPr lang="ko-KR" altLang="en-US" dirty="0"/>
              <a:t>에 해당하는 것들은 보내고 자신의 </a:t>
            </a:r>
            <a:r>
              <a:rPr lang="en-US" altLang="ko-KR" dirty="0"/>
              <a:t>key range</a:t>
            </a:r>
            <a:r>
              <a:rPr lang="ko-KR" altLang="en-US" dirty="0"/>
              <a:t>에 해당하는 것들은 받는다</a:t>
            </a:r>
            <a:r>
              <a:rPr lang="en-US" altLang="ko-KR" dirty="0"/>
              <a:t>. </a:t>
            </a:r>
            <a:r>
              <a:rPr lang="ko-KR" altLang="en-US" dirty="0"/>
              <a:t>이는 비동기적으로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merge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087006-AEC1-494B-A353-7A534BFD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051" y="3429000"/>
            <a:ext cx="6288651" cy="3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6F228-6D24-0367-2D38-413DC7256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DF1D73-AD87-82BF-C643-32A28FA3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716" y="257124"/>
            <a:ext cx="9075174" cy="1099727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000" b="1" dirty="0" err="1"/>
              <a:t>WorkFlow</a:t>
            </a:r>
            <a:endParaRPr lang="ko-KR" altLang="en-US"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3DFD9-4820-F32F-F2BB-94BD4D1727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691" b="6168"/>
          <a:stretch/>
        </p:blipFill>
        <p:spPr>
          <a:xfrm>
            <a:off x="1071716" y="1956619"/>
            <a:ext cx="9480662" cy="4237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77E97-0BAF-C631-B511-608ECD72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9" r="70339" b="80215"/>
          <a:stretch/>
        </p:blipFill>
        <p:spPr>
          <a:xfrm>
            <a:off x="9282007" y="867696"/>
            <a:ext cx="1729765" cy="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1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2FD99-BFA2-4457-BF9D-47ADB7DC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/>
              <a:t>Progress – shuffle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31691-57D6-40E7-B336-FB89482D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보내기 전 어떤 것을 보낼 지 말 지 결정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92B3C605-473A-4DD6-B2C3-9F736BC7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08" y="2620002"/>
            <a:ext cx="9720560" cy="312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5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52F0C-357F-4AE3-97F1-9BCB958F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Merge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CBC57-66D3-47C8-A967-4B9F95DB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r>
              <a:rPr lang="ko-KR" altLang="en-US" dirty="0"/>
              <a:t>의 상행 과정과 같은 원리로 </a:t>
            </a:r>
            <a:r>
              <a:rPr lang="en-US" altLang="ko-KR" dirty="0"/>
              <a:t>merge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Algorithm] 병합 정렬(Merge Sort)">
            <a:extLst>
              <a:ext uri="{FF2B5EF4-FFF2-40B4-BE49-F238E27FC236}">
                <a16:creationId xmlns:a16="http://schemas.microsoft.com/office/drawing/2014/main" id="{4A64702B-DC4A-4D3F-B4D1-94D8E2546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24630"/>
            <a:ext cx="6116658" cy="396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F4921-826C-4AE0-9CE4-AD67C552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Milestone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-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revised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B02D9-F5BF-4FF9-B274-9A677A8E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6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주차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(11.18-11.24):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진행 상황 프레젠테이션을 준비하며 구현에 매진한다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테스트 코드를 작성한다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</a:p>
          <a:p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7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주차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(11.25-12.1):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피드백과 디자인을 바탕으로 구현을 완성하고 최종 테스트를 한다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8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주차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(12.1-12.8):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최종 프레젠테이션을 준비한다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865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CCDEC-C7C0-4FFD-FF45-EA24DBA3A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CA541-2032-129B-7F23-15D65E5F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ko-KR" sz="3600" b="1" dirty="0"/>
            </a:br>
            <a:r>
              <a:rPr lang="en-US" altLang="ko-KR" sz="3600" b="1" dirty="0"/>
              <a:t>Todo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D0D2E-5307-4AD5-97BE-96A461FE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Run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Master Worker </a:t>
            </a:r>
            <a:r>
              <a:rPr lang="ko-KR" altLang="en-US" dirty="0"/>
              <a:t>동시 실행 해보고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Worker </a:t>
            </a:r>
            <a:r>
              <a:rPr lang="ko-KR" altLang="en-US" dirty="0"/>
              <a:t>간 </a:t>
            </a:r>
            <a:r>
              <a:rPr lang="en-US" altLang="ko-KR" dirty="0"/>
              <a:t>communication </a:t>
            </a:r>
            <a:r>
              <a:rPr lang="ko-KR" altLang="en-US" dirty="0"/>
              <a:t>잘 이루어지는지 확인</a:t>
            </a:r>
            <a:endParaRPr lang="en-US" altLang="ko-KR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ko-KR" altLang="en-US" dirty="0"/>
              <a:t>여러 </a:t>
            </a:r>
            <a:r>
              <a:rPr lang="en-US" altLang="ko-KR" dirty="0"/>
              <a:t>Worker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altLang="ko-KR" dirty="0" err="1"/>
              <a:t>Grpc</a:t>
            </a:r>
            <a:r>
              <a:rPr lang="en-US" altLang="ko-KR" dirty="0"/>
              <a:t> </a:t>
            </a:r>
            <a:r>
              <a:rPr lang="ko-KR" altLang="en-US" dirty="0"/>
              <a:t>코드와 알고리즘 코드 결합</a:t>
            </a:r>
            <a:endParaRPr lang="en-US" altLang="ko-KR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Merge </a:t>
            </a:r>
            <a:r>
              <a:rPr lang="ko-KR" altLang="en-US" dirty="0"/>
              <a:t>구체화</a:t>
            </a:r>
            <a:endParaRPr lang="en-US" altLang="ko-KR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Test data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ko-KR" altLang="en-US" dirty="0"/>
              <a:t>성능 측정 및 보완</a:t>
            </a:r>
            <a:endParaRPr lang="en-US" altLang="ko-KR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Sampling </a:t>
            </a:r>
            <a:r>
              <a:rPr lang="ko-KR" altLang="en-US" dirty="0"/>
              <a:t>및 </a:t>
            </a:r>
            <a:r>
              <a:rPr lang="en-US" altLang="ko-KR" dirty="0"/>
              <a:t>partition </a:t>
            </a:r>
            <a:r>
              <a:rPr lang="ko-KR" altLang="en-US" dirty="0"/>
              <a:t>코드 돌려보고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809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1EDB9-BCF9-AEA0-2048-9B2CD2444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4614FE-D8A0-6E8E-15D5-373CE05B1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716" y="1586424"/>
            <a:ext cx="9075174" cy="4440749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open source framework enables efficient communication between distributed systems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Built on HTTP/2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Use Protocol Buffers(</a:t>
            </a:r>
            <a:r>
              <a:rPr lang="en-US" altLang="ko-KR" dirty="0" err="1"/>
              <a:t>Protobuf</a:t>
            </a:r>
            <a:r>
              <a:rPr lang="en-US" altLang="ko-KR" dirty="0"/>
              <a:t>) for defining data structures and services-&gt;ensures</a:t>
            </a:r>
            <a:r>
              <a:rPr lang="ko-KR" altLang="en-US" dirty="0"/>
              <a:t> </a:t>
            </a:r>
            <a:r>
              <a:rPr lang="en-US" altLang="ko-KR" dirty="0"/>
              <a:t>fast</a:t>
            </a:r>
            <a:r>
              <a:rPr lang="ko-KR" altLang="en-US" dirty="0"/>
              <a:t> </a:t>
            </a:r>
            <a:r>
              <a:rPr lang="en-US" altLang="ko-KR" dirty="0"/>
              <a:t>serialization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deserialization, reducing network overhead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8BD6E7-D9EE-DA6E-52C3-E74BDC1A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716" y="257124"/>
            <a:ext cx="9075174" cy="1099727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000" b="1" dirty="0" err="1"/>
              <a:t>gRPC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70237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F4A77-C20E-E436-453A-442F22E9D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1BD4332-94F8-0403-E2C8-B6580DE44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716" y="1586424"/>
            <a:ext cx="9075174" cy="4440749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Master assigns tasks to Workers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Workers process tasks and notify the Master of their progress or completion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Workers send IP address to Master-&gt;Master assigns unique Worker ID and tracks their status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Master sends tasks to Workers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Once Worker completes task, notifies Master</a:t>
            </a:r>
          </a:p>
          <a:p>
            <a:pPr algn="l"/>
            <a:r>
              <a:rPr lang="en-US" altLang="ko-KR" dirty="0"/>
              <a:t>+)Workers request key sampling/data shuffling with Master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4B2EB-7C46-69BC-AEEB-88A9D11C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716" y="257124"/>
            <a:ext cx="9075174" cy="1099727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000" b="1" dirty="0"/>
              <a:t>How Master and Worker Communicates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70974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59409-B0CE-1F32-BFAB-BE7702E0F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8E4E72-FC29-F8FA-A30B-3BC3C0E1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716" y="1224499"/>
            <a:ext cx="9075174" cy="4440749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Register Workers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altLang="ko-KR" dirty="0" err="1"/>
              <a:t>registerWorker</a:t>
            </a:r>
            <a:r>
              <a:rPr lang="en-US" altLang="ko-KR" dirty="0"/>
              <a:t>:</a:t>
            </a:r>
          </a:p>
          <a:p>
            <a:pPr lvl="1" algn="l"/>
            <a:r>
              <a:rPr lang="en-US" altLang="ko-KR" dirty="0"/>
              <a:t>	Track and manage Worker nodes</a:t>
            </a:r>
          </a:p>
          <a:p>
            <a:pPr lvl="1" algn="l"/>
            <a:r>
              <a:rPr lang="en-US" altLang="ko-KR" dirty="0"/>
              <a:t>	W:</a:t>
            </a:r>
          </a:p>
          <a:p>
            <a:pPr lvl="1" algn="l"/>
            <a:r>
              <a:rPr lang="en-US" altLang="ko-KR" dirty="0"/>
              <a:t>	Called during Worker initialization to register with the Master</a:t>
            </a:r>
          </a:p>
          <a:p>
            <a:pPr lvl="1" algn="l"/>
            <a:r>
              <a:rPr lang="en-US" altLang="ko-KR" dirty="0"/>
              <a:t>	Stores the Worker ID returned by the Master</a:t>
            </a:r>
          </a:p>
          <a:p>
            <a:pPr lvl="1" algn="l"/>
            <a:endParaRPr lang="en-US" altLang="ko-KR" dirty="0"/>
          </a:p>
          <a:p>
            <a:pPr lvl="1" algn="l"/>
            <a:r>
              <a:rPr lang="en-US" altLang="ko-KR" dirty="0"/>
              <a:t>	</a:t>
            </a:r>
          </a:p>
          <a:p>
            <a:pPr lvl="1" algn="l"/>
            <a:endParaRPr lang="en-US" altLang="ko-K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14CBA9-D311-DD09-44B7-B0004B81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716" y="257124"/>
            <a:ext cx="9075174" cy="1099727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000" b="1" dirty="0"/>
              <a:t>Master</a:t>
            </a:r>
            <a:endParaRPr lang="ko-KR" altLang="en-US"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0C0FC-E72D-D51E-FA04-6D0987BD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61" y="3679243"/>
            <a:ext cx="10065323" cy="149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4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623C5-BDF2-EB5B-4634-10756290E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B83380-C39C-FB1D-1C4D-DACE699F4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716" y="1224499"/>
            <a:ext cx="9075174" cy="4440749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Assign Task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altLang="ko-KR" dirty="0" err="1"/>
              <a:t>assignSortingTask</a:t>
            </a:r>
            <a:r>
              <a:rPr lang="en-US" altLang="ko-KR" dirty="0"/>
              <a:t>:</a:t>
            </a:r>
          </a:p>
          <a:p>
            <a:pPr lvl="2" algn="l"/>
            <a:r>
              <a:rPr lang="en-US" altLang="ko-KR" dirty="0"/>
              <a:t>Send sorting tasks to Workers</a:t>
            </a:r>
          </a:p>
          <a:p>
            <a:pPr lvl="2" algn="l"/>
            <a:r>
              <a:rPr lang="en-US" altLang="ko-KR" dirty="0"/>
              <a:t>W:</a:t>
            </a:r>
          </a:p>
          <a:p>
            <a:pPr lvl="2" algn="l"/>
            <a:r>
              <a:rPr lang="en-US" altLang="ko-KR" dirty="0"/>
              <a:t>Receives task details from the Master</a:t>
            </a:r>
          </a:p>
          <a:p>
            <a:pPr lvl="2" algn="l"/>
            <a:r>
              <a:rPr lang="en-US" altLang="ko-KR" dirty="0"/>
              <a:t>Executes sorting logic for the assigned partition and stores results in the specified output directory</a:t>
            </a:r>
          </a:p>
          <a:p>
            <a:pPr lvl="1" algn="l"/>
            <a:endParaRPr lang="en-US" altLang="ko-K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1C6CF9-0BF0-8F23-4638-1E5C0AC4A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716" y="257124"/>
            <a:ext cx="9075174" cy="1099727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000" b="1" dirty="0"/>
              <a:t>Master</a:t>
            </a:r>
            <a:endParaRPr lang="ko-KR" altLang="en-US" sz="3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CA835-C42B-7F21-296E-D909A711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06" y="4131752"/>
            <a:ext cx="9610061" cy="13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9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FD509-3CF8-B7C4-5F1C-BE313D4BC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30B72C-3961-02BE-91D4-87C805D06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716" y="1224499"/>
            <a:ext cx="9075174" cy="4440749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Notify Completion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altLang="ko-KR" dirty="0" err="1"/>
              <a:t>notifySortingCompletion</a:t>
            </a:r>
            <a:r>
              <a:rPr lang="en-US" altLang="ko-KR" dirty="0"/>
              <a:t>:</a:t>
            </a:r>
          </a:p>
          <a:p>
            <a:pPr lvl="1" algn="l"/>
            <a:r>
              <a:rPr lang="en-US" altLang="ko-KR" dirty="0"/>
              <a:t>	Track completed tasks and log progress</a:t>
            </a:r>
          </a:p>
          <a:p>
            <a:pPr lvl="1" algn="l"/>
            <a:r>
              <a:rPr lang="en-US" altLang="ko-KR" dirty="0"/>
              <a:t>	W:</a:t>
            </a:r>
          </a:p>
          <a:p>
            <a:pPr lvl="1" algn="l"/>
            <a:r>
              <a:rPr lang="en-US" altLang="ko-KR" dirty="0"/>
              <a:t>	Notifies the Master upon completing the sorting task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28702B-B18E-E077-48A7-CB373472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716" y="257124"/>
            <a:ext cx="9075174" cy="1099727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000" b="1" dirty="0"/>
              <a:t>Master</a:t>
            </a:r>
            <a:endParaRPr lang="ko-KR" alt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C93B-718C-9879-F203-340FB7F9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27" y="3444873"/>
            <a:ext cx="7320957" cy="15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0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2D36A-2C6D-CFA9-FE1A-219DBD947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7298DE-D76F-052E-6682-43FEC9CA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716" y="1224499"/>
            <a:ext cx="9075174" cy="4440749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Request Sampling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altLang="ko-KR" dirty="0" err="1"/>
              <a:t>requestSampling</a:t>
            </a:r>
            <a:r>
              <a:rPr lang="en-US" altLang="ko-KR" dirty="0"/>
              <a:t>:</a:t>
            </a:r>
          </a:p>
          <a:p>
            <a:pPr lvl="2" algn="l"/>
            <a:r>
              <a:rPr lang="en-US" altLang="ko-KR" dirty="0"/>
              <a:t>Ensure consistent key partitioning across Workers</a:t>
            </a:r>
          </a:p>
          <a:p>
            <a:pPr algn="l"/>
            <a:endParaRPr lang="en-US" altLang="ko-K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/>
              <a:t>Merging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altLang="ko-KR" dirty="0" err="1"/>
              <a:t>mergeData</a:t>
            </a:r>
            <a:r>
              <a:rPr lang="en-US" altLang="ko-KR" dirty="0"/>
              <a:t>:</a:t>
            </a:r>
          </a:p>
          <a:p>
            <a:pPr lvl="1" algn="l"/>
            <a:r>
              <a:rPr lang="en-US" altLang="ko-KR" dirty="0"/>
              <a:t>	Merge sorted partitions into final sorted output</a:t>
            </a:r>
          </a:p>
          <a:p>
            <a:pPr lvl="1" algn="l"/>
            <a:r>
              <a:rPr lang="en-US" altLang="ko-KR" dirty="0"/>
              <a:t>	have to implement real merging</a:t>
            </a:r>
          </a:p>
          <a:p>
            <a:pPr lvl="1" algn="l"/>
            <a:endParaRPr lang="en-US" altLang="ko-KR" dirty="0"/>
          </a:p>
          <a:p>
            <a:pPr lvl="1" algn="l"/>
            <a:endParaRPr lang="en-US" altLang="ko-KR" dirty="0"/>
          </a:p>
          <a:p>
            <a:pPr lvl="1" algn="l"/>
            <a:endParaRPr lang="en-US" altLang="ko-KR" dirty="0"/>
          </a:p>
          <a:p>
            <a:pPr lvl="1" algn="l"/>
            <a:endParaRPr lang="en-US" altLang="ko-KR" dirty="0"/>
          </a:p>
          <a:p>
            <a:pPr lvl="1" algn="l"/>
            <a:endParaRPr lang="en-US" altLang="ko-KR" dirty="0"/>
          </a:p>
          <a:p>
            <a:pPr lvl="1" algn="l"/>
            <a:endParaRPr lang="en-US" altLang="ko-K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083CE2-13CB-4B31-9C40-39997D8C0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716" y="257124"/>
            <a:ext cx="9075174" cy="1099727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000" b="1" dirty="0"/>
              <a:t>Master</a:t>
            </a:r>
            <a:endParaRPr lang="ko-KR" alt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5E436-D362-6AF4-E40C-88D93DE80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80" y="5640560"/>
            <a:ext cx="8152037" cy="847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60E97-DEBA-BB6F-E372-555A2EC7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538" y="2504700"/>
            <a:ext cx="4974799" cy="14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7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EA69F-CD51-654B-F825-B2EF7B5BB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5A7CCC-08FD-743E-AFE7-4A4E083BD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716" y="1224499"/>
            <a:ext cx="9075174" cy="4440749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dirty="0" err="1"/>
              <a:t>registerWithMaster</a:t>
            </a:r>
            <a:r>
              <a:rPr lang="en-US" altLang="ko-KR" dirty="0"/>
              <a:t>:</a:t>
            </a:r>
          </a:p>
          <a:p>
            <a:pPr lvl="1" algn="l"/>
            <a:r>
              <a:rPr lang="en-US" altLang="ko-KR" dirty="0"/>
              <a:t>Registers the Worker with the Master by sending its IP address</a:t>
            </a:r>
          </a:p>
          <a:p>
            <a:pPr lvl="1" algn="l"/>
            <a:r>
              <a:rPr lang="en-US" altLang="ko-KR" dirty="0"/>
              <a:t>If IP is valid:</a:t>
            </a:r>
          </a:p>
          <a:p>
            <a:pPr lvl="1" algn="l"/>
            <a:r>
              <a:rPr lang="en-US" altLang="ko-KR" dirty="0"/>
              <a:t>Create Request message with IP</a:t>
            </a:r>
          </a:p>
          <a:p>
            <a:pPr lvl="1" algn="l"/>
            <a:r>
              <a:rPr lang="en-US" altLang="ko-KR" dirty="0"/>
              <a:t>Send request to Master using </a:t>
            </a:r>
            <a:r>
              <a:rPr lang="en-US" altLang="ko-KR" dirty="0" err="1"/>
              <a:t>registerWorker</a:t>
            </a:r>
            <a:r>
              <a:rPr lang="en-US" altLang="ko-KR" dirty="0"/>
              <a:t> method</a:t>
            </a:r>
          </a:p>
          <a:p>
            <a:pPr lvl="1" algn="l"/>
            <a:r>
              <a:rPr lang="en-US" altLang="ko-KR" dirty="0"/>
              <a:t>Store Worker ID and total Worker count in response</a:t>
            </a:r>
          </a:p>
          <a:p>
            <a:pPr lvl="1" algn="l"/>
            <a:r>
              <a:rPr lang="en-US" altLang="ko-KR" dirty="0"/>
              <a:t>If IP is invalid | request failed:</a:t>
            </a:r>
          </a:p>
          <a:p>
            <a:pPr lvl="1" algn="l"/>
            <a:r>
              <a:rPr lang="en-US" altLang="ko-KR" dirty="0" err="1"/>
              <a:t>RuntimeException</a:t>
            </a:r>
            <a:endParaRPr lang="en-US" altLang="ko-KR" dirty="0"/>
          </a:p>
          <a:p>
            <a:pPr lvl="1" algn="l"/>
            <a:endParaRPr lang="en-US" altLang="ko-KR" dirty="0"/>
          </a:p>
          <a:p>
            <a:pPr lvl="1" algn="l"/>
            <a:r>
              <a:rPr lang="en-US" altLang="ko-KR" dirty="0"/>
              <a:t>All interactions with Master are</a:t>
            </a:r>
          </a:p>
          <a:p>
            <a:pPr lvl="1" algn="l"/>
            <a:r>
              <a:rPr lang="en-US" altLang="ko-KR" dirty="0"/>
              <a:t>handled via </a:t>
            </a:r>
            <a:r>
              <a:rPr lang="en-US" altLang="ko-KR" dirty="0" err="1"/>
              <a:t>gRPC</a:t>
            </a:r>
            <a:r>
              <a:rPr lang="en-US" altLang="ko-KR" dirty="0"/>
              <a:t> stub.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14B458-2E08-98CA-DE84-AEDF6CD4E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716" y="257124"/>
            <a:ext cx="9075174" cy="1099727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000" b="1" dirty="0"/>
              <a:t>Worker</a:t>
            </a:r>
            <a:endParaRPr lang="ko-KR" alt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12300-AFEF-AE09-5716-0B5F6C9D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762023" cy="30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773</Words>
  <Application>Microsoft Office PowerPoint</Application>
  <PresentationFormat>와이드스크린</PresentationFormat>
  <Paragraphs>129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-apple-system</vt:lpstr>
      <vt:lpstr>Aptos</vt:lpstr>
      <vt:lpstr>Aptos Display</vt:lpstr>
      <vt:lpstr>Arial</vt:lpstr>
      <vt:lpstr>Cambria Math</vt:lpstr>
      <vt:lpstr>Wingdings</vt:lpstr>
      <vt:lpstr>Office Theme</vt:lpstr>
      <vt:lpstr>Project 중간발표</vt:lpstr>
      <vt:lpstr>WorkFlow</vt:lpstr>
      <vt:lpstr>gRPC</vt:lpstr>
      <vt:lpstr>How Master and Worker Communicates</vt:lpstr>
      <vt:lpstr>Master</vt:lpstr>
      <vt:lpstr>Master</vt:lpstr>
      <vt:lpstr>Master</vt:lpstr>
      <vt:lpstr>Master</vt:lpstr>
      <vt:lpstr>Worker</vt:lpstr>
      <vt:lpstr>Message.proto</vt:lpstr>
      <vt:lpstr>Progress – Sampling</vt:lpstr>
      <vt:lpstr>Progress – Sampling pseudocode</vt:lpstr>
      <vt:lpstr>Progress – Sampling</vt:lpstr>
      <vt:lpstr>Progress – Sampling prototype</vt:lpstr>
      <vt:lpstr>Progress – Partitioning</vt:lpstr>
      <vt:lpstr>Progress – Partitioning pseudocode: master</vt:lpstr>
      <vt:lpstr>Progress – Partitioning pseudocode: worker</vt:lpstr>
      <vt:lpstr>Progress – Partitioning prototype</vt:lpstr>
      <vt:lpstr>Shuffle and Merge</vt:lpstr>
      <vt:lpstr>Progress – shuffle</vt:lpstr>
      <vt:lpstr>Merge</vt:lpstr>
      <vt:lpstr>Milestone - revised</vt:lpstr>
      <vt:lpstr>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중간발표</dc:title>
  <dc:creator>홍지우(컴퓨터공학과)</dc:creator>
  <cp:lastModifiedBy>조민석(컴퓨터공학과)</cp:lastModifiedBy>
  <cp:revision>29</cp:revision>
  <dcterms:created xsi:type="dcterms:W3CDTF">2024-11-20T10:27:55Z</dcterms:created>
  <dcterms:modified xsi:type="dcterms:W3CDTF">2024-11-20T14:49:33Z</dcterms:modified>
</cp:coreProperties>
</file>