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906000" cy="6858000" type="A4"/>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12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5409" autoAdjust="0"/>
  </p:normalViewPr>
  <p:slideViewPr>
    <p:cSldViewPr>
      <p:cViewPr varScale="1">
        <p:scale>
          <a:sx n="79" d="100"/>
          <a:sy n="79" d="100"/>
        </p:scale>
        <p:origin x="1554" y="78"/>
      </p:cViewPr>
      <p:guideLst>
        <p:guide orient="horz" pos="2160"/>
        <p:guide pos="2880"/>
        <p:guide pos="3120"/>
      </p:guideLst>
    </p:cSldViewPr>
  </p:slideViewPr>
  <p:notesTextViewPr>
    <p:cViewPr>
      <p:scale>
        <a:sx n="100" d="100"/>
        <a:sy n="100" d="100"/>
      </p:scale>
      <p:origin x="0" y="0"/>
    </p:cViewPr>
  </p:notesTextViewPr>
  <p:notesViewPr>
    <p:cSldViewPr>
      <p:cViewPr varScale="1">
        <p:scale>
          <a:sx n="87" d="100"/>
          <a:sy n="87" d="100"/>
        </p:scale>
        <p:origin x="-3846"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Tran Hoang" userId="c38b94eb56962286" providerId="LiveId" clId="{5B8F26F3-A2D6-489A-90F8-739B9F684C9A}"/>
    <pc:docChg chg="undo custSel modSld">
      <pc:chgData name="Viet Tran Hoang" userId="c38b94eb56962286" providerId="LiveId" clId="{5B8F26F3-A2D6-489A-90F8-739B9F684C9A}" dt="2021-08-22T08:39:48.593" v="27" actId="6549"/>
      <pc:docMkLst>
        <pc:docMk/>
      </pc:docMkLst>
      <pc:sldChg chg="modNotesTx">
        <pc:chgData name="Viet Tran Hoang" userId="c38b94eb56962286" providerId="LiveId" clId="{5B8F26F3-A2D6-489A-90F8-739B9F684C9A}" dt="2021-08-17T16:14:34.775" v="2"/>
        <pc:sldMkLst>
          <pc:docMk/>
          <pc:sldMk cId="2231737805" sldId="266"/>
        </pc:sldMkLst>
      </pc:sldChg>
      <pc:sldChg chg="modSp mod">
        <pc:chgData name="Viet Tran Hoang" userId="c38b94eb56962286" providerId="LiveId" clId="{5B8F26F3-A2D6-489A-90F8-739B9F684C9A}" dt="2021-08-17T16:26:09.827" v="9" actId="20577"/>
        <pc:sldMkLst>
          <pc:docMk/>
          <pc:sldMk cId="2403974602" sldId="275"/>
        </pc:sldMkLst>
        <pc:spChg chg="mod">
          <ac:chgData name="Viet Tran Hoang" userId="c38b94eb56962286" providerId="LiveId" clId="{5B8F26F3-A2D6-489A-90F8-739B9F684C9A}" dt="2021-08-17T16:26:09.827" v="9" actId="20577"/>
          <ac:spMkLst>
            <pc:docMk/>
            <pc:sldMk cId="2403974602" sldId="275"/>
            <ac:spMk id="32771" creationId="{00000000-0000-0000-0000-000000000000}"/>
          </ac:spMkLst>
        </pc:spChg>
      </pc:sldChg>
      <pc:sldChg chg="modSp mod">
        <pc:chgData name="Viet Tran Hoang" userId="c38b94eb56962286" providerId="LiveId" clId="{5B8F26F3-A2D6-489A-90F8-739B9F684C9A}" dt="2021-08-17T16:26:18.467" v="15" actId="20577"/>
        <pc:sldMkLst>
          <pc:docMk/>
          <pc:sldMk cId="1261252287" sldId="276"/>
        </pc:sldMkLst>
        <pc:spChg chg="mod">
          <ac:chgData name="Viet Tran Hoang" userId="c38b94eb56962286" providerId="LiveId" clId="{5B8F26F3-A2D6-489A-90F8-739B9F684C9A}" dt="2021-08-17T16:26:18.467" v="15" actId="20577"/>
          <ac:spMkLst>
            <pc:docMk/>
            <pc:sldMk cId="1261252287" sldId="276"/>
            <ac:spMk id="33794" creationId="{00000000-0000-0000-0000-000000000000}"/>
          </ac:spMkLst>
        </pc:spChg>
      </pc:sldChg>
      <pc:sldChg chg="modSp mod modNotesTx">
        <pc:chgData name="Viet Tran Hoang" userId="c38b94eb56962286" providerId="LiveId" clId="{5B8F26F3-A2D6-489A-90F8-739B9F684C9A}" dt="2021-08-17T16:32:10.870" v="26" actId="20577"/>
        <pc:sldMkLst>
          <pc:docMk/>
          <pc:sldMk cId="1073852656" sldId="282"/>
        </pc:sldMkLst>
        <pc:spChg chg="mod">
          <ac:chgData name="Viet Tran Hoang" userId="c38b94eb56962286" providerId="LiveId" clId="{5B8F26F3-A2D6-489A-90F8-739B9F684C9A}" dt="2021-08-17T16:32:10.870" v="26" actId="20577"/>
          <ac:spMkLst>
            <pc:docMk/>
            <pc:sldMk cId="1073852656" sldId="282"/>
            <ac:spMk id="39940" creationId="{00000000-0000-0000-0000-000000000000}"/>
          </ac:spMkLst>
        </pc:spChg>
      </pc:sldChg>
      <pc:sldChg chg="modNotesTx">
        <pc:chgData name="Viet Tran Hoang" userId="c38b94eb56962286" providerId="LiveId" clId="{5B8F26F3-A2D6-489A-90F8-739B9F684C9A}" dt="2021-08-22T08:39:48.593" v="27" actId="6549"/>
        <pc:sldMkLst>
          <pc:docMk/>
          <pc:sldMk cId="1221005893" sldId="284"/>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1440" tIns="45720" rIns="91440" bIns="45720" rtlCol="0"/>
          <a:lstStyle>
            <a:lvl1pPr algn="r">
              <a:defRPr sz="1200"/>
            </a:lvl1pPr>
          </a:lstStyle>
          <a:p>
            <a:fld id="{440748AC-93B4-487F-A96C-BA994DE4E7E8}" type="datetimeFigureOut">
              <a:rPr lang="en-US" smtClean="0"/>
              <a:t>11-06-2022</a:t>
            </a:fld>
            <a:endParaRPr lang="en-US"/>
          </a:p>
        </p:txBody>
      </p:sp>
      <p:sp>
        <p:nvSpPr>
          <p:cNvPr id="4" name="Footer Placeholder 3"/>
          <p:cNvSpPr>
            <a:spLocks noGrp="1"/>
          </p:cNvSpPr>
          <p:nvPr>
            <p:ph type="ftr" sz="quarter" idx="2"/>
          </p:nvPr>
        </p:nvSpPr>
        <p:spPr>
          <a:xfrm>
            <a:off x="1" y="8772668"/>
            <a:ext cx="3011699" cy="461804"/>
          </a:xfrm>
          <a:prstGeom prst="rect">
            <a:avLst/>
          </a:prstGeom>
        </p:spPr>
        <p:txBody>
          <a:bodyPr vert="horz" lIns="91440" tIns="45720" rIns="91440" bIns="45720" rtlCol="0" anchor="b"/>
          <a:lstStyle>
            <a:lvl1pPr algn="l">
              <a:defRPr sz="1200"/>
            </a:lvl1pPr>
          </a:lstStyle>
          <a:p>
            <a:r>
              <a:rPr lang="en-US"/>
              <a:t>LE Khanh Trinh</a:t>
            </a: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1440" tIns="45720" rIns="91440" bIns="45720" rtlCol="0" anchor="b"/>
          <a:lstStyle>
            <a:lvl1pPr algn="r">
              <a:defRPr sz="1200"/>
            </a:lvl1pPr>
          </a:lstStyle>
          <a:p>
            <a:fld id="{E69D8547-35A4-4EEA-B872-4474869B36BE}" type="slidenum">
              <a:rPr lang="en-US" smtClean="0"/>
              <a:t>‹#›</a:t>
            </a:fld>
            <a:endParaRPr lang="en-US"/>
          </a:p>
        </p:txBody>
      </p:sp>
    </p:spTree>
    <p:extLst>
      <p:ext uri="{BB962C8B-B14F-4D97-AF65-F5344CB8AC3E}">
        <p14:creationId xmlns:p14="http://schemas.microsoft.com/office/powerpoint/2010/main" val="26655410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1440" tIns="45720" rIns="91440" bIns="45720" rtlCol="0"/>
          <a:lstStyle>
            <a:lvl1pPr algn="r">
              <a:defRPr sz="1200"/>
            </a:lvl1pPr>
          </a:lstStyle>
          <a:p>
            <a:fld id="{0A82CEB1-7062-46D9-BB31-314D962DF5FD}" type="datetimeFigureOut">
              <a:rPr lang="en-US" smtClean="0"/>
              <a:t>11-06-2022</a:t>
            </a:fld>
            <a:endParaRPr lang="en-US"/>
          </a:p>
        </p:txBody>
      </p:sp>
      <p:sp>
        <p:nvSpPr>
          <p:cNvPr id="4" name="Slide Image Placeholder 3"/>
          <p:cNvSpPr>
            <a:spLocks noGrp="1" noRot="1" noChangeAspect="1"/>
          </p:cNvSpPr>
          <p:nvPr>
            <p:ph type="sldImg" idx="2"/>
          </p:nvPr>
        </p:nvSpPr>
        <p:spPr>
          <a:xfrm>
            <a:off x="974725" y="692150"/>
            <a:ext cx="5000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68"/>
            <a:ext cx="3011699" cy="461804"/>
          </a:xfrm>
          <a:prstGeom prst="rect">
            <a:avLst/>
          </a:prstGeom>
        </p:spPr>
        <p:txBody>
          <a:bodyPr vert="horz" lIns="91440" tIns="45720" rIns="91440" bIns="45720" rtlCol="0" anchor="b"/>
          <a:lstStyle>
            <a:lvl1pPr algn="l">
              <a:defRPr sz="1200"/>
            </a:lvl1pPr>
          </a:lstStyle>
          <a:p>
            <a:r>
              <a:rPr lang="en-US"/>
              <a:t>LE Khanh Trinh</a:t>
            </a:r>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1440" tIns="45720" rIns="91440" bIns="45720" rtlCol="0" anchor="b"/>
          <a:lstStyle>
            <a:lvl1pPr algn="r">
              <a:defRPr sz="1200"/>
            </a:lvl1pPr>
          </a:lstStyle>
          <a:p>
            <a:fld id="{8FC78E64-6641-4E4F-82C1-AAE95B32853E}" type="slidenum">
              <a:rPr lang="en-US" smtClean="0"/>
              <a:t>‹#›</a:t>
            </a:fld>
            <a:endParaRPr lang="en-US"/>
          </a:p>
        </p:txBody>
      </p:sp>
    </p:spTree>
    <p:extLst>
      <p:ext uri="{BB962C8B-B14F-4D97-AF65-F5344CB8AC3E}">
        <p14:creationId xmlns:p14="http://schemas.microsoft.com/office/powerpoint/2010/main" val="35042906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ndex.php?title=Datalog&amp;action=edit&amp;redlink=1" TargetMode="External"/><Relationship Id="rId3" Type="http://schemas.openxmlformats.org/officeDocument/2006/relationships/hyperlink" Target="https://vi.wikipedia.org/wiki/M%E1%BA%ABu_h%C3%ACnh_l%E1%BA%ADp_tr%C3%ACnh" TargetMode="External"/><Relationship Id="rId7" Type="http://schemas.openxmlformats.org/officeDocument/2006/relationships/hyperlink" Target="https://vi.wikipedia.org/wiki/Prolo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wikipedia.org/wiki/Ng%C3%B4n_ng%E1%BB%AF_l%E1%BA%ADp_tr%C3%ACnh" TargetMode="External"/><Relationship Id="rId5" Type="http://schemas.openxmlformats.org/officeDocument/2006/relationships/hyperlink" Target="https://vi.wikipedia.org/wiki/L%E1%BA%ADp_tr%C3%ACnh_logic#cite_note-1" TargetMode="External"/><Relationship Id="rId4" Type="http://schemas.openxmlformats.org/officeDocument/2006/relationships/hyperlink" Target="https://vi.wikipedia.org/wiki/Logic_to%C3%A1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4725" y="692150"/>
            <a:ext cx="5000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78E64-6641-4E4F-82C1-AAE95B32853E}" type="slidenum">
              <a:rPr lang="en-US" smtClean="0"/>
              <a:t>1</a:t>
            </a:fld>
            <a:endParaRPr lang="en-US"/>
          </a:p>
        </p:txBody>
      </p:sp>
      <p:sp>
        <p:nvSpPr>
          <p:cNvPr id="5" name="Footer Placeholder 4"/>
          <p:cNvSpPr>
            <a:spLocks noGrp="1"/>
          </p:cNvSpPr>
          <p:nvPr>
            <p:ph type="ftr" sz="quarter" idx="11"/>
          </p:nvPr>
        </p:nvSpPr>
        <p:spPr/>
        <p:txBody>
          <a:bodyPr/>
          <a:lstStyle/>
          <a:p>
            <a:r>
              <a:rPr lang="en-US"/>
              <a:t>LE Khanh Trinh</a:t>
            </a:r>
          </a:p>
        </p:txBody>
      </p:sp>
    </p:spTree>
    <p:extLst>
      <p:ext uri="{BB962C8B-B14F-4D97-AF65-F5344CB8AC3E}">
        <p14:creationId xmlns:p14="http://schemas.microsoft.com/office/powerpoint/2010/main" val="234868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202122"/>
                </a:solidFill>
                <a:effectLst/>
                <a:latin typeface="Arial" panose="020B0604020202020204" pitchFamily="34" charset="0"/>
              </a:rPr>
              <a:t>Lập trình logic</a:t>
            </a:r>
            <a:r>
              <a:rPr lang="vi-VN" b="0" i="0">
                <a:solidFill>
                  <a:srgbClr val="202122"/>
                </a:solidFill>
                <a:effectLst/>
                <a:latin typeface="Arial" panose="020B0604020202020204" pitchFamily="34" charset="0"/>
              </a:rPr>
              <a:t> là một </a:t>
            </a:r>
            <a:r>
              <a:rPr lang="vi-VN" b="0" i="0" u="none" strike="noStrike">
                <a:solidFill>
                  <a:srgbClr val="0645AD"/>
                </a:solidFill>
                <a:effectLst/>
                <a:latin typeface="Arial" panose="020B0604020202020204" pitchFamily="34" charset="0"/>
                <a:hlinkClick r:id="rId3"/>
              </a:rPr>
              <a:t>mẫu hình lập trình</a:t>
            </a:r>
            <a:r>
              <a:rPr lang="vi-VN" b="0" i="0">
                <a:solidFill>
                  <a:srgbClr val="202122"/>
                </a:solidFill>
                <a:effectLst/>
                <a:latin typeface="Arial" panose="020B0604020202020204" pitchFamily="34" charset="0"/>
              </a:rPr>
              <a:t> dựa trên </a:t>
            </a:r>
            <a:r>
              <a:rPr lang="vi-VN" b="0" i="0" u="none" strike="noStrike">
                <a:solidFill>
                  <a:srgbClr val="0645AD"/>
                </a:solidFill>
                <a:effectLst/>
                <a:latin typeface="Arial" panose="020B0604020202020204" pitchFamily="34" charset="0"/>
                <a:hlinkClick r:id="rId4" tooltip="Logic toán"/>
              </a:rPr>
              <a:t>logic toán</a:t>
            </a:r>
            <a:r>
              <a:rPr lang="vi-VN" b="0" i="0">
                <a:solidFill>
                  <a:srgbClr val="202122"/>
                </a:solidFill>
                <a:effectLst/>
                <a:latin typeface="Arial" panose="020B0604020202020204" pitchFamily="34" charset="0"/>
              </a:rPr>
              <a:t> trong các mối quan hệ và các suy luận.</a:t>
            </a:r>
            <a:r>
              <a:rPr lang="vi-VN" b="0" i="0" u="none" strike="noStrike" baseline="30000">
                <a:solidFill>
                  <a:srgbClr val="0645AD"/>
                </a:solidFill>
                <a:effectLst/>
                <a:latin typeface="Arial" panose="020B0604020202020204" pitchFamily="34" charset="0"/>
                <a:hlinkClick r:id="rId5"/>
              </a:rPr>
              <a:t>[1]</a:t>
            </a:r>
            <a:r>
              <a:rPr lang="vi-VN" b="0" i="0">
                <a:solidFill>
                  <a:srgbClr val="202122"/>
                </a:solidFill>
                <a:effectLst/>
                <a:latin typeface="Arial" panose="020B0604020202020204" pitchFamily="34" charset="0"/>
              </a:rPr>
              <a:t> Các chương trình được viết trong các </a:t>
            </a:r>
            <a:r>
              <a:rPr lang="vi-VN" b="0" i="0" u="none" strike="noStrike">
                <a:solidFill>
                  <a:srgbClr val="0645AD"/>
                </a:solidFill>
                <a:effectLst/>
                <a:latin typeface="Arial" panose="020B0604020202020204" pitchFamily="34" charset="0"/>
                <a:hlinkClick r:id="rId6" tooltip="Ngôn ngữ lập trình"/>
              </a:rPr>
              <a:t>Ngôn ngữ lập trình</a:t>
            </a:r>
            <a:r>
              <a:rPr lang="vi-VN" b="0" i="0">
                <a:solidFill>
                  <a:srgbClr val="202122"/>
                </a:solidFill>
                <a:effectLst/>
                <a:latin typeface="Arial" panose="020B0604020202020204" pitchFamily="34" charset="0"/>
              </a:rPr>
              <a:t> logic là các tập hợp câu logic, thể hiện sự thật và các luật về một vài vùng vấn đề nào đó. Cùng với các thuật toán suy luận, chúng hình thành nên chương trình. Các lập trình logic chính bao gồm </a:t>
            </a:r>
            <a:r>
              <a:rPr lang="vi-VN" b="0" i="0" u="none" strike="noStrike">
                <a:solidFill>
                  <a:srgbClr val="0645AD"/>
                </a:solidFill>
                <a:effectLst/>
                <a:latin typeface="Arial" panose="020B0604020202020204" pitchFamily="34" charset="0"/>
                <a:hlinkClick r:id="rId7" tooltip="Prolog"/>
              </a:rPr>
              <a:t>Prolog</a:t>
            </a:r>
            <a:r>
              <a:rPr lang="vi-VN" b="0" i="0">
                <a:solidFill>
                  <a:srgbClr val="202122"/>
                </a:solidFill>
                <a:effectLst/>
                <a:latin typeface="Arial" panose="020B0604020202020204" pitchFamily="34" charset="0"/>
              </a:rPr>
              <a:t> và </a:t>
            </a:r>
            <a:r>
              <a:rPr lang="vi-VN" b="0" i="0" u="none" strike="noStrike">
                <a:solidFill>
                  <a:srgbClr val="DD3333"/>
                </a:solidFill>
                <a:effectLst/>
                <a:latin typeface="Arial" panose="020B0604020202020204" pitchFamily="34" charset="0"/>
                <a:hlinkClick r:id="rId8" tooltip="Datalog (trang chưa được viết)"/>
              </a:rPr>
              <a:t>Datalog</a:t>
            </a:r>
            <a:r>
              <a:rPr lang="vi-VN" b="0" i="0">
                <a:solidFill>
                  <a:srgbClr val="202122"/>
                </a:solidFill>
                <a:effectLst/>
                <a:latin typeface="Arial" panose="020B0604020202020204" pitchFamily="34" charset="0"/>
              </a:rPr>
              <a:t>.</a:t>
            </a:r>
            <a:endParaRPr lang="en-US" b="0" i="0">
              <a:solidFill>
                <a:srgbClr val="202122"/>
              </a:solidFill>
              <a:effectLst/>
              <a:latin typeface="Arial" panose="020B0604020202020204" pitchFamily="34" charset="0"/>
            </a:endParaRPr>
          </a:p>
          <a:p>
            <a:r>
              <a:rPr lang="en-US"/>
              <a:t>https://vi.wikipedia.org/wiki/L%E1%BA%ADp_tr%C3%ACnh_logic</a:t>
            </a:r>
          </a:p>
        </p:txBody>
      </p:sp>
      <p:sp>
        <p:nvSpPr>
          <p:cNvPr id="4" name="Footer Placeholder 3"/>
          <p:cNvSpPr>
            <a:spLocks noGrp="1"/>
          </p:cNvSpPr>
          <p:nvPr>
            <p:ph type="ftr" sz="quarter" idx="4"/>
          </p:nvPr>
        </p:nvSpPr>
        <p:spPr/>
        <p:txBody>
          <a:bodyPr/>
          <a:lstStyle/>
          <a:p>
            <a:r>
              <a:rPr lang="en-US"/>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t>9</a:t>
            </a:fld>
            <a:endParaRPr lang="en-US"/>
          </a:p>
        </p:txBody>
      </p:sp>
    </p:spTree>
    <p:extLst>
      <p:ext uri="{BB962C8B-B14F-4D97-AF65-F5344CB8AC3E}">
        <p14:creationId xmlns:p14="http://schemas.microsoft.com/office/powerpoint/2010/main" val="16708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D5156"/>
                </a:solidFill>
                <a:effectLst/>
                <a:latin typeface="arial" panose="020B0604020202020204" pitchFamily="34" charset="0"/>
              </a:rPr>
              <a:t>Object-Oriented Language (</a:t>
            </a:r>
            <a:r>
              <a:rPr lang="en-US" b="1" i="0">
                <a:solidFill>
                  <a:srgbClr val="5F6368"/>
                </a:solidFill>
                <a:effectLst/>
                <a:latin typeface="arial" panose="020B0604020202020204" pitchFamily="34" charset="0"/>
              </a:rPr>
              <a:t>OOL</a:t>
            </a:r>
            <a:r>
              <a:rPr lang="en-US" b="0" i="0">
                <a:solidFill>
                  <a:srgbClr val="4D5156"/>
                </a:solidFill>
                <a:effectLst/>
                <a:latin typeface="arial" panose="020B0604020202020204" pitchFamily="34" charset="0"/>
              </a:rPr>
              <a:t>)</a:t>
            </a:r>
            <a:endParaRPr lang="en-US"/>
          </a:p>
        </p:txBody>
      </p:sp>
      <p:sp>
        <p:nvSpPr>
          <p:cNvPr id="4" name="Footer Placeholder 3"/>
          <p:cNvSpPr>
            <a:spLocks noGrp="1"/>
          </p:cNvSpPr>
          <p:nvPr>
            <p:ph type="ftr" sz="quarter" idx="4"/>
          </p:nvPr>
        </p:nvSpPr>
        <p:spPr/>
        <p:txBody>
          <a:bodyPr/>
          <a:lstStyle/>
          <a:p>
            <a:r>
              <a:rPr lang="en-US"/>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t>25</a:t>
            </a:fld>
            <a:endParaRPr lang="en-US"/>
          </a:p>
        </p:txBody>
      </p:sp>
    </p:spTree>
    <p:extLst>
      <p:ext uri="{BB962C8B-B14F-4D97-AF65-F5344CB8AC3E}">
        <p14:creationId xmlns:p14="http://schemas.microsoft.com/office/powerpoint/2010/main" val="132663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253F8E-3FD3-4C98-8E2F-F6F97611F4C2}" type="slidenum">
              <a:rPr lang="en-US" altLang="en-US" smtClean="0"/>
              <a:pPr/>
              <a:t>27</a:t>
            </a:fld>
            <a:endParaRPr lang="en-US" altLang="en-US"/>
          </a:p>
        </p:txBody>
      </p:sp>
    </p:spTree>
    <p:extLst>
      <p:ext uri="{BB962C8B-B14F-4D97-AF65-F5344CB8AC3E}">
        <p14:creationId xmlns:p14="http://schemas.microsoft.com/office/powerpoint/2010/main" val="1748663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C:\Users\Le Khanh Trinh\Desktop\2267_physics_lessons\template_inter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42950" y="1676400"/>
            <a:ext cx="8420100" cy="1470025"/>
          </a:xfrm>
        </p:spPr>
        <p:txBody>
          <a:bodyPr/>
          <a:lstStyle/>
          <a:p>
            <a:r>
              <a:rPr lang="en-US" dirty="0"/>
              <a:t>Click to edit Master title style</a:t>
            </a:r>
          </a:p>
        </p:txBody>
      </p:sp>
      <p:sp>
        <p:nvSpPr>
          <p:cNvPr id="3" name="Subtitle 2"/>
          <p:cNvSpPr>
            <a:spLocks noGrp="1"/>
          </p:cNvSpPr>
          <p:nvPr>
            <p:ph type="subTitle" idx="1"/>
          </p:nvPr>
        </p:nvSpPr>
        <p:spPr>
          <a:xfrm>
            <a:off x="1485900" y="41148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2" descr="C:\Users\Trinh Le\Desktop\slider-blue-bar.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5300" y="3659505"/>
            <a:ext cx="8915400" cy="51435"/>
          </a:xfrm>
          <a:prstGeom prst="rect">
            <a:avLst/>
          </a:prstGeom>
          <a:noFill/>
          <a:ln>
            <a:solidFill>
              <a:schemeClr val="accent1">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1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09922-9C23-4B9B-88B7-D27E15368D16}" type="datetime1">
              <a:rPr lang="en-US" smtClean="0"/>
              <a:t>11-06-2022</a:t>
            </a:fld>
            <a:endParaRPr lang="en-US"/>
          </a:p>
        </p:txBody>
      </p:sp>
      <p:sp>
        <p:nvSpPr>
          <p:cNvPr id="5" name="Footer Placeholder 4"/>
          <p:cNvSpPr>
            <a:spLocks noGrp="1"/>
          </p:cNvSpPr>
          <p:nvPr>
            <p:ph type="ftr" sz="quarter" idx="11"/>
          </p:nvPr>
        </p:nvSpPr>
        <p:spPr/>
        <p:txBody>
          <a:bodyPr/>
          <a:lstStyle/>
          <a:p>
            <a:r>
              <a:rPr lang="en-US"/>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pic>
        <p:nvPicPr>
          <p:cNvPr id="8" name="Picture 7"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37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020B6E-9389-4DF6-970A-9D715CC119CD}" type="datetime1">
              <a:rPr lang="en-US" smtClean="0"/>
              <a:t>11-06-2022</a:t>
            </a:fld>
            <a:endParaRPr lang="en-US"/>
          </a:p>
        </p:txBody>
      </p:sp>
      <p:sp>
        <p:nvSpPr>
          <p:cNvPr id="5" name="Footer Placeholder 4"/>
          <p:cNvSpPr>
            <a:spLocks noGrp="1"/>
          </p:cNvSpPr>
          <p:nvPr>
            <p:ph type="ftr" sz="quarter" idx="11"/>
          </p:nvPr>
        </p:nvSpPr>
        <p:spPr/>
        <p:txBody>
          <a:bodyPr/>
          <a:lstStyle/>
          <a:p>
            <a:r>
              <a:rPr lang="en-US"/>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292223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1066800"/>
          </a:xfrm>
        </p:spPr>
        <p:txBody>
          <a:bodyPr/>
          <a:lstStyle/>
          <a:p>
            <a:r>
              <a:rPr lang="en-US"/>
              <a:t>Click to edit Master title style</a:t>
            </a:r>
          </a:p>
        </p:txBody>
      </p:sp>
      <p:sp>
        <p:nvSpPr>
          <p:cNvPr id="3" name="Table Placeholder 2"/>
          <p:cNvSpPr>
            <a:spLocks noGrp="1"/>
          </p:cNvSpPr>
          <p:nvPr>
            <p:ph type="tbl" idx="1"/>
          </p:nvPr>
        </p:nvSpPr>
        <p:spPr>
          <a:xfrm>
            <a:off x="495300" y="1752600"/>
            <a:ext cx="8915400" cy="4267200"/>
          </a:xfrm>
        </p:spPr>
        <p:txBody>
          <a:bodyPr>
            <a:normAutofit/>
          </a:bodyPr>
          <a:lstStyle/>
          <a:p>
            <a:pPr lvl="0"/>
            <a:endParaRPr lang="en-US" noProof="0"/>
          </a:p>
        </p:txBody>
      </p:sp>
      <p:sp>
        <p:nvSpPr>
          <p:cNvPr id="4" name="Rectangle 2"/>
          <p:cNvSpPr>
            <a:spLocks noGrp="1" noChangeArrowheads="1"/>
          </p:cNvSpPr>
          <p:nvPr>
            <p:ph type="ftr" sz="quarter" idx="10"/>
          </p:nvPr>
        </p:nvSpPr>
        <p:spPr/>
        <p:txBody>
          <a:bodyPr/>
          <a:lstStyle>
            <a:lvl1pPr>
              <a:defRPr/>
            </a:lvl1pPr>
          </a:lstStyle>
          <a:p>
            <a:pPr>
              <a:defRPr/>
            </a:pPr>
            <a:r>
              <a:rPr lang="en-US"/>
              <a:t>OOP: Khái niệm</a:t>
            </a:r>
          </a:p>
        </p:txBody>
      </p:sp>
      <p:sp>
        <p:nvSpPr>
          <p:cNvPr id="5" name="Rectangle 3"/>
          <p:cNvSpPr>
            <a:spLocks noGrp="1" noChangeArrowheads="1"/>
          </p:cNvSpPr>
          <p:nvPr>
            <p:ph type="sldNum" sz="quarter" idx="11"/>
          </p:nvPr>
        </p:nvSpPr>
        <p:spPr/>
        <p:txBody>
          <a:bodyPr/>
          <a:lstStyle>
            <a:lvl1pPr>
              <a:defRPr/>
            </a:lvl1pPr>
          </a:lstStyle>
          <a:p>
            <a:pPr>
              <a:defRPr/>
            </a:pPr>
            <a:fld id="{3799D9E8-362C-4498-8A06-2EC1F30BF089}" type="slidenum">
              <a:rPr lang="en-US"/>
              <a:pPr>
                <a:defRPr/>
              </a:pPr>
              <a:t>‹#›</a:t>
            </a:fld>
            <a:endParaRPr lang="en-US"/>
          </a:p>
        </p:txBody>
      </p:sp>
    </p:spTree>
    <p:extLst>
      <p:ext uri="{BB962C8B-B14F-4D97-AF65-F5344CB8AC3E}">
        <p14:creationId xmlns:p14="http://schemas.microsoft.com/office/powerpoint/2010/main" val="358703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9525"/>
            <a:ext cx="8915400" cy="1143000"/>
          </a:xfrm>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marL="1143000" indent="-228600">
              <a:buFont typeface="Courier New" panose="02070309020205020404" pitchFamily="49" charset="0"/>
              <a:buChar char="o"/>
              <a:defRPr sz="2400"/>
            </a:lvl3pPr>
            <a:lvl4pPr marL="1600200" indent="-228600">
              <a:buFont typeface="Wingdings" panose="05000000000000000000" pitchFamily="2" charset="2"/>
              <a:buChar char="Ø"/>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8663252-8A06-4DA2-9DA6-A853E9C8D59A}" type="datetime1">
              <a:rPr lang="en-US" smtClean="0"/>
              <a:t>11-06-2022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pic>
        <p:nvPicPr>
          <p:cNvPr id="7" name="Picture 6"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1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144FD-A651-46DC-B07D-8C17AECD922E}" type="datetime1">
              <a:rPr lang="en-US" smtClean="0"/>
              <a:t>11-06-2022</a:t>
            </a:fld>
            <a:endParaRPr lang="en-US"/>
          </a:p>
        </p:txBody>
      </p:sp>
      <p:sp>
        <p:nvSpPr>
          <p:cNvPr id="5" name="Footer Placeholder 4"/>
          <p:cNvSpPr>
            <a:spLocks noGrp="1"/>
          </p:cNvSpPr>
          <p:nvPr>
            <p:ph type="ftr" sz="quarter" idx="11"/>
          </p:nvPr>
        </p:nvSpPr>
        <p:spPr/>
        <p:txBody>
          <a:bodyPr/>
          <a:lstStyle/>
          <a:p>
            <a:r>
              <a:rPr lang="en-US"/>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422768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4423" y="-9525"/>
            <a:ext cx="8915400" cy="1143000"/>
          </a:xfrm>
        </p:spPr>
        <p:txBody>
          <a:bodyPr/>
          <a:lstStyle/>
          <a:p>
            <a:r>
              <a:rPr lang="en-US" dirty="0"/>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marL="1143000" indent="-228600">
              <a:buFont typeface="Courier New" panose="02070309020205020404" pitchFamily="49" charset="0"/>
              <a:buChar char="o"/>
              <a:defRPr sz="2000"/>
            </a:lvl3pPr>
            <a:lvl4pPr marL="1600200" indent="-228600">
              <a:buFont typeface="Wingdings" panose="05000000000000000000" pitchFamily="2" charset="2"/>
              <a:buChar char="Ø"/>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marL="1143000" indent="-228600">
              <a:buFont typeface="Courier New" panose="02070309020205020404" pitchFamily="49" charset="0"/>
              <a:buChar char="o"/>
              <a:defRPr sz="2000"/>
            </a:lvl3pPr>
            <a:lvl4pPr marL="1600200" indent="-228600">
              <a:buFont typeface="Wingdings" panose="05000000000000000000" pitchFamily="2" charset="2"/>
              <a:buChar char="Ø"/>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5F2BE-BA26-4E05-9F7A-486580FB2F78}" type="datetime1">
              <a:rPr lang="en-US" smtClean="0"/>
              <a:t>11-06-2022</a:t>
            </a:fld>
            <a:endParaRPr lang="en-US"/>
          </a:p>
        </p:txBody>
      </p:sp>
      <p:sp>
        <p:nvSpPr>
          <p:cNvPr id="6" name="Footer Placeholder 5"/>
          <p:cNvSpPr>
            <a:spLocks noGrp="1"/>
          </p:cNvSpPr>
          <p:nvPr>
            <p:ph type="ftr" sz="quarter" idx="11"/>
          </p:nvPr>
        </p:nvSpPr>
        <p:spPr/>
        <p:txBody>
          <a:bodyPr/>
          <a:lstStyle/>
          <a:p>
            <a:r>
              <a:rPr lang="en-US"/>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pic>
        <p:nvPicPr>
          <p:cNvPr id="9" name="Picture 8"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0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ACE59A-C99B-4C41-8685-7BB0B04A4C5C}" type="datetime1">
              <a:rPr lang="en-US" smtClean="0"/>
              <a:t>11-06-2022</a:t>
            </a:fld>
            <a:endParaRPr lang="en-US"/>
          </a:p>
        </p:txBody>
      </p:sp>
      <p:sp>
        <p:nvSpPr>
          <p:cNvPr id="8" name="Footer Placeholder 7"/>
          <p:cNvSpPr>
            <a:spLocks noGrp="1"/>
          </p:cNvSpPr>
          <p:nvPr>
            <p:ph type="ftr" sz="quarter" idx="11"/>
          </p:nvPr>
        </p:nvSpPr>
        <p:spPr/>
        <p:txBody>
          <a:bodyPr/>
          <a:lstStyle/>
          <a:p>
            <a:r>
              <a:rPr lang="en-US"/>
              <a:t>LE Khanh Trinh</a:t>
            </a:r>
          </a:p>
        </p:txBody>
      </p:sp>
      <p:sp>
        <p:nvSpPr>
          <p:cNvPr id="9" name="Slide Number Placeholder 8"/>
          <p:cNvSpPr>
            <a:spLocks noGrp="1"/>
          </p:cNvSpPr>
          <p:nvPr>
            <p:ph type="sldNum" sz="quarter" idx="12"/>
          </p:nvPr>
        </p:nvSpPr>
        <p:spPr/>
        <p:txBody>
          <a:bodyPr/>
          <a:lstStyle/>
          <a:p>
            <a:fld id="{C102E81D-EE5C-4746-BACE-D5CEA6BB4F6B}" type="slidenum">
              <a:rPr lang="en-US" smtClean="0"/>
              <a:t>‹#›</a:t>
            </a:fld>
            <a:endParaRPr lang="en-US"/>
          </a:p>
        </p:txBody>
      </p:sp>
      <p:pic>
        <p:nvPicPr>
          <p:cNvPr id="11" name="Picture 10"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228600" y="-9525"/>
            <a:ext cx="8915400" cy="1143000"/>
          </a:xfrm>
        </p:spPr>
        <p:txBody>
          <a:bodyPr/>
          <a:lstStyle/>
          <a:p>
            <a:r>
              <a:rPr lang="en-US" dirty="0"/>
              <a:t>Click to edit Master title style</a:t>
            </a:r>
          </a:p>
        </p:txBody>
      </p:sp>
      <p:pic>
        <p:nvPicPr>
          <p:cNvPr id="13"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7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B4E41D-0E04-4DD3-969F-8865B8A47CFF}" type="datetime1">
              <a:rPr lang="en-US" smtClean="0"/>
              <a:t>11-06-2022</a:t>
            </a:fld>
            <a:endParaRPr lang="en-US"/>
          </a:p>
        </p:txBody>
      </p:sp>
      <p:sp>
        <p:nvSpPr>
          <p:cNvPr id="4" name="Footer Placeholder 3"/>
          <p:cNvSpPr>
            <a:spLocks noGrp="1"/>
          </p:cNvSpPr>
          <p:nvPr>
            <p:ph type="ftr" sz="quarter" idx="11"/>
          </p:nvPr>
        </p:nvSpPr>
        <p:spPr/>
        <p:txBody>
          <a:bodyPr/>
          <a:lstStyle/>
          <a:p>
            <a:r>
              <a:rPr lang="en-US"/>
              <a:t>LE Khanh Trinh</a:t>
            </a:r>
          </a:p>
        </p:txBody>
      </p:sp>
      <p:sp>
        <p:nvSpPr>
          <p:cNvPr id="5" name="Slide Number Placeholder 4"/>
          <p:cNvSpPr>
            <a:spLocks noGrp="1"/>
          </p:cNvSpPr>
          <p:nvPr>
            <p:ph type="sldNum" sz="quarter" idx="12"/>
          </p:nvPr>
        </p:nvSpPr>
        <p:spPr/>
        <p:txBody>
          <a:bodyPr/>
          <a:lstStyle/>
          <a:p>
            <a:fld id="{C102E81D-EE5C-4746-BACE-D5CEA6BB4F6B}" type="slidenum">
              <a:rPr lang="en-US" smtClean="0"/>
              <a:t>‹#›</a:t>
            </a:fld>
            <a:endParaRPr lang="en-US"/>
          </a:p>
        </p:txBody>
      </p:sp>
      <p:pic>
        <p:nvPicPr>
          <p:cNvPr id="6" name="Picture 5"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84284"/>
            <a:ext cx="9901766" cy="6351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9525"/>
            <a:ext cx="8915400" cy="1143000"/>
          </a:xfrm>
        </p:spPr>
        <p:txBody>
          <a:bodyPr/>
          <a:lstStyle/>
          <a:p>
            <a:r>
              <a:rPr lang="en-US" dirty="0"/>
              <a:t>Click to edit Master title style</a:t>
            </a:r>
          </a:p>
        </p:txBody>
      </p:sp>
      <p:pic>
        <p:nvPicPr>
          <p:cNvPr id="8"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2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848DA-4099-4827-A7DD-45FB42595700}" type="datetime1">
              <a:rPr lang="en-US" smtClean="0"/>
              <a:t>11-06-2022</a:t>
            </a:fld>
            <a:endParaRPr lang="en-US"/>
          </a:p>
        </p:txBody>
      </p:sp>
      <p:sp>
        <p:nvSpPr>
          <p:cNvPr id="3" name="Footer Placeholder 2"/>
          <p:cNvSpPr>
            <a:spLocks noGrp="1"/>
          </p:cNvSpPr>
          <p:nvPr>
            <p:ph type="ftr" sz="quarter" idx="11"/>
          </p:nvPr>
        </p:nvSpPr>
        <p:spPr/>
        <p:txBody>
          <a:bodyPr/>
          <a:lstStyle/>
          <a:p>
            <a:r>
              <a:rPr lang="en-US"/>
              <a:t>LE Khanh Trinh</a:t>
            </a:r>
          </a:p>
        </p:txBody>
      </p:sp>
      <p:sp>
        <p:nvSpPr>
          <p:cNvPr id="4" name="Slide Number Placeholder 3"/>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321056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6ED21-A11B-403B-9452-DFE266BEA6D4}" type="datetime1">
              <a:rPr lang="en-US" smtClean="0"/>
              <a:t>11-06-2022</a:t>
            </a:fld>
            <a:endParaRPr lang="en-US"/>
          </a:p>
        </p:txBody>
      </p:sp>
      <p:sp>
        <p:nvSpPr>
          <p:cNvPr id="6" name="Footer Placeholder 5"/>
          <p:cNvSpPr>
            <a:spLocks noGrp="1"/>
          </p:cNvSpPr>
          <p:nvPr>
            <p:ph type="ftr" sz="quarter" idx="11"/>
          </p:nvPr>
        </p:nvSpPr>
        <p:spPr/>
        <p:txBody>
          <a:bodyPr/>
          <a:lstStyle/>
          <a:p>
            <a:r>
              <a:rPr lang="en-US"/>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333741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5FB25-AB32-42CB-86C3-34DF65D0D273}" type="datetime1">
              <a:rPr lang="en-US" smtClean="0"/>
              <a:t>11-06-2022</a:t>
            </a:fld>
            <a:endParaRPr lang="en-US"/>
          </a:p>
        </p:txBody>
      </p:sp>
      <p:sp>
        <p:nvSpPr>
          <p:cNvPr id="6" name="Footer Placeholder 5"/>
          <p:cNvSpPr>
            <a:spLocks noGrp="1"/>
          </p:cNvSpPr>
          <p:nvPr>
            <p:ph type="ftr" sz="quarter" idx="11"/>
          </p:nvPr>
        </p:nvSpPr>
        <p:spPr/>
        <p:txBody>
          <a:bodyPr/>
          <a:lstStyle/>
          <a:p>
            <a:r>
              <a:rPr lang="en-US"/>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266955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Trinh Le\Desktop\slider-blue-bar.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34" y="6324600"/>
            <a:ext cx="9906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93183" y="0"/>
            <a:ext cx="8915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800" b="0">
                <a:solidFill>
                  <a:schemeClr val="bg1"/>
                </a:solidFill>
                <a:latin typeface="Candara" pitchFamily="34" charset="0"/>
              </a:defRPr>
            </a:lvl1pPr>
          </a:lstStyle>
          <a:p>
            <a:fld id="{3C7BA221-70AA-4F08-81F0-098CE42FC0A2}" type="datetime1">
              <a:rPr lang="en-US" smtClean="0"/>
              <a:pPr/>
              <a:t>11-06-2022</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800">
                <a:solidFill>
                  <a:schemeClr val="bg1"/>
                </a:solidFill>
                <a:latin typeface="Candara" pitchFamily="34" charset="0"/>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800">
                <a:solidFill>
                  <a:schemeClr val="bg1"/>
                </a:solidFill>
                <a:latin typeface="Candara" pitchFamily="34" charset="0"/>
              </a:defRPr>
            </a:lvl1pPr>
          </a:lstStyle>
          <a:p>
            <a:fld id="{C102E81D-EE5C-4746-BACE-D5CEA6BB4F6B}" type="slidenum">
              <a:rPr lang="en-US" smtClean="0"/>
              <a:pPr/>
              <a:t>‹#›</a:t>
            </a:fld>
            <a:endParaRPr lang="en-US" dirty="0"/>
          </a:p>
        </p:txBody>
      </p:sp>
      <p:sp>
        <p:nvSpPr>
          <p:cNvPr id="10" name="Text Placeholder 7"/>
          <p:cNvSpPr txBox="1">
            <a:spLocks/>
          </p:cNvSpPr>
          <p:nvPr userDrawn="1"/>
        </p:nvSpPr>
        <p:spPr>
          <a:xfrm>
            <a:off x="495300" y="1143000"/>
            <a:ext cx="5365750" cy="457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000" dirty="0"/>
          </a:p>
        </p:txBody>
      </p:sp>
    </p:spTree>
    <p:extLst>
      <p:ext uri="{BB962C8B-B14F-4D97-AF65-F5344CB8AC3E}">
        <p14:creationId xmlns:p14="http://schemas.microsoft.com/office/powerpoint/2010/main" val="1381314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4800" kern="1200">
          <a:solidFill>
            <a:schemeClr val="tx1"/>
          </a:solidFill>
          <a:latin typeface="Candar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50" y="1600201"/>
            <a:ext cx="9575800" cy="1470025"/>
          </a:xfrm>
        </p:spPr>
        <p:txBody>
          <a:bodyPr>
            <a:normAutofit/>
          </a:bodyPr>
          <a:lstStyle/>
          <a:p>
            <a:pPr algn="ctr"/>
            <a:r>
              <a:rPr lang="vi-VN" sz="5400"/>
              <a:t>Giới thiệu về ngôn ngữ Java</a:t>
            </a:r>
            <a:endParaRPr lang="en-US" sz="5400" dirty="0"/>
          </a:p>
        </p:txBody>
      </p:sp>
      <p:pic>
        <p:nvPicPr>
          <p:cNvPr id="4" name="Picture 3" descr="C:\Users\Le Khanh Trinh\Desktop\3-VNU-U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457200"/>
            <a:ext cx="850900" cy="8509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85900" y="4114800"/>
            <a:ext cx="69342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Candara" pitchFamily="34"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andara" pitchFamily="34"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andara" pitchFamily="34"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andara" pitchFamily="34"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andara" pitchFamily="34"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a:p>
            <a:r>
              <a:rPr lang="en-US"/>
              <a:t>Trường ĐH Công nghệ, ĐHQGHN</a:t>
            </a:r>
            <a:endParaRPr lang="en-US" dirty="0"/>
          </a:p>
        </p:txBody>
      </p:sp>
    </p:spTree>
    <p:extLst>
      <p:ext uri="{BB962C8B-B14F-4D97-AF65-F5344CB8AC3E}">
        <p14:creationId xmlns:p14="http://schemas.microsoft.com/office/powerpoint/2010/main" val="21716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73E11927-091A-4C48-959E-B7DC829C7356}" type="slidenum">
              <a:rPr lang="en-US" altLang="en-US" sz="1400">
                <a:solidFill>
                  <a:schemeClr val="tx2"/>
                </a:solidFill>
                <a:latin typeface="Arial" panose="020B0604020202020204" pitchFamily="34" charset="0"/>
              </a:rPr>
              <a:pPr algn="r">
                <a:spcBef>
                  <a:spcPct val="0"/>
                </a:spcBef>
                <a:spcAft>
                  <a:spcPct val="0"/>
                </a:spcAft>
                <a:buClrTx/>
                <a:buSzTx/>
                <a:buFontTx/>
                <a:buNone/>
              </a:pPr>
              <a:t>10</a:t>
            </a:fld>
            <a:endParaRPr lang="en-GB" altLang="en-US" sz="1400">
              <a:solidFill>
                <a:schemeClr val="tx2"/>
              </a:solidFill>
              <a:latin typeface="Arial" panose="020B0604020202020204" pitchFamily="34" charset="0"/>
            </a:endParaRPr>
          </a:p>
        </p:txBody>
      </p:sp>
      <p:sp>
        <p:nvSpPr>
          <p:cNvPr id="24579" name="Rectangle 2"/>
          <p:cNvSpPr>
            <a:spLocks noGrp="1" noChangeArrowheads="1"/>
          </p:cNvSpPr>
          <p:nvPr>
            <p:ph type="title"/>
          </p:nvPr>
        </p:nvSpPr>
        <p:spPr/>
        <p:txBody>
          <a:bodyPr>
            <a:normAutofit fontScale="90000"/>
          </a:bodyPr>
          <a:lstStyle/>
          <a:p>
            <a:pPr eaLnBrk="1" hangingPunct="1"/>
            <a:r>
              <a:rPr lang="en-US" altLang="zh-CN">
                <a:ea typeface="SimSun" panose="02010600030101010101" pitchFamily="2" charset="-122"/>
              </a:rPr>
              <a:t>Lập trình có cấu trúc/lập trình thủ tục</a:t>
            </a:r>
            <a:br>
              <a:rPr lang="en-US" altLang="zh-CN">
                <a:ea typeface="SimSun" panose="02010600030101010101" pitchFamily="2" charset="-122"/>
              </a:rPr>
            </a:br>
            <a:r>
              <a:rPr lang="en-US" altLang="zh-CN" sz="2500">
                <a:ea typeface="SimSun" panose="02010600030101010101" pitchFamily="2" charset="-122"/>
              </a:rPr>
              <a:t>(structured/procedural programming)</a:t>
            </a:r>
            <a:endParaRPr lang="en-US" altLang="en-US"/>
          </a:p>
        </p:txBody>
      </p:sp>
      <p:sp>
        <p:nvSpPr>
          <p:cNvPr id="24580" name="Rectangle 3"/>
          <p:cNvSpPr>
            <a:spLocks noGrp="1" noChangeArrowheads="1"/>
          </p:cNvSpPr>
          <p:nvPr>
            <p:ph type="body" idx="1"/>
          </p:nvPr>
        </p:nvSpPr>
        <p:spPr>
          <a:xfrm>
            <a:off x="838200" y="1387476"/>
            <a:ext cx="8229600" cy="4937125"/>
          </a:xfrm>
        </p:spPr>
        <p:txBody>
          <a:bodyPr/>
          <a:lstStyle/>
          <a:p>
            <a:pPr eaLnBrk="1" hangingPunct="1">
              <a:lnSpc>
                <a:spcPct val="90000"/>
              </a:lnSpc>
            </a:pPr>
            <a:r>
              <a:rPr lang="en-US" altLang="en-US"/>
              <a:t>Sử dụng các lệnh có cấu trúc: for, do while, if then else...</a:t>
            </a:r>
          </a:p>
          <a:p>
            <a:pPr eaLnBrk="1" hangingPunct="1">
              <a:lnSpc>
                <a:spcPct val="90000"/>
              </a:lnSpc>
            </a:pPr>
            <a:r>
              <a:rPr lang="en-US" altLang="en-US"/>
              <a:t>Các ngôn ngữ: Pascal, C, ...</a:t>
            </a:r>
          </a:p>
          <a:p>
            <a:pPr eaLnBrk="1" hangingPunct="1">
              <a:lnSpc>
                <a:spcPct val="90000"/>
              </a:lnSpc>
            </a:pPr>
            <a:r>
              <a:rPr lang="en-US" altLang="en-US"/>
              <a:t>Chương trình là tập các hàm/thủ tục</a:t>
            </a:r>
          </a:p>
          <a:p>
            <a:pPr eaLnBrk="1" hangingPunct="1">
              <a:lnSpc>
                <a:spcPct val="90000"/>
              </a:lnSpc>
            </a:pPr>
            <a:r>
              <a:rPr lang="en-US" altLang="en-US"/>
              <a:t>Ưu điểm</a:t>
            </a:r>
          </a:p>
          <a:p>
            <a:pPr lvl="1" eaLnBrk="1" hangingPunct="1">
              <a:lnSpc>
                <a:spcPct val="90000"/>
              </a:lnSpc>
            </a:pPr>
            <a:r>
              <a:rPr lang="en-US" altLang="en-US"/>
              <a:t>Chương trình được cục bộ hóa, do đó dễ hiểu, dễ bảo trì hơn</a:t>
            </a:r>
          </a:p>
          <a:p>
            <a:pPr lvl="1" eaLnBrk="1" hangingPunct="1">
              <a:lnSpc>
                <a:spcPct val="90000"/>
              </a:lnSpc>
            </a:pPr>
            <a:r>
              <a:rPr lang="en-US" altLang="en-US"/>
              <a:t>Dễ dàng tạo ra các thư viện phần mềm</a:t>
            </a:r>
          </a:p>
          <a:p>
            <a:pPr eaLnBrk="1" hangingPunct="1">
              <a:lnSpc>
                <a:spcPct val="90000"/>
              </a:lnSpc>
            </a:pPr>
            <a:endParaRPr lang="en-US" altLang="en-US"/>
          </a:p>
        </p:txBody>
      </p:sp>
    </p:spTree>
    <p:extLst>
      <p:ext uri="{BB962C8B-B14F-4D97-AF65-F5344CB8AC3E}">
        <p14:creationId xmlns:p14="http://schemas.microsoft.com/office/powerpoint/2010/main" val="358299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28A06E33-3986-4BE1-ADA8-1B1FBCB65FBA}" type="slidenum">
              <a:rPr lang="en-US" altLang="en-US" sz="1400">
                <a:solidFill>
                  <a:schemeClr val="tx2"/>
                </a:solidFill>
                <a:latin typeface="Arial" panose="020B0604020202020204" pitchFamily="34" charset="0"/>
              </a:rPr>
              <a:pPr algn="r">
                <a:spcBef>
                  <a:spcPct val="0"/>
                </a:spcBef>
                <a:spcAft>
                  <a:spcPct val="0"/>
                </a:spcAft>
                <a:buClrTx/>
                <a:buSzTx/>
                <a:buFontTx/>
                <a:buNone/>
              </a:pPr>
              <a:t>11</a:t>
            </a:fld>
            <a:endParaRPr lang="en-GB" altLang="en-US" sz="1400">
              <a:solidFill>
                <a:schemeClr val="tx2"/>
              </a:solidFill>
              <a:latin typeface="Arial" panose="020B0604020202020204" pitchFamily="34" charset="0"/>
            </a:endParaRPr>
          </a:p>
        </p:txBody>
      </p:sp>
      <p:sp>
        <p:nvSpPr>
          <p:cNvPr id="25603" name="Rectangle 2"/>
          <p:cNvSpPr>
            <a:spLocks noGrp="1" noChangeArrowheads="1"/>
          </p:cNvSpPr>
          <p:nvPr>
            <p:ph type="title"/>
          </p:nvPr>
        </p:nvSpPr>
        <p:spPr/>
        <p:txBody>
          <a:bodyPr/>
          <a:lstStyle/>
          <a:p>
            <a:pPr eaLnBrk="1" hangingPunct="1"/>
            <a:r>
              <a:rPr lang="en-US" altLang="en-US"/>
              <a:t>Ví dụ</a:t>
            </a:r>
          </a:p>
        </p:txBody>
      </p:sp>
      <p:sp>
        <p:nvSpPr>
          <p:cNvPr id="25604" name="Rectangle 3"/>
          <p:cNvSpPr>
            <a:spLocks noGrp="1" noChangeArrowheads="1"/>
          </p:cNvSpPr>
          <p:nvPr>
            <p:ph type="body" idx="1"/>
          </p:nvPr>
        </p:nvSpPr>
        <p:spPr>
          <a:xfrm>
            <a:off x="838200" y="1387476"/>
            <a:ext cx="8229600" cy="4937125"/>
          </a:xfrm>
        </p:spPr>
        <p:txBody>
          <a:bodyPr/>
          <a:lstStyle/>
          <a:p>
            <a:pPr eaLnBrk="1" hangingPunct="1">
              <a:buFont typeface="Wingdings" panose="05000000000000000000" pitchFamily="2" charset="2"/>
              <a:buNone/>
            </a:pPr>
            <a:r>
              <a:rPr lang="en-US" altLang="en-US" sz="2400" b="1">
                <a:latin typeface="Courier New" panose="02070309020205020404" pitchFamily="49" charset="0"/>
              </a:rPr>
              <a:t>struct Date {</a:t>
            </a:r>
          </a:p>
          <a:p>
            <a:pPr eaLnBrk="1" hangingPunct="1">
              <a:buFont typeface="Wingdings" panose="05000000000000000000" pitchFamily="2" charset="2"/>
              <a:buNone/>
            </a:pPr>
            <a:r>
              <a:rPr lang="en-US" altLang="en-US" sz="2400" b="1">
                <a:latin typeface="Courier New" panose="02070309020205020404" pitchFamily="49" charset="0"/>
              </a:rPr>
              <a:t>    int year, mon, day;</a:t>
            </a:r>
          </a:p>
          <a:p>
            <a:pPr eaLnBrk="1" hangingPunct="1">
              <a:buFont typeface="Wingdings" panose="05000000000000000000" pitchFamily="2" charset="2"/>
              <a:buNone/>
            </a:pPr>
            <a:r>
              <a:rPr lang="en-US" altLang="en-US" sz="2400" b="1">
                <a:latin typeface="Courier New" panose="02070309020205020404" pitchFamily="49" charset="0"/>
              </a:rPr>
              <a:t>};</a:t>
            </a:r>
          </a:p>
          <a:p>
            <a:pPr eaLnBrk="1" hangingPunct="1">
              <a:buFont typeface="Wingdings" panose="05000000000000000000" pitchFamily="2" charset="2"/>
              <a:buNone/>
            </a:pPr>
            <a:r>
              <a:rPr lang="en-US" altLang="en-US" sz="2400" b="1">
                <a:latin typeface="Courier New" panose="02070309020205020404" pitchFamily="49" charset="0"/>
              </a:rPr>
              <a:t>...</a:t>
            </a:r>
          </a:p>
          <a:p>
            <a:pPr eaLnBrk="1" hangingPunct="1">
              <a:buFont typeface="Wingdings" panose="05000000000000000000" pitchFamily="2" charset="2"/>
              <a:buNone/>
            </a:pPr>
            <a:r>
              <a:rPr lang="en-US" altLang="en-US" sz="2400" b="1">
                <a:latin typeface="Courier New" panose="02070309020205020404" pitchFamily="49" charset="0"/>
              </a:rPr>
              <a:t>print_date(Date d) {</a:t>
            </a:r>
          </a:p>
          <a:p>
            <a:pPr eaLnBrk="1" hangingPunct="1">
              <a:buFont typeface="Wingdings" panose="05000000000000000000" pitchFamily="2" charset="2"/>
              <a:buNone/>
            </a:pPr>
            <a:r>
              <a:rPr lang="en-US" altLang="en-US" sz="2400" b="1">
                <a:latin typeface="Courier New" panose="02070309020205020404" pitchFamily="49" charset="0"/>
              </a:rPr>
              <a:t>    printf(”%d / %d / %d\n”, d.day,     </a:t>
            </a:r>
          </a:p>
          <a:p>
            <a:pPr eaLnBrk="1" hangingPunct="1">
              <a:buFont typeface="Wingdings" panose="05000000000000000000" pitchFamily="2" charset="2"/>
              <a:buNone/>
            </a:pPr>
            <a:r>
              <a:rPr lang="en-US" altLang="en-US" sz="2400" b="1">
                <a:latin typeface="Courier New" panose="02070309020205020404" pitchFamily="49" charset="0"/>
              </a:rPr>
              <a:t>           d.mon, d.year);</a:t>
            </a:r>
          </a:p>
          <a:p>
            <a:pPr eaLnBrk="1" hangingPunct="1">
              <a:buFont typeface="Wingdings" panose="05000000000000000000" pitchFamily="2" charset="2"/>
              <a:buNone/>
            </a:pPr>
            <a:r>
              <a:rPr lang="en-US" altLang="en-US" sz="2400" b="1">
                <a:latin typeface="Courier New" panose="02070309020205020404" pitchFamily="49" charset="0"/>
              </a:rPr>
              <a:t>}</a:t>
            </a:r>
          </a:p>
        </p:txBody>
      </p:sp>
    </p:spTree>
    <p:extLst>
      <p:ext uri="{BB962C8B-B14F-4D97-AF65-F5344CB8AC3E}">
        <p14:creationId xmlns:p14="http://schemas.microsoft.com/office/powerpoint/2010/main" val="290173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31E0DF28-44B2-445A-8ADD-CE0DCFA5B29A}" type="slidenum">
              <a:rPr lang="en-US" altLang="en-US" sz="1400">
                <a:solidFill>
                  <a:schemeClr val="tx2"/>
                </a:solidFill>
                <a:latin typeface="Arial" panose="020B0604020202020204" pitchFamily="34" charset="0"/>
              </a:rPr>
              <a:pPr algn="r">
                <a:spcBef>
                  <a:spcPct val="0"/>
                </a:spcBef>
                <a:spcAft>
                  <a:spcPct val="0"/>
                </a:spcAft>
                <a:buClrTx/>
                <a:buSzTx/>
                <a:buFontTx/>
                <a:buNone/>
              </a:pPr>
              <a:t>12</a:t>
            </a:fld>
            <a:endParaRPr lang="en-GB" altLang="en-US" sz="1400">
              <a:solidFill>
                <a:schemeClr val="tx2"/>
              </a:solidFill>
              <a:latin typeface="Arial" panose="020B0604020202020204" pitchFamily="34" charset="0"/>
            </a:endParaRPr>
          </a:p>
        </p:txBody>
      </p:sp>
      <p:sp>
        <p:nvSpPr>
          <p:cNvPr id="26627" name="Rectangle 2"/>
          <p:cNvSpPr>
            <a:spLocks noGrp="1" noChangeArrowheads="1"/>
          </p:cNvSpPr>
          <p:nvPr>
            <p:ph type="title"/>
          </p:nvPr>
        </p:nvSpPr>
        <p:spPr/>
        <p:txBody>
          <a:bodyPr>
            <a:normAutofit fontScale="90000"/>
          </a:bodyPr>
          <a:lstStyle/>
          <a:p>
            <a:pPr eaLnBrk="1" hangingPunct="1"/>
            <a:r>
              <a:rPr lang="en-US" altLang="zh-CN">
                <a:ea typeface="SimSun" panose="02010600030101010101" pitchFamily="2" charset="-122"/>
              </a:rPr>
              <a:t>L</a:t>
            </a:r>
            <a:r>
              <a:rPr lang="en-US" altLang="en-US"/>
              <a:t>ậ</a:t>
            </a:r>
            <a:r>
              <a:rPr lang="en-US" altLang="zh-CN">
                <a:ea typeface="SimSun" panose="02010600030101010101" pitchFamily="2" charset="-122"/>
              </a:rPr>
              <a:t>p trình có c</a:t>
            </a:r>
            <a:r>
              <a:rPr lang="en-US" altLang="en-US"/>
              <a:t>ấ</a:t>
            </a:r>
            <a:r>
              <a:rPr lang="en-US" altLang="zh-CN">
                <a:ea typeface="SimSun" panose="02010600030101010101" pitchFamily="2" charset="-122"/>
              </a:rPr>
              <a:t>u trúc/l</a:t>
            </a:r>
            <a:r>
              <a:rPr lang="en-US" altLang="en-US"/>
              <a:t>ậ</a:t>
            </a:r>
            <a:r>
              <a:rPr lang="en-US" altLang="zh-CN">
                <a:ea typeface="SimSun" panose="02010600030101010101" pitchFamily="2" charset="-122"/>
              </a:rPr>
              <a:t>p trình th</a:t>
            </a:r>
            <a:r>
              <a:rPr lang="en-US" altLang="en-US"/>
              <a:t>ủ</a:t>
            </a:r>
            <a:r>
              <a:rPr lang="en-US" altLang="zh-CN">
                <a:ea typeface="SimSun" panose="02010600030101010101" pitchFamily="2" charset="-122"/>
              </a:rPr>
              <a:t> t</a:t>
            </a:r>
            <a:r>
              <a:rPr lang="en-US" altLang="en-US"/>
              <a:t>ụ</a:t>
            </a:r>
            <a:r>
              <a:rPr lang="en-US" altLang="zh-CN">
                <a:ea typeface="SimSun" panose="02010600030101010101" pitchFamily="2" charset="-122"/>
              </a:rPr>
              <a:t>c</a:t>
            </a:r>
            <a:endParaRPr lang="en-US" altLang="en-US">
              <a:ea typeface="SimSun" panose="02010600030101010101" pitchFamily="2" charset="-122"/>
            </a:endParaRPr>
          </a:p>
        </p:txBody>
      </p:sp>
      <p:sp>
        <p:nvSpPr>
          <p:cNvPr id="26628" name="Rectangle 3"/>
          <p:cNvSpPr>
            <a:spLocks noGrp="1" noChangeArrowheads="1"/>
          </p:cNvSpPr>
          <p:nvPr>
            <p:ph type="body" idx="1"/>
          </p:nvPr>
        </p:nvSpPr>
        <p:spPr>
          <a:xfrm>
            <a:off x="838200" y="1387476"/>
            <a:ext cx="8229600" cy="4937125"/>
          </a:xfrm>
        </p:spPr>
        <p:txBody>
          <a:bodyPr/>
          <a:lstStyle/>
          <a:p>
            <a:pPr eaLnBrk="1" hangingPunct="1">
              <a:lnSpc>
                <a:spcPct val="110000"/>
              </a:lnSpc>
            </a:pPr>
            <a:r>
              <a:rPr lang="en-US" altLang="en-US" sz="2800"/>
              <a:t>Nhược điểm</a:t>
            </a:r>
          </a:p>
          <a:p>
            <a:pPr lvl="1" eaLnBrk="1" hangingPunct="1">
              <a:lnSpc>
                <a:spcPct val="110000"/>
              </a:lnSpc>
            </a:pPr>
            <a:r>
              <a:rPr lang="en-US" altLang="en-US" sz="2400"/>
              <a:t>dữ liệu và mã xử lý là tách rời</a:t>
            </a:r>
          </a:p>
          <a:p>
            <a:pPr lvl="1" eaLnBrk="1" hangingPunct="1">
              <a:lnSpc>
                <a:spcPct val="110000"/>
              </a:lnSpc>
            </a:pPr>
            <a:r>
              <a:rPr lang="en-US" altLang="en-US" sz="2400"/>
              <a:t>người lập trình phải biết cấu trúc dữ liệu (</a:t>
            </a:r>
            <a:r>
              <a:rPr lang="en-US" altLang="en-US" sz="2400">
                <a:solidFill>
                  <a:srgbClr val="FF0000"/>
                </a:solidFill>
              </a:rPr>
              <a:t>vấn đề này một thời gian dài được coi là hiển nhiên</a:t>
            </a:r>
            <a:r>
              <a:rPr lang="en-US" altLang="en-US" sz="2400"/>
              <a:t>)</a:t>
            </a:r>
          </a:p>
          <a:p>
            <a:pPr lvl="1" eaLnBrk="1" hangingPunct="1">
              <a:lnSpc>
                <a:spcPct val="110000"/>
              </a:lnSpc>
            </a:pPr>
            <a:r>
              <a:rPr lang="en-US" altLang="en-US" sz="2400"/>
              <a:t>khi thay đổi cấu trúc dữ liệu thì mã xử lý (thuật toán) phải thay đổi theo</a:t>
            </a:r>
          </a:p>
          <a:p>
            <a:pPr lvl="1" eaLnBrk="1" hangingPunct="1">
              <a:lnSpc>
                <a:spcPct val="110000"/>
              </a:lnSpc>
            </a:pPr>
            <a:r>
              <a:rPr lang="en-US" altLang="en-US" sz="2400"/>
              <a:t>khó đảm bảo tính đúng đắn của dữ liệu</a:t>
            </a:r>
          </a:p>
          <a:p>
            <a:pPr lvl="1" eaLnBrk="1" hangingPunct="1">
              <a:lnSpc>
                <a:spcPct val="110000"/>
              </a:lnSpc>
            </a:pPr>
            <a:r>
              <a:rPr lang="en-US" altLang="en-US" sz="2400"/>
              <a:t>không tự động khởi tạo hay giải phóng dữ liệu động</a:t>
            </a:r>
          </a:p>
        </p:txBody>
      </p:sp>
    </p:spTree>
    <p:extLst>
      <p:ext uri="{BB962C8B-B14F-4D97-AF65-F5344CB8AC3E}">
        <p14:creationId xmlns:p14="http://schemas.microsoft.com/office/powerpoint/2010/main" val="425714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753C246D-79DC-458C-B1C2-D75333E4C687}" type="slidenum">
              <a:rPr lang="en-US" altLang="en-US" sz="1400">
                <a:solidFill>
                  <a:schemeClr val="tx2"/>
                </a:solidFill>
                <a:latin typeface="Arial" panose="020B0604020202020204" pitchFamily="34" charset="0"/>
              </a:rPr>
              <a:pPr algn="r">
                <a:spcBef>
                  <a:spcPct val="0"/>
                </a:spcBef>
                <a:spcAft>
                  <a:spcPct val="0"/>
                </a:spcAft>
                <a:buClrTx/>
                <a:buSzTx/>
                <a:buFontTx/>
                <a:buNone/>
              </a:pPr>
              <a:t>13</a:t>
            </a:fld>
            <a:endParaRPr lang="en-GB" altLang="en-US" sz="1400">
              <a:solidFill>
                <a:schemeClr val="tx2"/>
              </a:solidFill>
              <a:latin typeface="Arial" panose="020B0604020202020204" pitchFamily="34" charset="0"/>
            </a:endParaRPr>
          </a:p>
        </p:txBody>
      </p:sp>
      <p:sp>
        <p:nvSpPr>
          <p:cNvPr id="27651" name="Rectangle 2"/>
          <p:cNvSpPr>
            <a:spLocks noGrp="1" noChangeArrowheads="1"/>
          </p:cNvSpPr>
          <p:nvPr>
            <p:ph type="title"/>
          </p:nvPr>
        </p:nvSpPr>
        <p:spPr/>
        <p:txBody>
          <a:bodyPr>
            <a:normAutofit fontScale="90000"/>
          </a:bodyPr>
          <a:lstStyle/>
          <a:p>
            <a:pPr eaLnBrk="1" hangingPunct="1"/>
            <a:r>
              <a:rPr lang="en-US" altLang="zh-CN">
                <a:ea typeface="SimSun" panose="02010600030101010101" pitchFamily="2" charset="-122"/>
              </a:rPr>
              <a:t>T</a:t>
            </a:r>
            <a:r>
              <a:rPr lang="en-US" altLang="en-US"/>
              <a:t>ạ</a:t>
            </a:r>
            <a:r>
              <a:rPr lang="en-US" altLang="zh-CN">
                <a:ea typeface="SimSun" panose="02010600030101010101" pitchFamily="2" charset="-122"/>
              </a:rPr>
              <a:t>i sao ph</a:t>
            </a:r>
            <a:r>
              <a:rPr lang="en-US" altLang="en-US"/>
              <a:t>ả</a:t>
            </a:r>
            <a:r>
              <a:rPr lang="en-US" altLang="zh-CN">
                <a:ea typeface="SimSun" panose="02010600030101010101" pitchFamily="2" charset="-122"/>
              </a:rPr>
              <a:t>i thay đ</a:t>
            </a:r>
            <a:r>
              <a:rPr lang="en-US" altLang="en-US"/>
              <a:t>ổ</a:t>
            </a:r>
            <a:r>
              <a:rPr lang="en-US" altLang="zh-CN">
                <a:ea typeface="SimSun" panose="02010600030101010101" pitchFamily="2" charset="-122"/>
              </a:rPr>
              <a:t>i c</a:t>
            </a:r>
            <a:r>
              <a:rPr lang="en-US" altLang="en-US"/>
              <a:t>ấ</a:t>
            </a:r>
            <a:r>
              <a:rPr lang="en-US" altLang="zh-CN">
                <a:ea typeface="SimSun" panose="02010600030101010101" pitchFamily="2" charset="-122"/>
              </a:rPr>
              <a:t>u trúc d</a:t>
            </a:r>
            <a:r>
              <a:rPr lang="en-US" altLang="en-US"/>
              <a:t>ữ</a:t>
            </a:r>
            <a:r>
              <a:rPr lang="en-US" altLang="zh-CN">
                <a:ea typeface="SimSun" panose="02010600030101010101" pitchFamily="2" charset="-122"/>
              </a:rPr>
              <a:t> li</a:t>
            </a:r>
            <a:r>
              <a:rPr lang="en-US" altLang="en-US"/>
              <a:t>ệ</a:t>
            </a:r>
            <a:r>
              <a:rPr lang="en-US" altLang="zh-CN">
                <a:ea typeface="SimSun" panose="02010600030101010101" pitchFamily="2" charset="-122"/>
              </a:rPr>
              <a:t>u? </a:t>
            </a:r>
            <a:endParaRPr lang="en-US" altLang="en-US">
              <a:ea typeface="SimSun" panose="02010600030101010101" pitchFamily="2" charset="-122"/>
            </a:endParaRPr>
          </a:p>
        </p:txBody>
      </p:sp>
      <p:sp>
        <p:nvSpPr>
          <p:cNvPr id="27652" name="Rectangle 3"/>
          <p:cNvSpPr>
            <a:spLocks noGrp="1" noChangeArrowheads="1"/>
          </p:cNvSpPr>
          <p:nvPr>
            <p:ph type="body" idx="1"/>
          </p:nvPr>
        </p:nvSpPr>
        <p:spPr>
          <a:xfrm>
            <a:off x="838200" y="1387476"/>
            <a:ext cx="8229600" cy="4937125"/>
          </a:xfrm>
        </p:spPr>
        <p:txBody>
          <a:bodyPr/>
          <a:lstStyle/>
          <a:p>
            <a:pPr eaLnBrk="1" hangingPunct="1"/>
            <a:r>
              <a:rPr lang="en-US" altLang="en-US" sz="2800"/>
              <a:t>Cấu trúc dữ liệu là mô hình của bài toán cần giải quyết</a:t>
            </a:r>
          </a:p>
          <a:p>
            <a:pPr lvl="1" eaLnBrk="1" hangingPunct="1"/>
            <a:r>
              <a:rPr lang="en-US" altLang="en-US" sz="2400"/>
              <a:t>Do thiếu kiến thức về bài toán, về miền ứng dụng..., không phải lúc nào cũng tạo được cấu trúc dữ liệu hoàn thiện ngay từ đầu. </a:t>
            </a:r>
          </a:p>
          <a:p>
            <a:pPr lvl="1" eaLnBrk="1" hangingPunct="1"/>
            <a:r>
              <a:rPr lang="en-US" altLang="en-US" sz="2400"/>
              <a:t>Tạo ra một cấu trúc dữ liệu hợp lý luôn là vấn đề đau đầu của người lập trình.</a:t>
            </a:r>
          </a:p>
          <a:p>
            <a:pPr eaLnBrk="1" hangingPunct="1"/>
            <a:r>
              <a:rPr lang="en-US" altLang="zh-CN" sz="2800">
                <a:ea typeface="SimSun" panose="02010600030101010101" pitchFamily="2" charset="-122"/>
              </a:rPr>
              <a:t>Bản thân bài toán cũng không bất biến</a:t>
            </a:r>
          </a:p>
          <a:p>
            <a:pPr lvl="1" eaLnBrk="1" hangingPunct="1"/>
            <a:r>
              <a:rPr lang="en-US" altLang="zh-CN" sz="2400">
                <a:ea typeface="SimSun" panose="02010600030101010101" pitchFamily="2" charset="-122"/>
              </a:rPr>
              <a:t>Cần phải thay đổi cấu trúc dữ liệu để phù hợp với các yêu cầu thay đổi. </a:t>
            </a:r>
            <a:endParaRPr lang="en-US" altLang="en-US" sz="2400"/>
          </a:p>
        </p:txBody>
      </p:sp>
    </p:spTree>
    <p:extLst>
      <p:ext uri="{BB962C8B-B14F-4D97-AF65-F5344CB8AC3E}">
        <p14:creationId xmlns:p14="http://schemas.microsoft.com/office/powerpoint/2010/main" val="92275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1671879D-5DB0-4C8E-8843-F18564D0DD98}" type="slidenum">
              <a:rPr lang="en-US" altLang="en-US" sz="1400">
                <a:solidFill>
                  <a:schemeClr val="tx2"/>
                </a:solidFill>
                <a:latin typeface="Arial" panose="020B0604020202020204" pitchFamily="34" charset="0"/>
              </a:rPr>
              <a:pPr algn="r">
                <a:spcBef>
                  <a:spcPct val="0"/>
                </a:spcBef>
                <a:spcAft>
                  <a:spcPct val="0"/>
                </a:spcAft>
                <a:buClrTx/>
                <a:buSzTx/>
                <a:buFontTx/>
                <a:buNone/>
              </a:pPr>
              <a:t>14</a:t>
            </a:fld>
            <a:endParaRPr lang="en-GB" altLang="en-US" sz="1400">
              <a:solidFill>
                <a:schemeClr val="tx2"/>
              </a:solidFill>
              <a:latin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zh-CN">
                <a:ea typeface="SimSun" panose="02010600030101010101" pitchFamily="2" charset="-122"/>
              </a:rPr>
              <a:t>C</a:t>
            </a:r>
            <a:r>
              <a:rPr lang="en-US" altLang="en-US"/>
              <a:t>ác vấn đề</a:t>
            </a:r>
            <a:endParaRPr lang="en-US" altLang="en-US">
              <a:ea typeface="SimSun" panose="02010600030101010101" pitchFamily="2" charset="-122"/>
            </a:endParaRPr>
          </a:p>
        </p:txBody>
      </p:sp>
      <p:sp>
        <p:nvSpPr>
          <p:cNvPr id="28676" name="Rectangle 3"/>
          <p:cNvSpPr>
            <a:spLocks noGrp="1" noChangeArrowheads="1"/>
          </p:cNvSpPr>
          <p:nvPr>
            <p:ph type="body" idx="1"/>
          </p:nvPr>
        </p:nvSpPr>
        <p:spPr>
          <a:xfrm>
            <a:off x="838200" y="1387476"/>
            <a:ext cx="8229600" cy="4937125"/>
          </a:xfrm>
        </p:spPr>
        <p:txBody>
          <a:bodyPr/>
          <a:lstStyle/>
          <a:p>
            <a:pPr eaLnBrk="1" hangingPunct="1">
              <a:lnSpc>
                <a:spcPct val="90000"/>
              </a:lnSpc>
            </a:pPr>
            <a:r>
              <a:rPr lang="en-US" altLang="en-US" sz="2800"/>
              <a:t>Thay đổi cấu trúc</a:t>
            </a:r>
          </a:p>
          <a:p>
            <a:pPr lvl="1" eaLnBrk="1" hangingPunct="1">
              <a:lnSpc>
                <a:spcPct val="90000"/>
              </a:lnSpc>
            </a:pPr>
            <a:r>
              <a:rPr lang="en-US" altLang="en-US" sz="2400"/>
              <a:t>dẫn đến việc sửa lại mã chương trình (thuật toán) tương ứng và làm chi phí phát triển tăng cao.</a:t>
            </a:r>
          </a:p>
          <a:p>
            <a:pPr lvl="1" eaLnBrk="1" hangingPunct="1">
              <a:lnSpc>
                <a:spcPct val="90000"/>
              </a:lnSpc>
            </a:pPr>
            <a:r>
              <a:rPr lang="en-US" altLang="zh-CN" sz="2400">
                <a:ea typeface="SimSun" panose="02010600030101010101" pitchFamily="2" charset="-122"/>
              </a:rPr>
              <a:t>không tái sử dụng được các mã xử lý ứng với cấu trúc dữ liệu cũ.</a:t>
            </a:r>
          </a:p>
          <a:p>
            <a:pPr eaLnBrk="1" hangingPunct="1">
              <a:lnSpc>
                <a:spcPct val="90000"/>
              </a:lnSpc>
            </a:pPr>
            <a:r>
              <a:rPr lang="en-US" altLang="zh-CN" sz="2800">
                <a:ea typeface="SimSun" panose="02010600030101010101" pitchFamily="2" charset="-122"/>
              </a:rPr>
              <a:t>Đảm bảo tính đúng đắn của dữ liệu </a:t>
            </a:r>
          </a:p>
          <a:p>
            <a:pPr lvl="1" eaLnBrk="1" hangingPunct="1">
              <a:lnSpc>
                <a:spcPct val="90000"/>
              </a:lnSpc>
            </a:pPr>
            <a:r>
              <a:rPr lang="en-US" altLang="en-US" sz="2400"/>
              <a:t>một trong những nguyên nhân chính gây ra lỗi phần mềm là gán các dữ liệu không hợp lệ</a:t>
            </a:r>
          </a:p>
          <a:p>
            <a:pPr lvl="1" eaLnBrk="1" hangingPunct="1">
              <a:lnSpc>
                <a:spcPct val="90000"/>
              </a:lnSpc>
            </a:pPr>
            <a:r>
              <a:rPr lang="en-US" altLang="zh-CN" sz="2400">
                <a:ea typeface="SimSun" panose="02010600030101010101" pitchFamily="2" charset="-122"/>
              </a:rPr>
              <a:t>cần phải kiểm tra tính đúng đắn của dữ liệu mỗi khi thay đổi giá trị </a:t>
            </a:r>
            <a:endParaRPr lang="en-US" altLang="en-US" sz="2400"/>
          </a:p>
        </p:txBody>
      </p:sp>
    </p:spTree>
    <p:extLst>
      <p:ext uri="{BB962C8B-B14F-4D97-AF65-F5344CB8AC3E}">
        <p14:creationId xmlns:p14="http://schemas.microsoft.com/office/powerpoint/2010/main" val="256502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EEC9340F-6BCE-4B32-80BF-C52936DF4CA0}" type="slidenum">
              <a:rPr lang="en-US" altLang="en-US" sz="1400">
                <a:solidFill>
                  <a:schemeClr val="tx2"/>
                </a:solidFill>
                <a:latin typeface="Arial" panose="020B0604020202020204" pitchFamily="34" charset="0"/>
              </a:rPr>
              <a:pPr algn="r">
                <a:spcBef>
                  <a:spcPct val="0"/>
                </a:spcBef>
                <a:spcAft>
                  <a:spcPct val="0"/>
                </a:spcAft>
                <a:buClrTx/>
                <a:buSzTx/>
                <a:buFontTx/>
                <a:buNone/>
              </a:pPr>
              <a:t>15</a:t>
            </a:fld>
            <a:endParaRPr lang="en-GB" altLang="en-US" sz="1400">
              <a:solidFill>
                <a:schemeClr val="tx2"/>
              </a:solidFill>
              <a:latin typeface="Arial" panose="020B0604020202020204" pitchFamily="34" charset="0"/>
            </a:endParaRPr>
          </a:p>
        </p:txBody>
      </p:sp>
      <p:sp>
        <p:nvSpPr>
          <p:cNvPr id="29699" name="Rectangle 2"/>
          <p:cNvSpPr>
            <a:spLocks noGrp="1" noChangeArrowheads="1"/>
          </p:cNvSpPr>
          <p:nvPr>
            <p:ph type="title"/>
          </p:nvPr>
        </p:nvSpPr>
        <p:spPr/>
        <p:txBody>
          <a:bodyPr/>
          <a:lstStyle/>
          <a:p>
            <a:pPr eaLnBrk="1" hangingPunct="1"/>
            <a:r>
              <a:rPr lang="en-US" altLang="en-US"/>
              <a:t>V</a:t>
            </a:r>
            <a:r>
              <a:rPr lang="en-US" altLang="en-US" noProof="1"/>
              <a:t>í</a:t>
            </a:r>
            <a:r>
              <a:rPr lang="en-US" altLang="en-US"/>
              <a:t> d</a:t>
            </a:r>
            <a:r>
              <a:rPr lang="en-US" altLang="en-US" noProof="1"/>
              <a:t>ụ</a:t>
            </a:r>
            <a:r>
              <a:rPr lang="en-US" altLang="en-US"/>
              <a:t>: MyDate</a:t>
            </a:r>
            <a:endParaRPr lang="en-US" altLang="en-US" noProof="1"/>
          </a:p>
        </p:txBody>
      </p:sp>
      <p:sp>
        <p:nvSpPr>
          <p:cNvPr id="24581" name="Rectangle 3"/>
          <p:cNvSpPr>
            <a:spLocks noGrp="1" noChangeArrowheads="1"/>
          </p:cNvSpPr>
          <p:nvPr>
            <p:ph type="body" sz="half" idx="1"/>
          </p:nvPr>
        </p:nvSpPr>
        <p:spPr>
          <a:xfrm>
            <a:off x="838200" y="1371600"/>
            <a:ext cx="8153400" cy="5029200"/>
          </a:xfrm>
        </p:spPr>
        <p:txBody>
          <a:bodyPr>
            <a:normAutofit/>
          </a:bodyPr>
          <a:lstStyle/>
          <a:p>
            <a:pPr marL="274320" indent="-274320">
              <a:lnSpc>
                <a:spcPct val="90000"/>
              </a:lnSpc>
              <a:buNone/>
              <a:defRPr/>
            </a:pPr>
            <a:r>
              <a:rPr lang="en-US" sz="2400" b="1" dirty="0">
                <a:latin typeface="Courier New" pitchFamily="49" charset="0"/>
                <a:cs typeface="Courier New" pitchFamily="49" charset="0"/>
              </a:rPr>
              <a:t>MyDate.java:</a:t>
            </a:r>
          </a:p>
          <a:p>
            <a:pPr marL="274320" indent="-274320">
              <a:lnSpc>
                <a:spcPct val="90000"/>
              </a:lnSpc>
              <a:buNone/>
              <a:defRPr/>
            </a:pPr>
            <a:r>
              <a:rPr lang="en-US" sz="2400" dirty="0" err="1">
                <a:latin typeface="Courier New" pitchFamily="49" charset="0"/>
                <a:cs typeface="Courier New" pitchFamily="49" charset="0"/>
              </a:rPr>
              <a:t>cl</a:t>
            </a:r>
            <a:r>
              <a:rPr lang="en-US" sz="2400" noProof="1">
                <a:latin typeface="Courier New" pitchFamily="49" charset="0"/>
                <a:cs typeface="Courier New" pitchFamily="49" charset="0"/>
              </a:rPr>
              <a:t>as</a:t>
            </a:r>
            <a:r>
              <a:rPr lang="en-US" sz="2400" dirty="0">
                <a:latin typeface="Courier New" pitchFamily="49" charset="0"/>
                <a:cs typeface="Courier New" pitchFamily="49" charset="0"/>
              </a:rPr>
              <a:t>s </a:t>
            </a:r>
            <a:r>
              <a:rPr lang="en-US" sz="2400" dirty="0" err="1">
                <a:latin typeface="Courier New" pitchFamily="49" charset="0"/>
                <a:cs typeface="Courier New" pitchFamily="49" charset="0"/>
              </a:rPr>
              <a:t>MyDate</a:t>
            </a:r>
            <a:r>
              <a:rPr lang="en-US" sz="2400" dirty="0">
                <a:latin typeface="Courier New" pitchFamily="49" charset="0"/>
                <a:cs typeface="Courier New" pitchFamily="49" charset="0"/>
              </a:rPr>
              <a:t> {</a:t>
            </a:r>
          </a:p>
          <a:p>
            <a:pPr marL="274320" indent="-274320">
              <a:lnSpc>
                <a:spcPct val="90000"/>
              </a:lnSpc>
              <a:buNone/>
              <a:defRPr/>
            </a:pPr>
            <a:r>
              <a:rPr lang="en-US" sz="2400" dirty="0">
                <a:latin typeface="Courier New" pitchFamily="49" charset="0"/>
                <a:cs typeface="Courier New" pitchFamily="49" charset="0"/>
              </a:rPr>
              <a:t>    public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year, month, day;</a:t>
            </a:r>
          </a:p>
          <a:p>
            <a:pPr marL="274320" indent="-274320">
              <a:lnSpc>
                <a:spcPct val="90000"/>
              </a:lnSpc>
              <a:buNone/>
              <a:defRPr/>
            </a:pPr>
            <a:r>
              <a:rPr lang="en-US" sz="2400" dirty="0">
                <a:latin typeface="Courier New" pitchFamily="49" charset="0"/>
                <a:cs typeface="Courier New" pitchFamily="49" charset="0"/>
              </a:rPr>
              <a:t>}</a:t>
            </a:r>
          </a:p>
          <a:p>
            <a:pPr marL="274320" indent="-274320">
              <a:lnSpc>
                <a:spcPct val="90000"/>
              </a:lnSpc>
              <a:buNone/>
              <a:defRPr/>
            </a:pPr>
            <a:endParaRPr lang="en-US" sz="2400" dirty="0">
              <a:latin typeface="Courier New" pitchFamily="49" charset="0"/>
              <a:cs typeface="Courier New" pitchFamily="49" charset="0"/>
            </a:endParaRPr>
          </a:p>
          <a:p>
            <a:pPr marL="274320" indent="-274320">
              <a:lnSpc>
                <a:spcPct val="90000"/>
              </a:lnSpc>
              <a:buNone/>
              <a:defRPr/>
            </a:pPr>
            <a:r>
              <a:rPr lang="en-US" sz="2400" b="1" dirty="0">
                <a:latin typeface="Courier New" pitchFamily="49" charset="0"/>
                <a:cs typeface="Courier New" pitchFamily="49" charset="0"/>
              </a:rPr>
              <a:t>MyCalendar.java:</a:t>
            </a:r>
          </a:p>
          <a:p>
            <a:pPr marL="274320" indent="-274320">
              <a:lnSpc>
                <a:spcPct val="90000"/>
              </a:lnSpc>
              <a:buNone/>
              <a:defRPr/>
            </a:pPr>
            <a:r>
              <a:rPr lang="en-US" sz="2400" dirty="0" err="1">
                <a:latin typeface="Courier New" pitchFamily="49" charset="0"/>
                <a:cs typeface="Courier New" pitchFamily="49" charset="0"/>
              </a:rPr>
              <a:t>MyDate</a:t>
            </a:r>
            <a:r>
              <a:rPr lang="en-US" sz="2400" dirty="0">
                <a:latin typeface="Courier New" pitchFamily="49" charset="0"/>
                <a:cs typeface="Courier New" pitchFamily="49" charset="0"/>
              </a:rPr>
              <a:t> d = new </a:t>
            </a:r>
            <a:r>
              <a:rPr lang="en-US" sz="2400" dirty="0" err="1">
                <a:latin typeface="Courier New" pitchFamily="49" charset="0"/>
                <a:cs typeface="Courier New" pitchFamily="49" charset="0"/>
              </a:rPr>
              <a:t>MyDate</a:t>
            </a:r>
            <a:r>
              <a:rPr lang="en-US" sz="2400" dirty="0">
                <a:latin typeface="Courier New" pitchFamily="49" charset="0"/>
                <a:cs typeface="Courier New" pitchFamily="49" charset="0"/>
              </a:rPr>
              <a:t>();</a:t>
            </a:r>
          </a:p>
          <a:p>
            <a:pPr marL="274320" indent="-274320">
              <a:lnSpc>
                <a:spcPct val="90000"/>
              </a:lnSpc>
              <a:buNone/>
              <a:defRPr/>
            </a:pPr>
            <a:r>
              <a:rPr lang="en-US" sz="2400" dirty="0" err="1">
                <a:latin typeface="Courier New" pitchFamily="49" charset="0"/>
                <a:cs typeface="Courier New" pitchFamily="49" charset="0"/>
              </a:rPr>
              <a:t>d.day</a:t>
            </a:r>
            <a:r>
              <a:rPr lang="en-US" sz="2400" dirty="0">
                <a:latin typeface="Courier New" pitchFamily="49" charset="0"/>
                <a:cs typeface="Courier New" pitchFamily="49" charset="0"/>
              </a:rPr>
              <a:t> = 32;              // </a:t>
            </a:r>
            <a:r>
              <a:rPr lang="en-US" sz="2400" dirty="0">
                <a:solidFill>
                  <a:srgbClr val="FF0000"/>
                </a:solidFill>
                <a:latin typeface="Courier New" pitchFamily="49" charset="0"/>
                <a:cs typeface="Courier New" pitchFamily="49" charset="0"/>
              </a:rPr>
              <a:t>invalid day</a:t>
            </a:r>
          </a:p>
          <a:p>
            <a:pPr marL="274320" indent="-274320">
              <a:lnSpc>
                <a:spcPct val="90000"/>
              </a:lnSpc>
              <a:buNone/>
              <a:defRPr/>
            </a:pPr>
            <a:endParaRPr lang="en-US" sz="2400" dirty="0">
              <a:solidFill>
                <a:srgbClr val="FF0000"/>
              </a:solidFill>
              <a:latin typeface="Courier New" pitchFamily="49" charset="0"/>
              <a:cs typeface="Courier New" pitchFamily="49" charset="0"/>
            </a:endParaRPr>
          </a:p>
          <a:p>
            <a:pPr marL="274320" indent="-274320">
              <a:lnSpc>
                <a:spcPct val="90000"/>
              </a:lnSpc>
              <a:buNone/>
              <a:defRPr/>
            </a:pPr>
            <a:r>
              <a:rPr lang="en-US" sz="2400" dirty="0" err="1">
                <a:latin typeface="Courier New" pitchFamily="49" charset="0"/>
                <a:cs typeface="Courier New" pitchFamily="49" charset="0"/>
              </a:rPr>
              <a:t>d.day</a:t>
            </a:r>
            <a:r>
              <a:rPr lang="en-US" sz="2400" dirty="0">
                <a:latin typeface="Courier New" pitchFamily="49" charset="0"/>
                <a:cs typeface="Courier New" pitchFamily="49" charset="0"/>
              </a:rPr>
              <a:t> = 31; </a:t>
            </a:r>
            <a:r>
              <a:rPr lang="en-US" sz="2400" dirty="0" err="1">
                <a:latin typeface="Courier New" pitchFamily="49" charset="0"/>
                <a:cs typeface="Courier New" pitchFamily="49" charset="0"/>
              </a:rPr>
              <a:t>d.month</a:t>
            </a:r>
            <a:r>
              <a:rPr lang="en-US" sz="2400" dirty="0">
                <a:latin typeface="Courier New" pitchFamily="49" charset="0"/>
                <a:cs typeface="Courier New" pitchFamily="49" charset="0"/>
              </a:rPr>
              <a:t> = 2; // </a:t>
            </a:r>
            <a:r>
              <a:rPr lang="en-US" sz="2400" dirty="0">
                <a:solidFill>
                  <a:srgbClr val="FF0000"/>
                </a:solidFill>
                <a:latin typeface="Courier New" pitchFamily="49" charset="0"/>
                <a:cs typeface="Courier New" pitchFamily="49" charset="0"/>
              </a:rPr>
              <a:t>how to check</a:t>
            </a:r>
            <a:r>
              <a:rPr lang="en-US" sz="2400" dirty="0">
                <a:latin typeface="Courier New" pitchFamily="49" charset="0"/>
                <a:cs typeface="Courier New" pitchFamily="49" charset="0"/>
              </a:rPr>
              <a:t> </a:t>
            </a:r>
          </a:p>
          <a:p>
            <a:pPr marL="274320" indent="-274320">
              <a:lnSpc>
                <a:spcPct val="90000"/>
              </a:lnSpc>
              <a:buNone/>
              <a:defRPr/>
            </a:pPr>
            <a:r>
              <a:rPr lang="en-US" sz="2400" dirty="0" err="1">
                <a:latin typeface="Courier New" pitchFamily="49" charset="0"/>
                <a:cs typeface="Courier New" pitchFamily="49" charset="0"/>
              </a:rPr>
              <a:t>d.day</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d.day</a:t>
            </a:r>
            <a:r>
              <a:rPr lang="en-US" sz="2400" dirty="0">
                <a:latin typeface="Courier New" pitchFamily="49" charset="0"/>
                <a:cs typeface="Courier New" pitchFamily="49" charset="0"/>
              </a:rPr>
              <a:t> + 1;       // </a:t>
            </a:r>
          </a:p>
          <a:p>
            <a:pPr marL="274320" indent="-274320">
              <a:lnSpc>
                <a:spcPct val="90000"/>
              </a:lnSpc>
              <a:buNone/>
              <a:defRPr/>
            </a:pPr>
            <a:endParaRPr lang="en-US" sz="2400" noProof="1">
              <a:latin typeface="Courier New" pitchFamily="49" charset="0"/>
              <a:cs typeface="Courier New" pitchFamily="49" charset="0"/>
            </a:endParaRPr>
          </a:p>
        </p:txBody>
      </p:sp>
    </p:spTree>
    <p:extLst>
      <p:ext uri="{BB962C8B-B14F-4D97-AF65-F5344CB8AC3E}">
        <p14:creationId xmlns:p14="http://schemas.microsoft.com/office/powerpoint/2010/main" val="40895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64BED96F-E9CE-4767-9083-018DBAF2F18A}" type="slidenum">
              <a:rPr lang="en-US" altLang="en-US" sz="1400">
                <a:solidFill>
                  <a:schemeClr val="tx2"/>
                </a:solidFill>
                <a:latin typeface="Arial" panose="020B0604020202020204" pitchFamily="34" charset="0"/>
              </a:rPr>
              <a:pPr algn="r">
                <a:spcBef>
                  <a:spcPct val="0"/>
                </a:spcBef>
                <a:spcAft>
                  <a:spcPct val="0"/>
                </a:spcAft>
                <a:buClrTx/>
                <a:buSzTx/>
                <a:buFontTx/>
                <a:buNone/>
              </a:pPr>
              <a:t>16</a:t>
            </a:fld>
            <a:endParaRPr lang="en-GB" altLang="en-US" sz="1400">
              <a:solidFill>
                <a:schemeClr val="tx2"/>
              </a:solidFill>
              <a:latin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en-US"/>
              <a:t>V</a:t>
            </a:r>
            <a:r>
              <a:rPr lang="en-US" altLang="en-US" noProof="1"/>
              <a:t>í</a:t>
            </a:r>
            <a:r>
              <a:rPr lang="en-US" altLang="en-US"/>
              <a:t> d</a:t>
            </a:r>
            <a:r>
              <a:rPr lang="en-US" altLang="en-US" noProof="1"/>
              <a:t>ụ</a:t>
            </a:r>
            <a:r>
              <a:rPr lang="en-US" altLang="en-US"/>
              <a:t>: MyDate (2)</a:t>
            </a:r>
            <a:endParaRPr lang="en-US" altLang="en-US" noProof="1"/>
          </a:p>
        </p:txBody>
      </p:sp>
      <p:sp>
        <p:nvSpPr>
          <p:cNvPr id="30724" name="Rectangle 3"/>
          <p:cNvSpPr>
            <a:spLocks noGrp="1" noChangeArrowheads="1"/>
          </p:cNvSpPr>
          <p:nvPr>
            <p:ph type="body" sz="half" idx="1"/>
          </p:nvPr>
        </p:nvSpPr>
        <p:spPr>
          <a:xfrm>
            <a:off x="838200" y="1752600"/>
            <a:ext cx="8153400" cy="4267200"/>
          </a:xfrm>
        </p:spPr>
        <p:txBody>
          <a:bodyPr/>
          <a:lstStyle/>
          <a:p>
            <a:pPr eaLnBrk="1" hangingPunct="1">
              <a:lnSpc>
                <a:spcPct val="90000"/>
              </a:lnSpc>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Thay đổi cấu trúc dữ liệu:</a:t>
            </a:r>
          </a:p>
          <a:p>
            <a:pPr eaLnBrk="1" hangingPunct="1">
              <a:lnSpc>
                <a:spcPct val="90000"/>
              </a:lnSpc>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en-US" sz="2400" b="1">
                <a:latin typeface="Courier New" panose="02070309020205020404" pitchFamily="49" charset="0"/>
                <a:cs typeface="Courier New" panose="02070309020205020404" pitchFamily="49" charset="0"/>
              </a:rPr>
              <a:t>MyDate.java:</a:t>
            </a:r>
          </a:p>
          <a:p>
            <a:pPr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cl</a:t>
            </a:r>
            <a:r>
              <a:rPr lang="en-US" altLang="en-US" sz="2400" noProof="1">
                <a:latin typeface="Courier New" panose="02070309020205020404" pitchFamily="49" charset="0"/>
                <a:cs typeface="Courier New" panose="02070309020205020404" pitchFamily="49" charset="0"/>
              </a:rPr>
              <a:t>as</a:t>
            </a:r>
            <a:r>
              <a:rPr lang="en-US" altLang="en-US" sz="2400">
                <a:latin typeface="Courier New" panose="02070309020205020404" pitchFamily="49" charset="0"/>
                <a:cs typeface="Courier New" panose="02070309020205020404" pitchFamily="49" charset="0"/>
              </a:rPr>
              <a:t>s MyDate {</a:t>
            </a:r>
          </a:p>
          <a:p>
            <a:pPr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public short year;</a:t>
            </a:r>
          </a:p>
          <a:p>
            <a:pPr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public short mon_n_day;</a:t>
            </a:r>
          </a:p>
          <a:p>
            <a:pPr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endParaRPr lang="en-US" alt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81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A473407D-C109-475E-984F-522A5F8C92E3}" type="slidenum">
              <a:rPr lang="en-US" altLang="en-US" sz="1400">
                <a:solidFill>
                  <a:schemeClr val="tx2"/>
                </a:solidFill>
                <a:latin typeface="Arial" panose="020B0604020202020204" pitchFamily="34" charset="0"/>
              </a:rPr>
              <a:pPr algn="r">
                <a:spcBef>
                  <a:spcPct val="0"/>
                </a:spcBef>
                <a:spcAft>
                  <a:spcPct val="0"/>
                </a:spcAft>
                <a:buClrTx/>
                <a:buSzTx/>
                <a:buFontTx/>
                <a:buNone/>
              </a:pPr>
              <a:t>17</a:t>
            </a:fld>
            <a:endParaRPr lang="en-GB" altLang="en-US" sz="1400">
              <a:solidFill>
                <a:schemeClr val="tx2"/>
              </a:solidFill>
              <a:latin typeface="Arial" panose="020B0604020202020204" pitchFamily="34" charset="0"/>
            </a:endParaRPr>
          </a:p>
        </p:txBody>
      </p:sp>
      <p:sp>
        <p:nvSpPr>
          <p:cNvPr id="31747" name="Rectangle 2"/>
          <p:cNvSpPr>
            <a:spLocks noGrp="1" noChangeArrowheads="1"/>
          </p:cNvSpPr>
          <p:nvPr>
            <p:ph type="title"/>
          </p:nvPr>
        </p:nvSpPr>
        <p:spPr/>
        <p:txBody>
          <a:bodyPr/>
          <a:lstStyle/>
          <a:p>
            <a:pPr eaLnBrk="1" hangingPunct="1"/>
            <a:r>
              <a:rPr lang="en-US" altLang="en-US"/>
              <a:t>Gi</a:t>
            </a:r>
            <a:r>
              <a:rPr lang="en-US" altLang="en-US" noProof="1"/>
              <a:t>ải</a:t>
            </a:r>
            <a:r>
              <a:rPr lang="en-US" altLang="en-US"/>
              <a:t> ph</a:t>
            </a:r>
            <a:r>
              <a:rPr lang="en-US" altLang="en-US" noProof="1"/>
              <a:t>áp</a:t>
            </a:r>
          </a:p>
        </p:txBody>
      </p:sp>
      <p:sp>
        <p:nvSpPr>
          <p:cNvPr id="31748" name="Rectangle 3"/>
          <p:cNvSpPr>
            <a:spLocks noGrp="1" noChangeArrowheads="1"/>
          </p:cNvSpPr>
          <p:nvPr>
            <p:ph type="body" idx="1"/>
          </p:nvPr>
        </p:nvSpPr>
        <p:spPr>
          <a:xfrm>
            <a:off x="838200" y="1387476"/>
            <a:ext cx="8229600" cy="4937125"/>
          </a:xfrm>
        </p:spPr>
        <p:txBody>
          <a:bodyPr>
            <a:normAutofit lnSpcReduction="10000"/>
          </a:bodyPr>
          <a:lstStyle/>
          <a:p>
            <a:pPr eaLnBrk="1" hangingPunct="1">
              <a:lnSpc>
                <a:spcPct val="80000"/>
              </a:lnSpc>
            </a:pPr>
            <a:r>
              <a:rPr lang="en-US" altLang="en-US"/>
              <a:t>Che gi</a:t>
            </a:r>
            <a:r>
              <a:rPr lang="en-US" altLang="en-US" noProof="1"/>
              <a:t>ấu</a:t>
            </a:r>
            <a:r>
              <a:rPr lang="en-US" altLang="en-US"/>
              <a:t> d</a:t>
            </a:r>
            <a:r>
              <a:rPr lang="en-US" altLang="en-US" noProof="1"/>
              <a:t>ữ</a:t>
            </a:r>
            <a:r>
              <a:rPr lang="en-US" altLang="en-US"/>
              <a:t> li</a:t>
            </a:r>
            <a:r>
              <a:rPr lang="en-US" altLang="en-US" noProof="1"/>
              <a:t>ệu</a:t>
            </a:r>
            <a:r>
              <a:rPr lang="en-US" altLang="en-US"/>
              <a:t> (che giấu cấu trúc)</a:t>
            </a:r>
          </a:p>
          <a:p>
            <a:pPr eaLnBrk="1" hangingPunct="1">
              <a:lnSpc>
                <a:spcPct val="80000"/>
              </a:lnSpc>
            </a:pPr>
            <a:r>
              <a:rPr lang="en-US" altLang="en-US"/>
              <a:t>Truy c</a:t>
            </a:r>
            <a:r>
              <a:rPr lang="en-US" altLang="en-US" noProof="1"/>
              <a:t>ập</a:t>
            </a:r>
            <a:r>
              <a:rPr lang="en-US" altLang="en-US"/>
              <a:t> d</a:t>
            </a:r>
            <a:r>
              <a:rPr lang="en-US" altLang="en-US" noProof="1"/>
              <a:t>ữ</a:t>
            </a:r>
            <a:r>
              <a:rPr lang="en-US" altLang="en-US"/>
              <a:t> li</a:t>
            </a:r>
            <a:r>
              <a:rPr lang="en-US" altLang="en-US" noProof="1"/>
              <a:t>ệu</a:t>
            </a:r>
            <a:r>
              <a:rPr lang="en-US" altLang="en-US"/>
              <a:t> th</a:t>
            </a:r>
            <a:r>
              <a:rPr lang="en-US" altLang="en-US" noProof="1"/>
              <a:t>ô</a:t>
            </a:r>
            <a:r>
              <a:rPr lang="en-US" altLang="en-US"/>
              <a:t>ng qua giao di</a:t>
            </a:r>
            <a:r>
              <a:rPr lang="en-US" altLang="en-US" noProof="1"/>
              <a:t>ện</a:t>
            </a:r>
            <a:r>
              <a:rPr lang="en-US" altLang="en-US"/>
              <a:t> xác định</a:t>
            </a:r>
          </a:p>
          <a:p>
            <a:pPr eaLnBrk="1" hangingPunct="1">
              <a:lnSpc>
                <a:spcPct val="80000"/>
              </a:lnSpc>
              <a:buFont typeface="Wingdings" panose="05000000000000000000" pitchFamily="2" charset="2"/>
              <a:buNone/>
            </a:pPr>
            <a:endParaRPr lang="en-US" altLang="en-US"/>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cl</a:t>
            </a:r>
            <a:r>
              <a:rPr lang="en-US" altLang="en-US" noProof="1">
                <a:latin typeface="Courier New" panose="02070309020205020404" pitchFamily="49" charset="0"/>
                <a:cs typeface="Courier New" panose="02070309020205020404" pitchFamily="49" charset="0"/>
              </a:rPr>
              <a:t>as</a:t>
            </a:r>
            <a:r>
              <a:rPr lang="en-US" altLang="en-US">
                <a:latin typeface="Courier New" panose="02070309020205020404" pitchFamily="49" charset="0"/>
                <a:cs typeface="Courier New" panose="02070309020205020404" pitchFamily="49" charset="0"/>
              </a:rPr>
              <a:t>s MyDate {</a:t>
            </a:r>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private int year, mon, day;</a:t>
            </a:r>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public int getDay() {...}</a:t>
            </a:r>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public boolean setDay(int) {...}</a:t>
            </a:r>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eaLnBrk="1" hangingPunct="1">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endParaRPr lang="en-US" altLang="en-US"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5176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2B568F2A-1B9B-45F5-8DF2-61EF5E9B00C6}" type="slidenum">
              <a:rPr lang="en-US" altLang="en-US" sz="1400">
                <a:solidFill>
                  <a:schemeClr val="tx2"/>
                </a:solidFill>
                <a:latin typeface="Arial" panose="020B0604020202020204" pitchFamily="34" charset="0"/>
              </a:rPr>
              <a:pPr algn="r">
                <a:spcBef>
                  <a:spcPct val="0"/>
                </a:spcBef>
                <a:spcAft>
                  <a:spcPct val="0"/>
                </a:spcAft>
                <a:buClrTx/>
                <a:buSzTx/>
                <a:buFontTx/>
                <a:buNone/>
              </a:pPr>
              <a:t>18</a:t>
            </a:fld>
            <a:endParaRPr lang="en-GB" altLang="en-US" sz="1400">
              <a:solidFill>
                <a:schemeClr val="tx2"/>
              </a:solidFill>
              <a:latin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en-US"/>
              <a:t>S</a:t>
            </a:r>
            <a:r>
              <a:rPr lang="en-US" altLang="en-US" noProof="1"/>
              <a:t>ử</a:t>
            </a:r>
            <a:r>
              <a:rPr lang="en-US" altLang="en-US"/>
              <a:t> d</a:t>
            </a:r>
            <a:r>
              <a:rPr lang="en-US" altLang="en-US" noProof="1"/>
              <a:t>ụng</a:t>
            </a:r>
            <a:r>
              <a:rPr lang="en-US" altLang="en-US"/>
              <a:t> giao di</a:t>
            </a:r>
            <a:r>
              <a:rPr lang="en-US" altLang="en-US" noProof="1"/>
              <a:t>ện (1/2)</a:t>
            </a:r>
          </a:p>
        </p:txBody>
      </p:sp>
      <p:sp>
        <p:nvSpPr>
          <p:cNvPr id="32772" name="Rectangle 3"/>
          <p:cNvSpPr>
            <a:spLocks noGrp="1" noChangeArrowheads="1"/>
          </p:cNvSpPr>
          <p:nvPr>
            <p:ph type="body" sz="half" idx="1"/>
          </p:nvPr>
        </p:nvSpPr>
        <p:spPr>
          <a:xfrm>
            <a:off x="838200" y="1752600"/>
            <a:ext cx="8153400" cy="4267200"/>
          </a:xfrm>
        </p:spPr>
        <p:txBody>
          <a:bodyPr/>
          <a:lstStyle/>
          <a:p>
            <a:pPr eaLnBrk="1" hangingPunct="1">
              <a:lnSpc>
                <a:spcPct val="90000"/>
              </a:lnSpc>
              <a:buFont typeface="Wingdings" panose="05000000000000000000" pitchFamily="2" charset="2"/>
              <a:buNone/>
            </a:pPr>
            <a:r>
              <a:rPr lang="en-US" altLang="en-US" b="1">
                <a:latin typeface="Courier New" panose="02070309020205020404" pitchFamily="49" charset="0"/>
                <a:cs typeface="Courier New" panose="02070309020205020404" pitchFamily="49" charset="0"/>
              </a:rPr>
              <a:t>MyCalendar.java:</a:t>
            </a:r>
          </a:p>
          <a:p>
            <a:pPr eaLnBrk="1" hangingPunct="1">
              <a:lnSpc>
                <a:spcPct val="90000"/>
              </a:lnSpc>
              <a:buFont typeface="Wingdings" panose="05000000000000000000" pitchFamily="2" charset="2"/>
              <a:buNone/>
            </a:pPr>
            <a:endParaRPr lang="en-US" altLang="en-US">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MyDate d = new MyDate();</a:t>
            </a:r>
          </a:p>
          <a:p>
            <a:pPr eaLnBrk="1" hangingPunct="1">
              <a:lnSpc>
                <a:spcPct val="9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a:p>
            <a:pPr eaLnBrk="1" hangingPunct="1">
              <a:lnSpc>
                <a:spcPct val="90000"/>
              </a:lnSpc>
              <a:buFont typeface="Wingdings" panose="05000000000000000000" pitchFamily="2" charset="2"/>
              <a:buNone/>
            </a:pPr>
            <a:r>
              <a:rPr lang="en-US" altLang="en-US">
                <a:solidFill>
                  <a:srgbClr val="FF0000"/>
                </a:solidFill>
                <a:latin typeface="Courier New" panose="02070309020205020404" pitchFamily="49" charset="0"/>
                <a:cs typeface="Courier New" panose="02070309020205020404" pitchFamily="49" charset="0"/>
              </a:rPr>
              <a:t>d.day = 32;    // error</a:t>
            </a:r>
          </a:p>
          <a:p>
            <a:pPr eaLnBrk="1" hangingPunct="1">
              <a:lnSpc>
                <a:spcPct val="9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d.setDay(31);</a:t>
            </a:r>
          </a:p>
          <a:p>
            <a:pPr eaLnBrk="1" hangingPunct="1">
              <a:lnSpc>
                <a:spcPct val="90000"/>
              </a:lnSpc>
              <a:buFont typeface="Wingdings" panose="05000000000000000000" pitchFamily="2" charset="2"/>
              <a:buNone/>
            </a:pPr>
            <a:r>
              <a:rPr lang="en-US" altLang="en-US">
                <a:solidFill>
                  <a:srgbClr val="FF0000"/>
                </a:solidFill>
                <a:latin typeface="Courier New" panose="02070309020205020404" pitchFamily="49" charset="0"/>
                <a:cs typeface="Courier New" panose="02070309020205020404" pitchFamily="49" charset="0"/>
              </a:rPr>
              <a:t>d.setMonth(2); // should return False</a:t>
            </a:r>
          </a:p>
          <a:p>
            <a:pPr eaLnBrk="1" hangingPunct="1">
              <a:lnSpc>
                <a:spcPct val="90000"/>
              </a:lnSpc>
              <a:buFont typeface="Wingdings" panose="05000000000000000000" pitchFamily="2" charset="2"/>
              <a:buNone/>
            </a:pPr>
            <a:endParaRPr lang="en-US" altLang="en-US" noProof="1">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397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8"/>
          <p:cNvSpPr>
            <a:spLocks noGrp="1"/>
          </p:cNvSpPr>
          <p:nvPr>
            <p:ph type="title"/>
          </p:nvPr>
        </p:nvSpPr>
        <p:spPr/>
        <p:txBody>
          <a:bodyPr/>
          <a:lstStyle/>
          <a:p>
            <a:pPr eaLnBrk="1" hangingPunct="1"/>
            <a:r>
              <a:rPr lang="en-US" altLang="en-US"/>
              <a:t>S</a:t>
            </a:r>
            <a:r>
              <a:rPr lang="en-US" altLang="en-US" noProof="1"/>
              <a:t>ử</a:t>
            </a:r>
            <a:r>
              <a:rPr lang="en-US" altLang="en-US"/>
              <a:t> d</a:t>
            </a:r>
            <a:r>
              <a:rPr lang="en-US" altLang="en-US" noProof="1"/>
              <a:t>ụng</a:t>
            </a:r>
            <a:r>
              <a:rPr lang="en-US" altLang="en-US"/>
              <a:t> giao di</a:t>
            </a:r>
            <a:r>
              <a:rPr lang="en-US" altLang="en-US" noProof="1"/>
              <a:t>ện (2/2)</a:t>
            </a:r>
            <a:endParaRPr lang="en-US" altLang="en-US"/>
          </a:p>
        </p:txBody>
      </p:sp>
      <p:sp>
        <p:nvSpPr>
          <p:cNvPr id="33795" name="Slide Number Placeholder 5"/>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AACD855C-1802-4584-A534-EED5D08D6C11}" type="slidenum">
              <a:rPr lang="en-US" altLang="en-US" sz="1400">
                <a:solidFill>
                  <a:schemeClr val="tx2"/>
                </a:solidFill>
                <a:latin typeface="Arial" panose="020B0604020202020204" pitchFamily="34" charset="0"/>
              </a:rPr>
              <a:pPr algn="r">
                <a:spcBef>
                  <a:spcPct val="0"/>
                </a:spcBef>
                <a:spcAft>
                  <a:spcPct val="0"/>
                </a:spcAft>
                <a:buClrTx/>
                <a:buSzTx/>
                <a:buFontTx/>
                <a:buNone/>
              </a:pPr>
              <a:t>19</a:t>
            </a:fld>
            <a:endParaRPr lang="en-GB" altLang="en-US" sz="1400">
              <a:solidFill>
                <a:schemeClr val="tx2"/>
              </a:solidFill>
              <a:latin typeface="Arial" panose="020B0604020202020204" pitchFamily="34" charset="0"/>
            </a:endParaRPr>
          </a:p>
        </p:txBody>
      </p:sp>
      <p:graphicFrame>
        <p:nvGraphicFramePr>
          <p:cNvPr id="33796" name="Object 9"/>
          <p:cNvGraphicFramePr>
            <a:graphicFrameLocks noChangeAspect="1"/>
          </p:cNvGraphicFramePr>
          <p:nvPr/>
        </p:nvGraphicFramePr>
        <p:xfrm>
          <a:off x="5562600" y="2209800"/>
          <a:ext cx="2705100" cy="3721100"/>
        </p:xfrm>
        <a:graphic>
          <a:graphicData uri="http://schemas.openxmlformats.org/presentationml/2006/ole">
            <mc:AlternateContent xmlns:mc="http://schemas.openxmlformats.org/markup-compatibility/2006">
              <mc:Choice xmlns:v="urn:schemas-microsoft-com:vml" Requires="v">
                <p:oleObj spid="_x0000_s1028" name="Visio" r:id="rId3" imgW="2329891" imgH="3315005" progId="Visio.Drawing.11">
                  <p:embed/>
                </p:oleObj>
              </mc:Choice>
              <mc:Fallback>
                <p:oleObj name="Visio" r:id="rId3" imgW="2329891" imgH="3315005" progId="Visio.Drawing.11">
                  <p:embed/>
                  <p:pic>
                    <p:nvPicPr>
                      <p:cNvPr id="3379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209800"/>
                        <a:ext cx="27051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10"/>
          <p:cNvGraphicFramePr>
            <a:graphicFrameLocks noChangeAspect="1"/>
          </p:cNvGraphicFramePr>
          <p:nvPr/>
        </p:nvGraphicFramePr>
        <p:xfrm>
          <a:off x="1447800" y="2590800"/>
          <a:ext cx="2522538" cy="2971800"/>
        </p:xfrm>
        <a:graphic>
          <a:graphicData uri="http://schemas.openxmlformats.org/presentationml/2006/ole">
            <mc:AlternateContent xmlns:mc="http://schemas.openxmlformats.org/markup-compatibility/2006">
              <mc:Choice xmlns:v="urn:schemas-microsoft-com:vml" Requires="v">
                <p:oleObj spid="_x0000_s1029" name="Visio" r:id="rId5" imgW="2122627" imgH="2500579" progId="Visio.Drawing.11">
                  <p:embed/>
                </p:oleObj>
              </mc:Choice>
              <mc:Fallback>
                <p:oleObj name="Visio" r:id="rId5" imgW="2122627" imgH="2500579" progId="Visio.Drawing.11">
                  <p:embed/>
                  <p:pic>
                    <p:nvPicPr>
                      <p:cNvPr id="33797"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90800"/>
                        <a:ext cx="252253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12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 chính</a:t>
            </a:r>
            <a:endParaRPr lang="en-US"/>
          </a:p>
        </p:txBody>
      </p:sp>
      <p:sp>
        <p:nvSpPr>
          <p:cNvPr id="3" name="Content Placeholder 2"/>
          <p:cNvSpPr>
            <a:spLocks noGrp="1"/>
          </p:cNvSpPr>
          <p:nvPr>
            <p:ph idx="1"/>
          </p:nvPr>
        </p:nvSpPr>
        <p:spPr/>
        <p:txBody>
          <a:bodyPr/>
          <a:lstStyle/>
          <a:p>
            <a:r>
              <a:rPr lang="en-US"/>
              <a:t>Lịch sử ngôn ngữ lập trình </a:t>
            </a:r>
          </a:p>
          <a:p>
            <a:r>
              <a:rPr lang="en-US"/>
              <a:t>So sánh lập trình thủ tục và lập trình hướng đối tượng</a:t>
            </a:r>
          </a:p>
          <a:p>
            <a:r>
              <a:rPr lang="en-US"/>
              <a:t>Lịch sử ngôn ngữ Java</a:t>
            </a:r>
          </a:p>
          <a:p>
            <a:r>
              <a:rPr lang="en-US"/>
              <a:t>Môi trường lập trình Java, máy ảo, và JDK</a:t>
            </a:r>
          </a:p>
          <a:p>
            <a:r>
              <a:rPr lang="en-US"/>
              <a:t>Giới thiệu về các loại chương trình Java</a:t>
            </a:r>
            <a:endParaRPr lang="vi-VN"/>
          </a:p>
          <a:p>
            <a:r>
              <a:rPr lang="en-US"/>
              <a:t>Dịch và chạy chương trình</a:t>
            </a:r>
          </a:p>
          <a:p>
            <a:endParaRPr lang="en-US"/>
          </a:p>
        </p:txBody>
      </p:sp>
      <p:sp>
        <p:nvSpPr>
          <p:cNvPr id="4" name="Date Placeholder 3"/>
          <p:cNvSpPr>
            <a:spLocks noGrp="1"/>
          </p:cNvSpPr>
          <p:nvPr>
            <p:ph type="dt" sz="half" idx="10"/>
          </p:nvPr>
        </p:nvSpPr>
        <p:spPr/>
        <p:txBody>
          <a:bodyPr/>
          <a:lstStyle/>
          <a:p>
            <a:fld id="{E8663252-8A06-4DA2-9DA6-A853E9C8D59A}" type="datetime1">
              <a:rPr lang="en-US" smtClean="0"/>
              <a:t>11-06-2022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02E81D-EE5C-4746-BACE-D5CEA6BB4F6B}" type="slidenum">
              <a:rPr lang="en-US" smtClean="0"/>
              <a:t>2</a:t>
            </a:fld>
            <a:endParaRPr lang="en-US"/>
          </a:p>
        </p:txBody>
      </p:sp>
    </p:spTree>
    <p:extLst>
      <p:ext uri="{BB962C8B-B14F-4D97-AF65-F5344CB8AC3E}">
        <p14:creationId xmlns:p14="http://schemas.microsoft.com/office/powerpoint/2010/main" val="322055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98E959B5-199E-4DFF-BB0B-70FC40E56E35}" type="slidenum">
              <a:rPr lang="en-US" altLang="en-US" sz="1400">
                <a:solidFill>
                  <a:schemeClr val="tx2"/>
                </a:solidFill>
                <a:latin typeface="Arial" panose="020B0604020202020204" pitchFamily="34" charset="0"/>
              </a:rPr>
              <a:pPr algn="r">
                <a:spcBef>
                  <a:spcPct val="0"/>
                </a:spcBef>
                <a:spcAft>
                  <a:spcPct val="0"/>
                </a:spcAft>
                <a:buClrTx/>
                <a:buSzTx/>
                <a:buFontTx/>
                <a:buNone/>
              </a:pPr>
              <a:t>20</a:t>
            </a:fld>
            <a:endParaRPr lang="en-GB" altLang="en-US" sz="1400">
              <a:solidFill>
                <a:schemeClr val="tx2"/>
              </a:solidFill>
              <a:latin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en-US" noProof="1"/>
              <a:t>Đóng</a:t>
            </a:r>
            <a:r>
              <a:rPr lang="en-US" altLang="en-US"/>
              <a:t> g</a:t>
            </a:r>
            <a:r>
              <a:rPr lang="en-US" altLang="en-US" noProof="1"/>
              <a:t>ói và </a:t>
            </a:r>
            <a:r>
              <a:rPr lang="en-US" altLang="en-US"/>
              <a:t>che gi</a:t>
            </a:r>
            <a:r>
              <a:rPr lang="en-US" altLang="en-US" noProof="1"/>
              <a:t>ấu</a:t>
            </a:r>
            <a:r>
              <a:rPr lang="en-US" altLang="en-US"/>
              <a:t> th</a:t>
            </a:r>
            <a:r>
              <a:rPr lang="en-US" altLang="en-US" noProof="1"/>
              <a:t>ô</a:t>
            </a:r>
            <a:r>
              <a:rPr lang="en-US" altLang="en-US"/>
              <a:t>ng tin</a:t>
            </a:r>
            <a:endParaRPr lang="en-US" altLang="en-US" noProof="1"/>
          </a:p>
        </p:txBody>
      </p:sp>
      <p:sp>
        <p:nvSpPr>
          <p:cNvPr id="34820" name="Rectangle 3"/>
          <p:cNvSpPr>
            <a:spLocks noGrp="1" noChangeArrowheads="1"/>
          </p:cNvSpPr>
          <p:nvPr>
            <p:ph type="body" idx="1"/>
          </p:nvPr>
        </p:nvSpPr>
        <p:spPr>
          <a:xfrm>
            <a:off x="838200" y="1387476"/>
            <a:ext cx="8229600" cy="4937125"/>
          </a:xfrm>
        </p:spPr>
        <p:txBody>
          <a:bodyPr/>
          <a:lstStyle/>
          <a:p>
            <a:pPr eaLnBrk="1" hangingPunct="1">
              <a:lnSpc>
                <a:spcPct val="90000"/>
              </a:lnSpc>
            </a:pPr>
            <a:r>
              <a:rPr lang="en-US" altLang="en-US" noProof="1"/>
              <a:t>Đóng gói: Đóng</a:t>
            </a:r>
            <a:r>
              <a:rPr lang="en-US" altLang="en-US"/>
              <a:t> g</a:t>
            </a:r>
            <a:r>
              <a:rPr lang="en-US" altLang="en-US" noProof="1"/>
              <a:t>ói</a:t>
            </a:r>
            <a:r>
              <a:rPr lang="en-US" altLang="en-US"/>
              <a:t> d</a:t>
            </a:r>
            <a:r>
              <a:rPr lang="en-US" altLang="en-US" noProof="1"/>
              <a:t>ữ</a:t>
            </a:r>
            <a:r>
              <a:rPr lang="en-US" altLang="en-US"/>
              <a:t> li</a:t>
            </a:r>
            <a:r>
              <a:rPr lang="en-US" altLang="en-US" noProof="1"/>
              <a:t>ệu</a:t>
            </a:r>
            <a:r>
              <a:rPr lang="en-US" altLang="en-US"/>
              <a:t> v</a:t>
            </a:r>
            <a:r>
              <a:rPr lang="en-US" altLang="en-US" noProof="1"/>
              <a:t>à</a:t>
            </a:r>
            <a:r>
              <a:rPr lang="en-US" altLang="en-US"/>
              <a:t> c</a:t>
            </a:r>
            <a:r>
              <a:rPr lang="en-US" altLang="en-US" noProof="1"/>
              <a:t>ác</a:t>
            </a:r>
            <a:r>
              <a:rPr lang="en-US" altLang="en-US"/>
              <a:t> thao t</a:t>
            </a:r>
            <a:r>
              <a:rPr lang="en-US" altLang="en-US" noProof="1"/>
              <a:t>ác</a:t>
            </a:r>
            <a:r>
              <a:rPr lang="en-US" altLang="en-US"/>
              <a:t> t</a:t>
            </a:r>
            <a:r>
              <a:rPr lang="en-US" altLang="en-US" noProof="1"/>
              <a:t>ác</a:t>
            </a:r>
            <a:r>
              <a:rPr lang="en-US" altLang="en-US"/>
              <a:t> </a:t>
            </a:r>
            <a:r>
              <a:rPr lang="en-US" altLang="en-US" noProof="1"/>
              <a:t>động</a:t>
            </a:r>
            <a:r>
              <a:rPr lang="en-US" altLang="en-US"/>
              <a:t> l</a:t>
            </a:r>
            <a:r>
              <a:rPr lang="en-US" altLang="en-US" noProof="1"/>
              <a:t>ê</a:t>
            </a:r>
            <a:r>
              <a:rPr lang="en-US" altLang="en-US"/>
              <a:t>n d</a:t>
            </a:r>
            <a:r>
              <a:rPr lang="en-US" altLang="en-US" noProof="1"/>
              <a:t>ữ</a:t>
            </a:r>
            <a:r>
              <a:rPr lang="en-US" altLang="en-US"/>
              <a:t> li</a:t>
            </a:r>
            <a:r>
              <a:rPr lang="en-US" altLang="en-US" noProof="1"/>
              <a:t>ệu</a:t>
            </a:r>
            <a:r>
              <a:rPr lang="en-US" altLang="en-US"/>
              <a:t> th</a:t>
            </a:r>
            <a:r>
              <a:rPr lang="en-US" altLang="en-US" noProof="1"/>
              <a:t>ành</a:t>
            </a:r>
            <a:r>
              <a:rPr lang="en-US" altLang="en-US"/>
              <a:t> m</a:t>
            </a:r>
            <a:r>
              <a:rPr lang="en-US" altLang="en-US" noProof="1"/>
              <a:t>ột</a:t>
            </a:r>
            <a:r>
              <a:rPr lang="en-US" altLang="en-US"/>
              <a:t> th</a:t>
            </a:r>
            <a:r>
              <a:rPr lang="en-US" altLang="en-US" noProof="1"/>
              <a:t>ể</a:t>
            </a:r>
            <a:r>
              <a:rPr lang="en-US" altLang="en-US"/>
              <a:t> th</a:t>
            </a:r>
            <a:r>
              <a:rPr lang="en-US" altLang="en-US" noProof="1"/>
              <a:t>ống</a:t>
            </a:r>
            <a:r>
              <a:rPr lang="en-US" altLang="en-US"/>
              <a:t> nh</a:t>
            </a:r>
            <a:r>
              <a:rPr lang="en-US" altLang="en-US" noProof="1"/>
              <a:t>ất</a:t>
            </a:r>
            <a:r>
              <a:rPr lang="en-US" altLang="en-US"/>
              <a:t> (lớp đối tượng) thu</a:t>
            </a:r>
            <a:r>
              <a:rPr lang="en-US" altLang="en-US" noProof="1"/>
              <a:t>ận</a:t>
            </a:r>
            <a:r>
              <a:rPr lang="en-US" altLang="en-US"/>
              <a:t> ti</a:t>
            </a:r>
            <a:r>
              <a:rPr lang="en-US" altLang="en-US" noProof="1"/>
              <a:t>ện</a:t>
            </a:r>
            <a:r>
              <a:rPr lang="en-US" altLang="en-US"/>
              <a:t> cho s</a:t>
            </a:r>
            <a:r>
              <a:rPr lang="en-US" altLang="en-US" noProof="1"/>
              <a:t>ử</a:t>
            </a:r>
            <a:r>
              <a:rPr lang="en-US" altLang="en-US"/>
              <a:t> d</a:t>
            </a:r>
            <a:r>
              <a:rPr lang="en-US" altLang="en-US" noProof="1"/>
              <a:t>ụng</a:t>
            </a:r>
            <a:r>
              <a:rPr lang="en-US" altLang="en-US"/>
              <a:t> l</a:t>
            </a:r>
            <a:r>
              <a:rPr lang="en-US" altLang="en-US" noProof="1"/>
              <a:t>ại</a:t>
            </a:r>
            <a:endParaRPr lang="en-US" altLang="en-US"/>
          </a:p>
          <a:p>
            <a:pPr eaLnBrk="1" hangingPunct="1">
              <a:lnSpc>
                <a:spcPct val="90000"/>
              </a:lnSpc>
            </a:pPr>
            <a:r>
              <a:rPr lang="en-US" altLang="en-US"/>
              <a:t>Che gi</a:t>
            </a:r>
            <a:r>
              <a:rPr lang="en-US" altLang="en-US" noProof="1"/>
              <a:t>ấu</a:t>
            </a:r>
            <a:r>
              <a:rPr lang="en-US" altLang="en-US"/>
              <a:t> thông tin</a:t>
            </a:r>
          </a:p>
          <a:p>
            <a:pPr lvl="1" eaLnBrk="1" hangingPunct="1">
              <a:lnSpc>
                <a:spcPct val="90000"/>
              </a:lnSpc>
            </a:pPr>
            <a:r>
              <a:rPr lang="en-US" altLang="en-US"/>
              <a:t>thao t</a:t>
            </a:r>
            <a:r>
              <a:rPr lang="en-US" altLang="en-US" noProof="1"/>
              <a:t>ác</a:t>
            </a:r>
            <a:r>
              <a:rPr lang="en-US" altLang="en-US"/>
              <a:t> v</a:t>
            </a:r>
            <a:r>
              <a:rPr lang="en-US" altLang="en-US" noProof="1"/>
              <a:t>ới</a:t>
            </a:r>
            <a:r>
              <a:rPr lang="en-US" altLang="en-US"/>
              <a:t> d</a:t>
            </a:r>
            <a:r>
              <a:rPr lang="en-US" altLang="en-US" noProof="1"/>
              <a:t>ữ</a:t>
            </a:r>
            <a:r>
              <a:rPr lang="en-US" altLang="en-US"/>
              <a:t> li</a:t>
            </a:r>
            <a:r>
              <a:rPr lang="en-US" altLang="en-US" noProof="1"/>
              <a:t>ệu</a:t>
            </a:r>
            <a:r>
              <a:rPr lang="en-US" altLang="en-US"/>
              <a:t> th</a:t>
            </a:r>
            <a:r>
              <a:rPr lang="en-US" altLang="en-US" noProof="1"/>
              <a:t>ô</a:t>
            </a:r>
            <a:r>
              <a:rPr lang="en-US" altLang="en-US"/>
              <a:t>ng qua c</a:t>
            </a:r>
            <a:r>
              <a:rPr lang="en-US" altLang="en-US" noProof="1"/>
              <a:t>ác</a:t>
            </a:r>
            <a:r>
              <a:rPr lang="en-US" altLang="en-US"/>
              <a:t> giao di</a:t>
            </a:r>
            <a:r>
              <a:rPr lang="en-US" altLang="en-US" noProof="1"/>
              <a:t>ện</a:t>
            </a:r>
            <a:r>
              <a:rPr lang="en-US" altLang="en-US"/>
              <a:t> x</a:t>
            </a:r>
            <a:r>
              <a:rPr lang="en-US" altLang="en-US" noProof="1"/>
              <a:t>ác</a:t>
            </a:r>
            <a:r>
              <a:rPr lang="en-US" altLang="en-US"/>
              <a:t> </a:t>
            </a:r>
            <a:r>
              <a:rPr lang="en-US" altLang="en-US" noProof="1"/>
              <a:t>định</a:t>
            </a:r>
            <a:endParaRPr lang="en-US" altLang="en-US"/>
          </a:p>
          <a:p>
            <a:pPr lvl="1" eaLnBrk="1" hangingPunct="1">
              <a:lnSpc>
                <a:spcPct val="90000"/>
              </a:lnSpc>
            </a:pPr>
            <a:r>
              <a:rPr lang="en-US" altLang="en-US"/>
              <a:t>che gi</a:t>
            </a:r>
            <a:r>
              <a:rPr lang="en-US" altLang="en-US" noProof="1"/>
              <a:t>ấu</a:t>
            </a:r>
            <a:r>
              <a:rPr lang="en-US" altLang="en-US"/>
              <a:t> người </a:t>
            </a:r>
            <a:r>
              <a:rPr lang="en-US" altLang="en-US" i="1"/>
              <a:t>lập trình khách</a:t>
            </a:r>
            <a:r>
              <a:rPr lang="en-US" altLang="en-US"/>
              <a:t> (</a:t>
            </a:r>
            <a:r>
              <a:rPr lang="en-US" altLang="en-US" i="1"/>
              <a:t>client programmer</a:t>
            </a:r>
            <a:r>
              <a:rPr lang="en-US" altLang="en-US"/>
              <a:t>) c</a:t>
            </a:r>
            <a:r>
              <a:rPr lang="en-US" altLang="en-US" noProof="1"/>
              <a:t>ái</a:t>
            </a:r>
            <a:r>
              <a:rPr lang="en-US" altLang="en-US"/>
              <a:t> c</a:t>
            </a:r>
            <a:r>
              <a:rPr lang="en-US" altLang="en-US" noProof="1"/>
              <a:t>ó</a:t>
            </a:r>
            <a:r>
              <a:rPr lang="en-US" altLang="en-US"/>
              <a:t> kh</a:t>
            </a:r>
            <a:r>
              <a:rPr lang="en-US" altLang="en-US" noProof="1"/>
              <a:t>ả</a:t>
            </a:r>
            <a:r>
              <a:rPr lang="en-US" altLang="en-US"/>
              <a:t> n</a:t>
            </a:r>
            <a:r>
              <a:rPr lang="en-US" altLang="en-US" noProof="1"/>
              <a:t>ă</a:t>
            </a:r>
            <a:r>
              <a:rPr lang="en-US" altLang="en-US"/>
              <a:t>ng thay </a:t>
            </a:r>
            <a:r>
              <a:rPr lang="en-US" altLang="en-US" noProof="1"/>
              <a:t>đổi</a:t>
            </a:r>
            <a:r>
              <a:rPr lang="en-US" altLang="en-US"/>
              <a:t> (</a:t>
            </a:r>
            <a:r>
              <a:rPr lang="en-US" altLang="en-US">
                <a:solidFill>
                  <a:srgbClr val="1818FF"/>
                </a:solidFill>
              </a:rPr>
              <a:t>tách cái bất biến ra khỏi cái khả biến</a:t>
            </a:r>
            <a:r>
              <a:rPr lang="en-US" altLang="en-US"/>
              <a:t>)</a:t>
            </a:r>
            <a:endParaRPr lang="en-US" altLang="en-US" noProof="1"/>
          </a:p>
        </p:txBody>
      </p:sp>
    </p:spTree>
    <p:extLst>
      <p:ext uri="{BB962C8B-B14F-4D97-AF65-F5344CB8AC3E}">
        <p14:creationId xmlns:p14="http://schemas.microsoft.com/office/powerpoint/2010/main" val="21666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9899A620-F82E-4CDD-855F-CD64C551A52F}" type="slidenum">
              <a:rPr lang="en-US" altLang="en-US" sz="1400">
                <a:solidFill>
                  <a:schemeClr val="tx2"/>
                </a:solidFill>
                <a:latin typeface="Arial" panose="020B0604020202020204" pitchFamily="34" charset="0"/>
              </a:rPr>
              <a:pPr algn="r">
                <a:spcBef>
                  <a:spcPct val="0"/>
                </a:spcBef>
                <a:spcAft>
                  <a:spcPct val="0"/>
                </a:spcAft>
                <a:buClrTx/>
                <a:buSzTx/>
                <a:buFontTx/>
                <a:buNone/>
              </a:pPr>
              <a:t>21</a:t>
            </a:fld>
            <a:endParaRPr lang="en-GB" altLang="en-US" sz="1400">
              <a:solidFill>
                <a:schemeClr val="tx2"/>
              </a:solidFill>
              <a:latin typeface="Arial"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en-US"/>
              <a:t>L</a:t>
            </a:r>
            <a:r>
              <a:rPr lang="en-US" altLang="en-US" noProof="1"/>
              <a:t>ớp</a:t>
            </a:r>
            <a:r>
              <a:rPr lang="en-US" altLang="en-US"/>
              <a:t> v</a:t>
            </a:r>
            <a:r>
              <a:rPr lang="en-US" altLang="en-US" noProof="1"/>
              <a:t>à</a:t>
            </a:r>
            <a:r>
              <a:rPr lang="en-US" altLang="en-US"/>
              <a:t> </a:t>
            </a:r>
            <a:r>
              <a:rPr lang="en-US" altLang="en-US" noProof="1"/>
              <a:t>đối</a:t>
            </a:r>
            <a:r>
              <a:rPr lang="en-US" altLang="en-US"/>
              <a:t> t</a:t>
            </a:r>
            <a:r>
              <a:rPr lang="vi-VN" altLang="en-US" noProof="1"/>
              <a:t>ượng</a:t>
            </a:r>
          </a:p>
        </p:txBody>
      </p:sp>
      <p:sp>
        <p:nvSpPr>
          <p:cNvPr id="35844" name="Rectangle 3"/>
          <p:cNvSpPr>
            <a:spLocks noGrp="1" noChangeArrowheads="1"/>
          </p:cNvSpPr>
          <p:nvPr>
            <p:ph type="body" idx="1"/>
          </p:nvPr>
        </p:nvSpPr>
        <p:spPr>
          <a:xfrm>
            <a:off x="838200" y="1387476"/>
            <a:ext cx="8229600" cy="4937125"/>
          </a:xfrm>
        </p:spPr>
        <p:txBody>
          <a:bodyPr/>
          <a:lstStyle/>
          <a:p>
            <a:pPr eaLnBrk="1" hangingPunct="1"/>
            <a:r>
              <a:rPr lang="en-US" altLang="en-US"/>
              <a:t>L</a:t>
            </a:r>
            <a:r>
              <a:rPr lang="en-US" altLang="en-US" noProof="1"/>
              <a:t>ớp</a:t>
            </a:r>
            <a:r>
              <a:rPr lang="en-US" altLang="en-US"/>
              <a:t> </a:t>
            </a:r>
            <a:r>
              <a:rPr lang="en-US" altLang="en-US" noProof="1"/>
              <a:t>đối</a:t>
            </a:r>
            <a:r>
              <a:rPr lang="en-US" altLang="en-US"/>
              <a:t> t</a:t>
            </a:r>
            <a:r>
              <a:rPr lang="vi-VN" altLang="en-US" noProof="1"/>
              <a:t>ượng</a:t>
            </a:r>
            <a:r>
              <a:rPr lang="en-US" altLang="en-US"/>
              <a:t> (class) l</a:t>
            </a:r>
            <a:r>
              <a:rPr lang="en-US" altLang="en-US" noProof="1"/>
              <a:t>à</a:t>
            </a:r>
            <a:r>
              <a:rPr lang="en-US" altLang="en-US"/>
              <a:t> khuôn mẫu để sinh ra đối tượng</a:t>
            </a:r>
          </a:p>
          <a:p>
            <a:pPr eaLnBrk="1" hangingPunct="1"/>
            <a:r>
              <a:rPr lang="en-US" altLang="en-US"/>
              <a:t>Đối tượng là thể hiện (instance) của một lớp. Đối tượng có</a:t>
            </a:r>
          </a:p>
          <a:p>
            <a:pPr lvl="1" eaLnBrk="1" hangingPunct="1"/>
            <a:r>
              <a:rPr lang="en-US" altLang="en-US"/>
              <a:t>thu</a:t>
            </a:r>
            <a:r>
              <a:rPr lang="en-US" altLang="en-US" noProof="1"/>
              <a:t>ộc</a:t>
            </a:r>
            <a:r>
              <a:rPr lang="en-US" altLang="en-US"/>
              <a:t> t</a:t>
            </a:r>
            <a:r>
              <a:rPr lang="en-US" altLang="en-US" noProof="1"/>
              <a:t>ính</a:t>
            </a:r>
            <a:r>
              <a:rPr lang="en-US" altLang="en-US"/>
              <a:t> (dữ liệu)</a:t>
            </a:r>
          </a:p>
          <a:p>
            <a:pPr lvl="1" eaLnBrk="1" hangingPunct="1"/>
            <a:r>
              <a:rPr lang="en-US" altLang="en-US"/>
              <a:t>h</a:t>
            </a:r>
            <a:r>
              <a:rPr lang="en-US" altLang="en-US" noProof="1"/>
              <a:t>ành</a:t>
            </a:r>
            <a:r>
              <a:rPr lang="en-US" altLang="en-US"/>
              <a:t> vi (phương thức)</a:t>
            </a:r>
          </a:p>
        </p:txBody>
      </p:sp>
    </p:spTree>
    <p:extLst>
      <p:ext uri="{BB962C8B-B14F-4D97-AF65-F5344CB8AC3E}">
        <p14:creationId xmlns:p14="http://schemas.microsoft.com/office/powerpoint/2010/main" val="133177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C6AAB81E-2D3B-42D4-BD83-94D0A433F6D0}" type="slidenum">
              <a:rPr lang="en-US" altLang="en-US" sz="1400">
                <a:solidFill>
                  <a:schemeClr val="tx2"/>
                </a:solidFill>
                <a:latin typeface="Arial" panose="020B0604020202020204" pitchFamily="34" charset="0"/>
              </a:rPr>
              <a:pPr algn="r">
                <a:spcBef>
                  <a:spcPct val="0"/>
                </a:spcBef>
                <a:spcAft>
                  <a:spcPct val="0"/>
                </a:spcAft>
                <a:buClrTx/>
                <a:buSzTx/>
                <a:buFontTx/>
                <a:buNone/>
              </a:pPr>
              <a:t>22</a:t>
            </a:fld>
            <a:endParaRPr lang="en-GB" altLang="en-US" sz="1400">
              <a:solidFill>
                <a:schemeClr val="tx2"/>
              </a:solidFill>
              <a:latin typeface="Arial" panose="020B0604020202020204" pitchFamily="34" charset="0"/>
            </a:endParaRPr>
          </a:p>
        </p:txBody>
      </p:sp>
      <p:sp>
        <p:nvSpPr>
          <p:cNvPr id="36867" name="Rectangle 2"/>
          <p:cNvSpPr>
            <a:spLocks noGrp="1" noChangeArrowheads="1"/>
          </p:cNvSpPr>
          <p:nvPr>
            <p:ph type="title"/>
          </p:nvPr>
        </p:nvSpPr>
        <p:spPr/>
        <p:txBody>
          <a:bodyPr/>
          <a:lstStyle/>
          <a:p>
            <a:pPr eaLnBrk="1" hangingPunct="1"/>
            <a:r>
              <a:rPr lang="en-US" altLang="en-US"/>
              <a:t>H</a:t>
            </a:r>
            <a:r>
              <a:rPr lang="en-US" altLang="en-US" noProof="1"/>
              <a:t>ệ</a:t>
            </a:r>
            <a:r>
              <a:rPr lang="en-US" altLang="en-US"/>
              <a:t> th</a:t>
            </a:r>
            <a:r>
              <a:rPr lang="en-US" altLang="en-US" noProof="1"/>
              <a:t>ống</a:t>
            </a:r>
            <a:r>
              <a:rPr lang="en-US" altLang="en-US"/>
              <a:t> h</a:t>
            </a:r>
            <a:r>
              <a:rPr lang="vi-VN" altLang="en-US" noProof="1"/>
              <a:t>ướng</a:t>
            </a:r>
            <a:r>
              <a:rPr lang="en-US" altLang="en-US"/>
              <a:t> </a:t>
            </a:r>
            <a:r>
              <a:rPr lang="en-US" altLang="en-US" noProof="1"/>
              <a:t>đối</a:t>
            </a:r>
            <a:r>
              <a:rPr lang="en-US" altLang="en-US"/>
              <a:t> t</a:t>
            </a:r>
            <a:r>
              <a:rPr lang="vi-VN" altLang="en-US" noProof="1"/>
              <a:t>ượng</a:t>
            </a:r>
          </a:p>
        </p:txBody>
      </p:sp>
      <p:sp>
        <p:nvSpPr>
          <p:cNvPr id="36868" name="Rectangle 3"/>
          <p:cNvSpPr>
            <a:spLocks noGrp="1" noChangeArrowheads="1"/>
          </p:cNvSpPr>
          <p:nvPr>
            <p:ph type="body" idx="1"/>
          </p:nvPr>
        </p:nvSpPr>
        <p:spPr>
          <a:xfrm>
            <a:off x="838200" y="1387476"/>
            <a:ext cx="8229600" cy="4937125"/>
          </a:xfrm>
        </p:spPr>
        <p:txBody>
          <a:bodyPr/>
          <a:lstStyle/>
          <a:p>
            <a:pPr eaLnBrk="1" hangingPunct="1"/>
            <a:r>
              <a:rPr lang="en-US" altLang="en-US"/>
              <a:t>Bao g</a:t>
            </a:r>
            <a:r>
              <a:rPr lang="en-US" altLang="en-US" noProof="1"/>
              <a:t>ồm</a:t>
            </a:r>
            <a:r>
              <a:rPr lang="en-US" altLang="en-US"/>
              <a:t> m</a:t>
            </a:r>
            <a:r>
              <a:rPr lang="en-US" altLang="en-US" noProof="1"/>
              <a:t>ột</a:t>
            </a:r>
            <a:r>
              <a:rPr lang="en-US" altLang="en-US"/>
              <a:t> t</a:t>
            </a:r>
            <a:r>
              <a:rPr lang="en-US" altLang="en-US" noProof="1"/>
              <a:t>ập</a:t>
            </a:r>
            <a:r>
              <a:rPr lang="en-US" altLang="en-US"/>
              <a:t> c</a:t>
            </a:r>
            <a:r>
              <a:rPr lang="en-US" altLang="en-US" noProof="1"/>
              <a:t>ác</a:t>
            </a:r>
            <a:r>
              <a:rPr lang="en-US" altLang="en-US"/>
              <a:t> </a:t>
            </a:r>
            <a:r>
              <a:rPr lang="en-US" altLang="en-US" noProof="1"/>
              <a:t>đối</a:t>
            </a:r>
            <a:r>
              <a:rPr lang="en-US" altLang="en-US"/>
              <a:t> t</a:t>
            </a:r>
            <a:r>
              <a:rPr lang="vi-VN" altLang="en-US" noProof="1"/>
              <a:t>ượng</a:t>
            </a:r>
            <a:endParaRPr lang="en-US" altLang="en-US"/>
          </a:p>
          <a:p>
            <a:pPr lvl="1" eaLnBrk="1" hangingPunct="1"/>
            <a:r>
              <a:rPr lang="en-US" altLang="en-US"/>
              <a:t>mỗi đối tượng chịu trách nhiệm một công việc</a:t>
            </a:r>
          </a:p>
          <a:p>
            <a:pPr eaLnBrk="1" hangingPunct="1"/>
            <a:r>
              <a:rPr lang="en-US" altLang="en-US"/>
              <a:t>C</a:t>
            </a:r>
            <a:r>
              <a:rPr lang="en-US" altLang="en-US" noProof="1"/>
              <a:t>ác</a:t>
            </a:r>
            <a:r>
              <a:rPr lang="en-US" altLang="en-US"/>
              <a:t> </a:t>
            </a:r>
            <a:r>
              <a:rPr lang="en-US" altLang="en-US" noProof="1"/>
              <a:t>đối</a:t>
            </a:r>
            <a:r>
              <a:rPr lang="en-US" altLang="en-US"/>
              <a:t> t</a:t>
            </a:r>
            <a:r>
              <a:rPr lang="vi-VN" altLang="en-US" noProof="1"/>
              <a:t>ượng</a:t>
            </a:r>
            <a:r>
              <a:rPr lang="en-US" altLang="en-US"/>
              <a:t> t</a:t>
            </a:r>
            <a:r>
              <a:rPr lang="vi-VN" altLang="en-US" noProof="1"/>
              <a:t>ươ</a:t>
            </a:r>
            <a:r>
              <a:rPr lang="en-US" altLang="en-US"/>
              <a:t>ng t</a:t>
            </a:r>
            <a:r>
              <a:rPr lang="en-US" altLang="en-US" noProof="1"/>
              <a:t>ác</a:t>
            </a:r>
            <a:r>
              <a:rPr lang="en-US" altLang="en-US"/>
              <a:t> th</a:t>
            </a:r>
            <a:r>
              <a:rPr lang="en-US" altLang="en-US" noProof="1"/>
              <a:t>ô</a:t>
            </a:r>
            <a:r>
              <a:rPr lang="en-US" altLang="en-US"/>
              <a:t>ng qua trao </a:t>
            </a:r>
            <a:r>
              <a:rPr lang="en-US" altLang="en-US" noProof="1"/>
              <a:t>đổi</a:t>
            </a:r>
            <a:r>
              <a:rPr lang="en-US" altLang="en-US"/>
              <a:t> th</a:t>
            </a:r>
            <a:r>
              <a:rPr lang="en-US" altLang="en-US" noProof="1"/>
              <a:t>ô</a:t>
            </a:r>
            <a:r>
              <a:rPr lang="en-US" altLang="en-US"/>
              <a:t>ng </a:t>
            </a:r>
            <a:r>
              <a:rPr lang="en-US" altLang="en-US" noProof="1"/>
              <a:t>đ</a:t>
            </a:r>
            <a:r>
              <a:rPr lang="en-US" altLang="en-US"/>
              <a:t>i</a:t>
            </a:r>
            <a:r>
              <a:rPr lang="en-US" altLang="en-US" noProof="1"/>
              <a:t>ệp</a:t>
            </a:r>
            <a:r>
              <a:rPr lang="en-US" altLang="en-US"/>
              <a:t> (</a:t>
            </a:r>
            <a:r>
              <a:rPr lang="en-US" altLang="en-US" i="1"/>
              <a:t>message passing</a:t>
            </a:r>
            <a:r>
              <a:rPr lang="en-US" altLang="en-US"/>
              <a:t>)</a:t>
            </a:r>
          </a:p>
          <a:p>
            <a:pPr eaLnBrk="1" hangingPunct="1"/>
            <a:r>
              <a:rPr lang="en-US" altLang="en-US"/>
              <a:t>C</a:t>
            </a:r>
            <a:r>
              <a:rPr lang="en-US" altLang="en-US" noProof="1"/>
              <a:t>ác</a:t>
            </a:r>
            <a:r>
              <a:rPr lang="en-US" altLang="en-US"/>
              <a:t> </a:t>
            </a:r>
            <a:r>
              <a:rPr lang="en-US" altLang="en-US" noProof="1"/>
              <a:t>đối</a:t>
            </a:r>
            <a:r>
              <a:rPr lang="en-US" altLang="en-US"/>
              <a:t> t</a:t>
            </a:r>
            <a:r>
              <a:rPr lang="vi-VN" altLang="en-US" noProof="1"/>
              <a:t>ượng</a:t>
            </a:r>
            <a:r>
              <a:rPr lang="en-US" altLang="en-US"/>
              <a:t> c</a:t>
            </a:r>
            <a:r>
              <a:rPr lang="en-US" altLang="en-US" noProof="1"/>
              <a:t>ó</a:t>
            </a:r>
            <a:r>
              <a:rPr lang="en-US" altLang="en-US"/>
              <a:t> th</a:t>
            </a:r>
            <a:r>
              <a:rPr lang="en-US" altLang="en-US" noProof="1"/>
              <a:t>ể</a:t>
            </a:r>
            <a:r>
              <a:rPr lang="en-US" altLang="en-US"/>
              <a:t> t</a:t>
            </a:r>
            <a:r>
              <a:rPr lang="en-US" altLang="en-US" noProof="1"/>
              <a:t>ồn</a:t>
            </a:r>
            <a:r>
              <a:rPr lang="en-US" altLang="en-US"/>
              <a:t> t</a:t>
            </a:r>
            <a:r>
              <a:rPr lang="en-US" altLang="en-US" noProof="1"/>
              <a:t>ại</a:t>
            </a:r>
            <a:r>
              <a:rPr lang="en-US" altLang="en-US"/>
              <a:t> ph</a:t>
            </a:r>
            <a:r>
              <a:rPr lang="en-US" altLang="en-US" noProof="1"/>
              <a:t>â</a:t>
            </a:r>
            <a:r>
              <a:rPr lang="en-US" altLang="en-US"/>
              <a:t>n t</a:t>
            </a:r>
            <a:r>
              <a:rPr lang="en-US" altLang="en-US" noProof="1"/>
              <a:t>án</a:t>
            </a:r>
            <a:r>
              <a:rPr lang="en-US" altLang="en-US"/>
              <a:t>/c</a:t>
            </a:r>
            <a:r>
              <a:rPr lang="en-US" altLang="en-US" noProof="1"/>
              <a:t>ó</a:t>
            </a:r>
            <a:r>
              <a:rPr lang="en-US" altLang="en-US"/>
              <a:t> th</a:t>
            </a:r>
            <a:r>
              <a:rPr lang="en-US" altLang="en-US" noProof="1"/>
              <a:t>ể</a:t>
            </a:r>
            <a:r>
              <a:rPr lang="en-US" altLang="en-US"/>
              <a:t> ho</a:t>
            </a:r>
            <a:r>
              <a:rPr lang="en-US" altLang="en-US" noProof="1"/>
              <a:t>ạt</a:t>
            </a:r>
            <a:r>
              <a:rPr lang="en-US" altLang="en-US"/>
              <a:t> </a:t>
            </a:r>
            <a:r>
              <a:rPr lang="en-US" altLang="en-US" noProof="1"/>
              <a:t>động</a:t>
            </a:r>
            <a:r>
              <a:rPr lang="en-US" altLang="en-US"/>
              <a:t> song song</a:t>
            </a:r>
            <a:endParaRPr lang="en-US" altLang="en-US" noProof="1"/>
          </a:p>
        </p:txBody>
      </p:sp>
    </p:spTree>
    <p:extLst>
      <p:ext uri="{BB962C8B-B14F-4D97-AF65-F5344CB8AC3E}">
        <p14:creationId xmlns:p14="http://schemas.microsoft.com/office/powerpoint/2010/main" val="425431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76200"/>
            <a:ext cx="8229600" cy="1066800"/>
          </a:xfrm>
        </p:spPr>
        <p:txBody>
          <a:bodyPr/>
          <a:lstStyle/>
          <a:p>
            <a:pPr eaLnBrk="1" hangingPunct="1"/>
            <a:r>
              <a:rPr lang="en-US" altLang="en-US"/>
              <a:t>M</a:t>
            </a:r>
            <a:r>
              <a:rPr lang="en-US" altLang="en-US" noProof="1"/>
              <a:t>ô</a:t>
            </a:r>
            <a:r>
              <a:rPr lang="en-US" altLang="en-US"/>
              <a:t> h</a:t>
            </a:r>
            <a:r>
              <a:rPr lang="en-US" altLang="en-US" noProof="1"/>
              <a:t>ình</a:t>
            </a:r>
            <a:r>
              <a:rPr lang="en-US" altLang="en-US"/>
              <a:t> h</a:t>
            </a:r>
            <a:r>
              <a:rPr lang="en-US" altLang="en-US" noProof="1"/>
              <a:t>óa</a:t>
            </a:r>
            <a:r>
              <a:rPr lang="en-US" altLang="en-US"/>
              <a:t> </a:t>
            </a:r>
            <a:r>
              <a:rPr lang="en-US" altLang="en-US" noProof="1"/>
              <a:t>đối</a:t>
            </a:r>
            <a:r>
              <a:rPr lang="en-US" altLang="en-US"/>
              <a:t> t</a:t>
            </a:r>
            <a:r>
              <a:rPr lang="vi-VN" altLang="en-US" noProof="1"/>
              <a:t>ượng</a:t>
            </a:r>
          </a:p>
        </p:txBody>
      </p:sp>
      <p:graphicFrame>
        <p:nvGraphicFramePr>
          <p:cNvPr id="80924" name="Group 28"/>
          <p:cNvGraphicFramePr>
            <a:graphicFrameLocks noGrp="1"/>
          </p:cNvGraphicFramePr>
          <p:nvPr>
            <p:ph idx="1"/>
          </p:nvPr>
        </p:nvGraphicFramePr>
        <p:xfrm>
          <a:off x="2895600" y="1828800"/>
          <a:ext cx="4267200" cy="4267200"/>
        </p:xfrm>
        <a:graphic>
          <a:graphicData uri="http://schemas.openxmlformats.org/drawingml/2006/table">
            <a:tbl>
              <a:tblPr/>
              <a:tblGrid>
                <a:gridCol w="4267200">
                  <a:extLst>
                    <a:ext uri="{9D8B030D-6E8A-4147-A177-3AD203B41FA5}">
                      <a16:colId xmlns:a16="http://schemas.microsoft.com/office/drawing/2014/main" xmlns=""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Courier New" pitchFamily="49" charset="0"/>
                          <a:cs typeface="Courier New" pitchFamily="49" charset="0"/>
                        </a:rPr>
                        <a:t>MyDate</a:t>
                      </a:r>
                      <a:endParaRPr kumimoji="0" lang="en-US" sz="2000" b="1" i="0" u="none" strike="noStrike" cap="none" normalizeH="0" baseline="0" noProof="1">
                        <a:ln>
                          <a:noFill/>
                        </a:ln>
                        <a:solidFill>
                          <a:schemeClr val="tx1"/>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19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Char char="-"/>
                        <a:tabLst/>
                      </a:pPr>
                      <a:r>
                        <a:rPr kumimoji="0" lang="en-US" sz="2000" b="0" i="0" u="none" strike="noStrike" cap="none" normalizeH="0" baseline="0">
                          <a:ln>
                            <a:noFill/>
                          </a:ln>
                          <a:solidFill>
                            <a:schemeClr val="tx1"/>
                          </a:solidFill>
                          <a:effectLst/>
                          <a:latin typeface="Courier New" pitchFamily="49" charset="0"/>
                          <a:cs typeface="Courier New" pitchFamily="49" charset="0"/>
                        </a:rPr>
                        <a:t>y</a:t>
                      </a:r>
                      <a:r>
                        <a:rPr kumimoji="0" lang="en-US" sz="2000" b="0" i="0" u="none" strike="noStrike" cap="none" normalizeH="0" baseline="0" noProof="1">
                          <a:ln>
                            <a:noFill/>
                          </a:ln>
                          <a:solidFill>
                            <a:schemeClr val="tx1"/>
                          </a:solidFill>
                          <a:effectLst/>
                          <a:latin typeface="Courier New" pitchFamily="49" charset="0"/>
                          <a:cs typeface="Courier New" pitchFamily="49" charset="0"/>
                        </a:rPr>
                        <a:t>ear</a:t>
                      </a:r>
                      <a:endParaRPr kumimoji="0" lang="en-US" sz="2000" b="0" i="0" u="none" strike="noStrike" cap="none" normalizeH="0" baseline="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Tx/>
                        <a:buChar char="-"/>
                        <a:tabLst/>
                      </a:pPr>
                      <a:r>
                        <a:rPr kumimoji="0" lang="en-US" sz="2000" b="0" i="0" u="none" strike="noStrike" cap="none" normalizeH="0" baseline="0">
                          <a:ln>
                            <a:noFill/>
                          </a:ln>
                          <a:solidFill>
                            <a:schemeClr val="tx1"/>
                          </a:solidFill>
                          <a:effectLst/>
                          <a:latin typeface="Courier New" pitchFamily="49" charset="0"/>
                          <a:cs typeface="Courier New" pitchFamily="49" charset="0"/>
                        </a:rPr>
                        <a:t>month</a:t>
                      </a:r>
                    </a:p>
                    <a:p>
                      <a:pPr marL="0" marR="0" lvl="0" indent="0" algn="l" defTabSz="914400" rtl="0" eaLnBrk="1" fontAlgn="base" latinLnBrk="0" hangingPunct="1">
                        <a:lnSpc>
                          <a:spcPct val="100000"/>
                        </a:lnSpc>
                        <a:spcBef>
                          <a:spcPct val="20000"/>
                        </a:spcBef>
                        <a:spcAft>
                          <a:spcPct val="0"/>
                        </a:spcAft>
                        <a:buClr>
                          <a:schemeClr val="bg2"/>
                        </a:buClr>
                        <a:buSzPct val="75000"/>
                        <a:buFontTx/>
                        <a:buChar char="-"/>
                        <a:tabLst/>
                      </a:pPr>
                      <a:r>
                        <a:rPr kumimoji="0" lang="en-US" sz="2000" b="0" i="0" u="none" strike="noStrike" cap="none" normalizeH="0" baseline="0">
                          <a:ln>
                            <a:noFill/>
                          </a:ln>
                          <a:solidFill>
                            <a:schemeClr val="tx1"/>
                          </a:solidFill>
                          <a:effectLst/>
                          <a:latin typeface="Courier New" pitchFamily="49" charset="0"/>
                          <a:cs typeface="Courier New" pitchFamily="49" charset="0"/>
                        </a:rPr>
                        <a:t>day</a:t>
                      </a:r>
                      <a:endParaRPr kumimoji="0" lang="en-US" sz="2000" b="0" i="0" u="none" strike="noStrike" cap="none" normalizeH="0" baseline="0" noProof="1">
                        <a:ln>
                          <a:noFill/>
                        </a:ln>
                        <a:solidFill>
                          <a:schemeClr val="tx1"/>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422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getDay</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setDay</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getMonth</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setMonth</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getYear</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setYear</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Tx/>
                        <a:buChar char="-"/>
                        <a:tabLst/>
                      </a:pP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validDate</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2000" b="0" i="0" u="none" strike="noStrike" cap="none" normalizeH="0" baseline="0" dirty="0">
                          <a:ln>
                            <a:noFill/>
                          </a:ln>
                          <a:solidFill>
                            <a:schemeClr val="tx1"/>
                          </a:solidFill>
                          <a:effectLst/>
                          <a:latin typeface="Courier New" pitchFamily="49" charset="0"/>
                          <a:cs typeface="Courier New" pitchFamily="49" charset="0"/>
                        </a:rPr>
                        <a:t>)</a:t>
                      </a:r>
                      <a:endParaRPr kumimoji="0" lang="en-US" sz="2000" b="0" i="0" u="none" strike="noStrike" cap="none" normalizeH="0" baseline="0" noProof="1">
                        <a:ln>
                          <a:noFill/>
                        </a:ln>
                        <a:solidFill>
                          <a:schemeClr val="tx1"/>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79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spcAft>
                <a:spcPct val="0"/>
              </a:spcAft>
              <a:buClrTx/>
              <a:buSzTx/>
              <a:buFontTx/>
              <a:buNone/>
            </a:pPr>
            <a:fld id="{D8DC89F7-C2D5-443E-9F23-07FC9F1A4103}" type="slidenum">
              <a:rPr lang="en-GB" altLang="en-US" sz="1400">
                <a:solidFill>
                  <a:schemeClr val="tx2"/>
                </a:solidFill>
                <a:latin typeface="Arial" panose="020B0604020202020204" pitchFamily="34" charset="0"/>
              </a:rPr>
              <a:pPr>
                <a:spcBef>
                  <a:spcPct val="0"/>
                </a:spcBef>
                <a:spcAft>
                  <a:spcPct val="0"/>
                </a:spcAft>
                <a:buClrTx/>
                <a:buSzTx/>
                <a:buFontTx/>
                <a:buNone/>
              </a:pPr>
              <a:t>23</a:t>
            </a:fld>
            <a:endParaRPr lang="en-GB"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7173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C27EA8B1-1F30-440C-88F6-CE93EF74621A}" type="slidenum">
              <a:rPr lang="en-US" altLang="en-US" sz="1400">
                <a:solidFill>
                  <a:schemeClr val="tx2"/>
                </a:solidFill>
                <a:latin typeface="Arial" panose="020B0604020202020204" pitchFamily="34" charset="0"/>
              </a:rPr>
              <a:pPr algn="r">
                <a:spcBef>
                  <a:spcPct val="0"/>
                </a:spcBef>
                <a:spcAft>
                  <a:spcPct val="0"/>
                </a:spcAft>
                <a:buClrTx/>
                <a:buSzTx/>
                <a:buFontTx/>
                <a:buNone/>
              </a:pPr>
              <a:t>24</a:t>
            </a:fld>
            <a:endParaRPr lang="en-GB" altLang="en-US" sz="1400">
              <a:solidFill>
                <a:schemeClr val="tx2"/>
              </a:solidFill>
              <a:latin typeface="Arial" panose="020B0604020202020204" pitchFamily="34" charset="0"/>
            </a:endParaRPr>
          </a:p>
        </p:txBody>
      </p:sp>
      <p:sp>
        <p:nvSpPr>
          <p:cNvPr id="38915" name="Rectangle 2"/>
          <p:cNvSpPr>
            <a:spLocks noGrp="1" noChangeArrowheads="1"/>
          </p:cNvSpPr>
          <p:nvPr>
            <p:ph type="title"/>
          </p:nvPr>
        </p:nvSpPr>
        <p:spPr/>
        <p:txBody>
          <a:bodyPr>
            <a:normAutofit fontScale="90000"/>
          </a:bodyPr>
          <a:lstStyle/>
          <a:p>
            <a:pPr eaLnBrk="1" hangingPunct="1"/>
            <a:r>
              <a:rPr lang="en-US" altLang="zh-CN">
                <a:ea typeface="SimSun" panose="02010600030101010101" pitchFamily="2" charset="-122"/>
              </a:rPr>
              <a:t>Lợi ích của l</a:t>
            </a:r>
            <a:r>
              <a:rPr lang="en-US" altLang="en-US"/>
              <a:t>ậ</a:t>
            </a:r>
            <a:r>
              <a:rPr lang="en-US" altLang="zh-CN">
                <a:ea typeface="SimSun" panose="02010600030101010101" pitchFamily="2" charset="-122"/>
              </a:rPr>
              <a:t>p trình h</a:t>
            </a:r>
            <a:r>
              <a:rPr lang="en-US" altLang="en-US"/>
              <a:t>ướ</a:t>
            </a:r>
            <a:r>
              <a:rPr lang="en-US" altLang="zh-CN">
                <a:ea typeface="SimSun" panose="02010600030101010101" pitchFamily="2" charset="-122"/>
              </a:rPr>
              <a:t>ng đ</a:t>
            </a:r>
            <a:r>
              <a:rPr lang="en-US" altLang="en-US"/>
              <a:t>ố</a:t>
            </a:r>
            <a:r>
              <a:rPr lang="en-US" altLang="zh-CN">
                <a:ea typeface="SimSun" panose="02010600030101010101" pitchFamily="2" charset="-122"/>
              </a:rPr>
              <a:t>i tư</a:t>
            </a:r>
            <a:r>
              <a:rPr lang="en-US" altLang="en-US"/>
              <a:t>ợ</a:t>
            </a:r>
            <a:r>
              <a:rPr lang="en-US" altLang="zh-CN">
                <a:ea typeface="SimSun" panose="02010600030101010101" pitchFamily="2" charset="-122"/>
              </a:rPr>
              <a:t>ng</a:t>
            </a:r>
            <a:endParaRPr lang="en-US" altLang="en-US">
              <a:ea typeface="SimSun" panose="02010600030101010101" pitchFamily="2" charset="-122"/>
            </a:endParaRPr>
          </a:p>
        </p:txBody>
      </p:sp>
      <p:sp>
        <p:nvSpPr>
          <p:cNvPr id="38916" name="Rectangle 3"/>
          <p:cNvSpPr>
            <a:spLocks noGrp="1" noChangeArrowheads="1"/>
          </p:cNvSpPr>
          <p:nvPr>
            <p:ph type="body" idx="1"/>
          </p:nvPr>
        </p:nvSpPr>
        <p:spPr>
          <a:xfrm>
            <a:off x="838200" y="1387476"/>
            <a:ext cx="8229600" cy="4937125"/>
          </a:xfrm>
        </p:spPr>
        <p:txBody>
          <a:bodyPr/>
          <a:lstStyle/>
          <a:p>
            <a:pPr eaLnBrk="1" hangingPunct="1"/>
            <a:r>
              <a:rPr lang="en-US" altLang="en-US"/>
              <a:t>năng suất lập trình (năng suất phát triển)</a:t>
            </a:r>
          </a:p>
          <a:p>
            <a:pPr eaLnBrk="1" hangingPunct="1"/>
            <a:r>
              <a:rPr lang="en-US" altLang="en-US"/>
              <a:t>chất lượng phần mềm</a:t>
            </a:r>
          </a:p>
          <a:p>
            <a:pPr eaLnBrk="1" hangingPunct="1"/>
            <a:r>
              <a:rPr lang="en-US" altLang="en-US"/>
              <a:t>tính hiểu được của phần mềm</a:t>
            </a:r>
          </a:p>
          <a:p>
            <a:pPr eaLnBrk="1" hangingPunct="1"/>
            <a:r>
              <a:rPr lang="en-US" altLang="zh-CN">
                <a:ea typeface="SimSun" panose="02010600030101010101" pitchFamily="2" charset="-122"/>
              </a:rPr>
              <a:t>vòng đ</a:t>
            </a:r>
            <a:r>
              <a:rPr lang="en-US" altLang="en-US"/>
              <a:t>ờ</a:t>
            </a:r>
            <a:r>
              <a:rPr lang="en-US" altLang="zh-CN">
                <a:ea typeface="SimSun" panose="02010600030101010101" pitchFamily="2" charset="-122"/>
              </a:rPr>
              <a:t>i c</a:t>
            </a:r>
            <a:r>
              <a:rPr lang="en-US" altLang="en-US"/>
              <a:t>ủa</a:t>
            </a:r>
            <a:r>
              <a:rPr lang="en-US" altLang="zh-CN">
                <a:ea typeface="SimSun" panose="02010600030101010101" pitchFamily="2" charset="-122"/>
              </a:rPr>
              <a:t> ph</a:t>
            </a:r>
            <a:r>
              <a:rPr lang="en-US" altLang="en-US"/>
              <a:t>ầ</a:t>
            </a:r>
            <a:r>
              <a:rPr lang="en-US" altLang="zh-CN">
                <a:ea typeface="SimSun" panose="02010600030101010101" pitchFamily="2" charset="-122"/>
              </a:rPr>
              <a:t>n m</a:t>
            </a:r>
            <a:r>
              <a:rPr lang="en-US" altLang="en-US"/>
              <a:t>ề</a:t>
            </a:r>
            <a:r>
              <a:rPr lang="en-US" altLang="zh-CN">
                <a:ea typeface="SimSun" panose="02010600030101010101" pitchFamily="2" charset="-122"/>
              </a:rPr>
              <a:t>m </a:t>
            </a:r>
            <a:endParaRPr lang="en-US" altLang="en-US">
              <a:ea typeface="SimSun" panose="02010600030101010101" pitchFamily="2" charset="-122"/>
            </a:endParaRPr>
          </a:p>
        </p:txBody>
      </p:sp>
    </p:spTree>
    <p:extLst>
      <p:ext uri="{BB962C8B-B14F-4D97-AF65-F5344CB8AC3E}">
        <p14:creationId xmlns:p14="http://schemas.microsoft.com/office/powerpoint/2010/main" val="93705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3BC17D3E-7E18-41D4-A08E-B0F371B117D0}" type="slidenum">
              <a:rPr lang="en-US" altLang="en-US" sz="1400">
                <a:solidFill>
                  <a:schemeClr val="tx2"/>
                </a:solidFill>
                <a:latin typeface="Arial" panose="020B0604020202020204" pitchFamily="34" charset="0"/>
              </a:rPr>
              <a:pPr algn="r">
                <a:spcBef>
                  <a:spcPct val="0"/>
                </a:spcBef>
                <a:spcAft>
                  <a:spcPct val="0"/>
                </a:spcAft>
                <a:buClrTx/>
                <a:buSzTx/>
                <a:buFontTx/>
                <a:buNone/>
              </a:pPr>
              <a:t>25</a:t>
            </a:fld>
            <a:endParaRPr lang="en-GB" altLang="en-US" sz="1400">
              <a:solidFill>
                <a:schemeClr val="tx2"/>
              </a:solidFill>
              <a:latin typeface="Arial" panose="020B0604020202020204" pitchFamily="34" charset="0"/>
            </a:endParaRPr>
          </a:p>
        </p:txBody>
      </p:sp>
      <p:sp>
        <p:nvSpPr>
          <p:cNvPr id="39939" name="Rectangle 2"/>
          <p:cNvSpPr>
            <a:spLocks noGrp="1" noChangeArrowheads="1"/>
          </p:cNvSpPr>
          <p:nvPr>
            <p:ph type="title"/>
          </p:nvPr>
        </p:nvSpPr>
        <p:spPr/>
        <p:txBody>
          <a:bodyPr/>
          <a:lstStyle/>
          <a:p>
            <a:pPr eaLnBrk="1" hangingPunct="1"/>
            <a:r>
              <a:rPr lang="en-US" altLang="en-US" noProof="1"/>
              <a:t>OO</a:t>
            </a:r>
            <a:r>
              <a:rPr lang="en-US" altLang="en-US"/>
              <a:t>P v</a:t>
            </a:r>
            <a:r>
              <a:rPr lang="en-US" altLang="en-US" noProof="1"/>
              <a:t>à</a:t>
            </a:r>
            <a:r>
              <a:rPr lang="en-US" altLang="en-US"/>
              <a:t> </a:t>
            </a:r>
            <a:r>
              <a:rPr lang="en-US" altLang="en-US" noProof="1"/>
              <a:t>OO</a:t>
            </a:r>
            <a:r>
              <a:rPr lang="en-US" altLang="en-US"/>
              <a:t>L</a:t>
            </a:r>
            <a:endParaRPr lang="en-US" altLang="en-US" noProof="1"/>
          </a:p>
        </p:txBody>
      </p:sp>
      <p:sp>
        <p:nvSpPr>
          <p:cNvPr id="39940" name="Rectangle 3"/>
          <p:cNvSpPr>
            <a:spLocks noGrp="1" noChangeArrowheads="1"/>
          </p:cNvSpPr>
          <p:nvPr>
            <p:ph type="body" idx="1"/>
          </p:nvPr>
        </p:nvSpPr>
        <p:spPr>
          <a:xfrm>
            <a:off x="838200" y="1387476"/>
            <a:ext cx="8229600" cy="4937125"/>
          </a:xfrm>
        </p:spPr>
        <p:txBody>
          <a:bodyPr/>
          <a:lstStyle/>
          <a:p>
            <a:pPr eaLnBrk="1" hangingPunct="1"/>
            <a:r>
              <a:rPr lang="en-US" altLang="en-US"/>
              <a:t>C</a:t>
            </a:r>
            <a:r>
              <a:rPr lang="en-US" altLang="en-US" noProof="1"/>
              <a:t>ó</a:t>
            </a:r>
            <a:r>
              <a:rPr lang="en-US" altLang="en-US"/>
              <a:t> th</a:t>
            </a:r>
            <a:r>
              <a:rPr lang="en-US" altLang="en-US" noProof="1"/>
              <a:t>ể</a:t>
            </a:r>
            <a:r>
              <a:rPr lang="en-US" altLang="en-US"/>
              <a:t> th</a:t>
            </a:r>
            <a:r>
              <a:rPr lang="en-US" altLang="en-US" noProof="1"/>
              <a:t>ể</a:t>
            </a:r>
            <a:r>
              <a:rPr lang="en-US" altLang="en-US"/>
              <a:t> hi</a:t>
            </a:r>
            <a:r>
              <a:rPr lang="en-US" altLang="en-US" noProof="1"/>
              <a:t>ện</a:t>
            </a:r>
            <a:r>
              <a:rPr lang="en-US" altLang="en-US"/>
              <a:t> ph</a:t>
            </a:r>
            <a:r>
              <a:rPr lang="en-US" altLang="en-US" noProof="1"/>
              <a:t>ần</a:t>
            </a:r>
            <a:r>
              <a:rPr lang="en-US" altLang="en-US"/>
              <a:t> n</a:t>
            </a:r>
            <a:r>
              <a:rPr lang="en-US" altLang="en-US" noProof="1"/>
              <a:t>ào</a:t>
            </a:r>
            <a:r>
              <a:rPr lang="en-US" altLang="en-US"/>
              <a:t> t</a:t>
            </a:r>
            <a:r>
              <a:rPr lang="vi-VN" altLang="en-US" noProof="1"/>
              <a:t>ư</a:t>
            </a:r>
            <a:r>
              <a:rPr lang="en-US" altLang="en-US"/>
              <a:t> t</a:t>
            </a:r>
            <a:r>
              <a:rPr lang="vi-VN" altLang="en-US" noProof="1"/>
              <a:t>ưởng</a:t>
            </a:r>
            <a:r>
              <a:rPr lang="en-US" altLang="en-US"/>
              <a:t> đóng gói/che giấu thông tin tr</a:t>
            </a:r>
            <a:r>
              <a:rPr lang="en-US" altLang="en-US" noProof="1"/>
              <a:t>ê</a:t>
            </a:r>
            <a:r>
              <a:rPr lang="en-US" altLang="en-US"/>
              <a:t>n ngôn ngữ thủ tục</a:t>
            </a:r>
          </a:p>
          <a:p>
            <a:pPr lvl="1" eaLnBrk="1" hangingPunct="1"/>
            <a:r>
              <a:rPr lang="en-US" altLang="en-US"/>
              <a:t>không triệt để, khó kiểm soát</a:t>
            </a:r>
          </a:p>
          <a:p>
            <a:pPr eaLnBrk="1" hangingPunct="1"/>
            <a:r>
              <a:rPr lang="en-US" altLang="en-US"/>
              <a:t>Ngôn ngữ hướng đối tượng (Object-Oriented Language - OOL) cung cấp khả năng kiểm soát truy cập; ngoài ra</a:t>
            </a:r>
          </a:p>
          <a:p>
            <a:pPr lvl="1" eaLnBrk="1" hangingPunct="1"/>
            <a:r>
              <a:rPr lang="en-US" altLang="en-US"/>
              <a:t>kế thừa</a:t>
            </a:r>
          </a:p>
          <a:p>
            <a:pPr lvl="1" eaLnBrk="1" hangingPunct="1"/>
            <a:r>
              <a:rPr lang="en-US" altLang="en-US"/>
              <a:t>đa hình </a:t>
            </a:r>
            <a:endParaRPr lang="en-US" altLang="en-US" noProof="1"/>
          </a:p>
        </p:txBody>
      </p:sp>
    </p:spTree>
    <p:extLst>
      <p:ext uri="{BB962C8B-B14F-4D97-AF65-F5344CB8AC3E}">
        <p14:creationId xmlns:p14="http://schemas.microsoft.com/office/powerpoint/2010/main" val="1073852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a:t>Java</a:t>
            </a:r>
          </a:p>
        </p:txBody>
      </p:sp>
      <p:sp>
        <p:nvSpPr>
          <p:cNvPr id="19459" name="Rectangle 5"/>
          <p:cNvSpPr>
            <a:spLocks noGrp="1" noChangeArrowheads="1"/>
          </p:cNvSpPr>
          <p:nvPr>
            <p:ph type="body" idx="1"/>
          </p:nvPr>
        </p:nvSpPr>
        <p:spPr>
          <a:xfrm>
            <a:off x="838200" y="1219201"/>
            <a:ext cx="8229600" cy="4937125"/>
          </a:xfrm>
        </p:spPr>
        <p:txBody>
          <a:bodyPr/>
          <a:lstStyle/>
          <a:p>
            <a:pPr eaLnBrk="1" hangingPunct="1">
              <a:lnSpc>
                <a:spcPct val="90000"/>
              </a:lnSpc>
            </a:pPr>
            <a:r>
              <a:rPr lang="en-US" altLang="en-US" sz="2200"/>
              <a:t>1991: phát triển bởi Sun Microsystems như là một ngôn ngữ lập trình cho môi trường nhúng</a:t>
            </a:r>
          </a:p>
          <a:p>
            <a:pPr lvl="1" eaLnBrk="1" hangingPunct="1">
              <a:lnSpc>
                <a:spcPct val="90000"/>
              </a:lnSpc>
            </a:pPr>
            <a:r>
              <a:rPr lang="en-US" altLang="en-US" sz="2200"/>
              <a:t>Tên ban đầu là Oak</a:t>
            </a:r>
          </a:p>
          <a:p>
            <a:pPr eaLnBrk="1" hangingPunct="1">
              <a:lnSpc>
                <a:spcPct val="90000"/>
              </a:lnSpc>
            </a:pPr>
            <a:r>
              <a:rPr lang="en-US" altLang="en-US" sz="2200"/>
              <a:t>Java 1.0.2, 1.1</a:t>
            </a:r>
          </a:p>
          <a:p>
            <a:pPr lvl="1" eaLnBrk="1" hangingPunct="1">
              <a:lnSpc>
                <a:spcPct val="90000"/>
              </a:lnSpc>
            </a:pPr>
            <a:r>
              <a:rPr lang="en-US" altLang="en-US" sz="2200"/>
              <a:t>“Write Once, Run Anywhere”</a:t>
            </a:r>
          </a:p>
          <a:p>
            <a:pPr lvl="1" eaLnBrk="1" hangingPunct="1">
              <a:lnSpc>
                <a:spcPct val="90000"/>
              </a:lnSpc>
            </a:pPr>
            <a:r>
              <a:rPr lang="en-US" altLang="en-US" sz="2200"/>
              <a:t>Chậm</a:t>
            </a:r>
          </a:p>
          <a:p>
            <a:pPr lvl="1" eaLnBrk="1" hangingPunct="1">
              <a:lnSpc>
                <a:spcPct val="90000"/>
              </a:lnSpc>
            </a:pPr>
            <a:r>
              <a:rPr lang="en-US" altLang="en-US" sz="2200"/>
              <a:t>Được sử dụng cho các ứng dụng Web (applets)</a:t>
            </a:r>
          </a:p>
          <a:p>
            <a:pPr eaLnBrk="1" hangingPunct="1">
              <a:lnSpc>
                <a:spcPct val="90000"/>
              </a:lnSpc>
            </a:pPr>
            <a:r>
              <a:rPr lang="en-US" altLang="en-US" sz="2200"/>
              <a:t>Java 2 (versions 1.2 - 1.4)</a:t>
            </a:r>
          </a:p>
          <a:p>
            <a:pPr lvl="1" eaLnBrk="1" hangingPunct="1">
              <a:lnSpc>
                <a:spcPct val="90000"/>
              </a:lnSpc>
            </a:pPr>
            <a:r>
              <a:rPr lang="en-US" altLang="en-US" sz="2200"/>
              <a:t>Nhanh và mạnh hơn, </a:t>
            </a:r>
          </a:p>
          <a:p>
            <a:pPr lvl="1" eaLnBrk="1" hangingPunct="1">
              <a:lnSpc>
                <a:spcPct val="90000"/>
              </a:lnSpc>
            </a:pPr>
            <a:r>
              <a:rPr lang="en-US" altLang="en-US" sz="2200"/>
              <a:t>3 nền tảng: J2ME, J2SE, J2EE</a:t>
            </a:r>
          </a:p>
          <a:p>
            <a:pPr eaLnBrk="1" hangingPunct="1">
              <a:lnSpc>
                <a:spcPct val="90000"/>
              </a:lnSpc>
            </a:pPr>
            <a:r>
              <a:rPr lang="en-US" altLang="en-US" sz="2200"/>
              <a:t>Java 5, 6, 7, 8 (versions 1.5-1.6…)</a:t>
            </a:r>
          </a:p>
          <a:p>
            <a:pPr lvl="1" eaLnBrk="1" hangingPunct="1">
              <a:lnSpc>
                <a:spcPct val="90000"/>
              </a:lnSpc>
            </a:pPr>
            <a:r>
              <a:rPr lang="en-US" altLang="en-US" sz="2200"/>
              <a:t>Được cải tiến nhiều hơn nữa</a:t>
            </a:r>
          </a:p>
        </p:txBody>
      </p:sp>
      <p:sp>
        <p:nvSpPr>
          <p:cNvPr id="1946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4DBDA54-F420-493F-9070-1DB4E644B1D0}" type="slidenum">
              <a:rPr lang="en-US" altLang="en-US" sz="1400">
                <a:solidFill>
                  <a:schemeClr val="tx2"/>
                </a:solidFill>
                <a:latin typeface="Arial" panose="020B0604020202020204" pitchFamily="34" charset="0"/>
              </a:rPr>
              <a:pPr>
                <a:spcBef>
                  <a:spcPct val="0"/>
                </a:spcBef>
                <a:buClrTx/>
                <a:buSzTx/>
                <a:buFontTx/>
                <a:buNone/>
              </a:pPr>
              <a:t>26</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1338443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Thống kê về ngôn ngữ lập trình</a:t>
            </a:r>
          </a:p>
        </p:txBody>
      </p:sp>
      <p:sp>
        <p:nvSpPr>
          <p:cNvPr id="20483"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17A35DB3-7ADE-4159-9090-D578413C1EA6}" type="slidenum">
              <a:rPr lang="en-US" altLang="en-US" sz="1400">
                <a:solidFill>
                  <a:schemeClr val="tx2"/>
                </a:solidFill>
                <a:latin typeface="Arial" panose="020B0604020202020204" pitchFamily="34" charset="0"/>
              </a:rPr>
              <a:pPr>
                <a:spcBef>
                  <a:spcPct val="0"/>
                </a:spcBef>
                <a:buClrTx/>
                <a:buSzTx/>
                <a:buFontTx/>
                <a:buNone/>
              </a:pPr>
              <a:t>27</a:t>
            </a:fld>
            <a:endParaRPr lang="en-US" altLang="en-US" sz="1400">
              <a:solidFill>
                <a:schemeClr val="tx2"/>
              </a:solidFill>
              <a:latin typeface="Arial" panose="020B0604020202020204" pitchFamily="34" charset="0"/>
            </a:endParaRPr>
          </a:p>
        </p:txBody>
      </p:sp>
      <p:pic>
        <p:nvPicPr>
          <p:cNvPr id="2048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8104188"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00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Thống kê của IEEE</a:t>
            </a:r>
          </a:p>
        </p:txBody>
      </p:sp>
      <p:sp>
        <p:nvSpPr>
          <p:cNvPr id="2253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33F91A9F-2822-4D56-910E-AE7C796299F4}" type="slidenum">
              <a:rPr lang="en-US" altLang="en-US" sz="1400">
                <a:solidFill>
                  <a:schemeClr val="tx2"/>
                </a:solidFill>
                <a:latin typeface="Arial" panose="020B0604020202020204" pitchFamily="34" charset="0"/>
              </a:rPr>
              <a:pPr>
                <a:spcBef>
                  <a:spcPct val="0"/>
                </a:spcBef>
                <a:buClrTx/>
                <a:buSzTx/>
                <a:buFontTx/>
                <a:buNone/>
              </a:pPr>
              <a:t>28</a:t>
            </a:fld>
            <a:endParaRPr lang="en-US" altLang="en-US" sz="1400">
              <a:solidFill>
                <a:schemeClr val="tx2"/>
              </a:solidFill>
              <a:latin typeface="Arial" panose="020B0604020202020204" pitchFamily="34" charset="0"/>
            </a:endParaRPr>
          </a:p>
        </p:txBody>
      </p:sp>
      <p:pic>
        <p:nvPicPr>
          <p:cNvPr id="2253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7389" y="1739900"/>
            <a:ext cx="599122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766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a:t>Thống kê của IEEE (theo nhu cầu tuyển dụng)</a:t>
            </a:r>
          </a:p>
        </p:txBody>
      </p:sp>
      <p:sp>
        <p:nvSpPr>
          <p:cNvPr id="235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03751E45-A06B-4AC0-BE38-41DE6E1D52DD}" type="slidenum">
              <a:rPr lang="en-US" altLang="en-US" sz="1400">
                <a:solidFill>
                  <a:schemeClr val="tx2"/>
                </a:solidFill>
                <a:latin typeface="Arial" panose="020B0604020202020204" pitchFamily="34" charset="0"/>
              </a:rPr>
              <a:pPr>
                <a:spcBef>
                  <a:spcPct val="0"/>
                </a:spcBef>
                <a:buClrTx/>
                <a:buSzTx/>
                <a:buFontTx/>
                <a:buNone/>
              </a:pPr>
              <a:t>29</a:t>
            </a:fld>
            <a:endParaRPr lang="en-US" altLang="en-US" sz="1400">
              <a:solidFill>
                <a:schemeClr val="tx2"/>
              </a:solidFill>
              <a:latin typeface="Arial" panose="020B0604020202020204" pitchFamily="34" charset="0"/>
            </a:endParaRPr>
          </a:p>
        </p:txBody>
      </p:sp>
      <p:pic>
        <p:nvPicPr>
          <p:cNvPr id="2355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1695450"/>
            <a:ext cx="604837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6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217E014B-8DDB-4F73-A59C-4574FCCF2874}" type="slidenum">
              <a:rPr lang="en-US" altLang="en-US" sz="1400">
                <a:solidFill>
                  <a:schemeClr val="tx2"/>
                </a:solidFill>
                <a:latin typeface="Arial" panose="020B0604020202020204" pitchFamily="34" charset="0"/>
              </a:rPr>
              <a:pPr algn="r">
                <a:spcBef>
                  <a:spcPct val="0"/>
                </a:spcBef>
                <a:spcAft>
                  <a:spcPct val="0"/>
                </a:spcAft>
                <a:buClrTx/>
                <a:buSzTx/>
                <a:buFontTx/>
                <a:buNone/>
              </a:pPr>
              <a:t>3</a:t>
            </a:fld>
            <a:endParaRPr lang="en-GB" altLang="en-US" sz="1400">
              <a:solidFill>
                <a:schemeClr val="tx2"/>
              </a:solidFill>
              <a:latin typeface="Arial" panose="020B0604020202020204" pitchFamily="34" charset="0"/>
            </a:endParaRPr>
          </a:p>
        </p:txBody>
      </p:sp>
      <p:sp>
        <p:nvSpPr>
          <p:cNvPr id="17411" name="Rectangle 2"/>
          <p:cNvSpPr>
            <a:spLocks noGrp="1" noChangeArrowheads="1"/>
          </p:cNvSpPr>
          <p:nvPr>
            <p:ph type="title"/>
          </p:nvPr>
        </p:nvSpPr>
        <p:spPr/>
        <p:txBody>
          <a:bodyPr/>
          <a:lstStyle/>
          <a:p>
            <a:pPr eaLnBrk="1" hangingPunct="1"/>
            <a:r>
              <a:rPr lang="en-US" altLang="en-US"/>
              <a:t>Phần mềm ngày càng phức tạp</a:t>
            </a:r>
          </a:p>
        </p:txBody>
      </p:sp>
      <p:sp>
        <p:nvSpPr>
          <p:cNvPr id="17412" name="Rectangle 3"/>
          <p:cNvSpPr>
            <a:spLocks noGrp="1" noChangeArrowheads="1"/>
          </p:cNvSpPr>
          <p:nvPr>
            <p:ph type="body" idx="1"/>
          </p:nvPr>
        </p:nvSpPr>
        <p:spPr>
          <a:xfrm>
            <a:off x="838200" y="1387476"/>
            <a:ext cx="8229600" cy="4937125"/>
          </a:xfrm>
        </p:spPr>
        <p:txBody>
          <a:bodyPr/>
          <a:lstStyle/>
          <a:p>
            <a:pPr eaLnBrk="1" hangingPunct="1"/>
            <a:r>
              <a:rPr lang="en-US" altLang="en-US"/>
              <a:t>Kích thước ngày càng lớn*</a:t>
            </a:r>
          </a:p>
          <a:p>
            <a:pPr lvl="1" eaLnBrk="1" hangingPunct="1"/>
            <a:r>
              <a:rPr lang="en-US" altLang="en-US"/>
              <a:t>LibreOffice: 9M dòng lệnh</a:t>
            </a:r>
          </a:p>
          <a:p>
            <a:pPr lvl="1" eaLnBrk="1" hangingPunct="1"/>
            <a:r>
              <a:rPr lang="en-US" altLang="en-US"/>
              <a:t>Android: 13.3M dòng lệnh</a:t>
            </a:r>
          </a:p>
          <a:p>
            <a:pPr lvl="1" eaLnBrk="1" hangingPunct="1"/>
            <a:r>
              <a:rPr lang="en-US" altLang="en-US"/>
              <a:t>NetBeans IDE: 97.2M dòng lệnh</a:t>
            </a:r>
          </a:p>
          <a:p>
            <a:pPr eaLnBrk="1" hangingPunct="1"/>
            <a:r>
              <a:rPr lang="en-US" altLang="en-US"/>
              <a:t>Người dùng ngày càng đòi hỏi nhiều chức năng, đặc biệt là chức năng </a:t>
            </a:r>
            <a:r>
              <a:rPr lang="en-US" altLang="en-US" i="1"/>
              <a:t>thông minh</a:t>
            </a:r>
          </a:p>
          <a:p>
            <a:pPr eaLnBrk="1" hangingPunct="1"/>
            <a:r>
              <a:rPr lang="en-US" altLang="en-US"/>
              <a:t>Phần mềm luôn cần được sửa đổi</a:t>
            </a:r>
          </a:p>
        </p:txBody>
      </p:sp>
      <p:sp>
        <p:nvSpPr>
          <p:cNvPr id="17413" name="Rectangle 1"/>
          <p:cNvSpPr>
            <a:spLocks noChangeArrowheads="1"/>
          </p:cNvSpPr>
          <p:nvPr/>
        </p:nvSpPr>
        <p:spPr bwMode="auto">
          <a:xfrm>
            <a:off x="5943600" y="5861050"/>
            <a:ext cx="314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spcAft>
                <a:spcPct val="0"/>
              </a:spcAft>
              <a:buClrTx/>
              <a:buSzTx/>
              <a:buFontTx/>
              <a:buNone/>
            </a:pPr>
            <a:r>
              <a:rPr lang="en-US" altLang="en-US" sz="1600" i="1">
                <a:latin typeface="Arial" panose="020B0604020202020204" pitchFamily="34" charset="0"/>
              </a:rPr>
              <a:t>Nguồn: https://www.openhub.net</a:t>
            </a:r>
          </a:p>
        </p:txBody>
      </p:sp>
    </p:spTree>
    <p:extLst>
      <p:ext uri="{BB962C8B-B14F-4D97-AF65-F5344CB8AC3E}">
        <p14:creationId xmlns:p14="http://schemas.microsoft.com/office/powerpoint/2010/main" val="69672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Cấu trúc của chương trình Java</a:t>
            </a:r>
          </a:p>
        </p:txBody>
      </p:sp>
      <p:sp>
        <p:nvSpPr>
          <p:cNvPr id="24579" name="Content Placeholder 2"/>
          <p:cNvSpPr>
            <a:spLocks noGrp="1"/>
          </p:cNvSpPr>
          <p:nvPr>
            <p:ph idx="1"/>
          </p:nvPr>
        </p:nvSpPr>
        <p:spPr>
          <a:xfrm>
            <a:off x="838200" y="1219201"/>
            <a:ext cx="8229600" cy="4937125"/>
          </a:xfrm>
        </p:spPr>
        <p:txBody>
          <a:bodyPr/>
          <a:lstStyle/>
          <a:p>
            <a:pPr>
              <a:spcBef>
                <a:spcPts val="1200"/>
              </a:spcBef>
            </a:pPr>
            <a:endParaRPr lang="en-US" altLang="en-US"/>
          </a:p>
          <a:p>
            <a:pPr>
              <a:spcBef>
                <a:spcPts val="1200"/>
              </a:spcBef>
            </a:pPr>
            <a:r>
              <a:rPr lang="en-US" altLang="en-US"/>
              <a:t>Tập hợp của các lớp đối tượng</a:t>
            </a:r>
          </a:p>
          <a:p>
            <a:pPr>
              <a:spcBef>
                <a:spcPts val="1200"/>
              </a:spcBef>
            </a:pPr>
            <a:r>
              <a:rPr lang="en-US" altLang="en-US"/>
              <a:t>Thông thường mỗi lớp được mô tả trong 1 tệp mã nguồn (trùng tên với tên lớp)</a:t>
            </a:r>
          </a:p>
          <a:p>
            <a:pPr lvl="1">
              <a:spcBef>
                <a:spcPts val="1200"/>
              </a:spcBef>
            </a:pPr>
            <a:r>
              <a:rPr lang="en-US" altLang="en-US"/>
              <a:t>Tăng tính độc lập</a:t>
            </a:r>
          </a:p>
          <a:p>
            <a:pPr lvl="1">
              <a:spcBef>
                <a:spcPts val="1200"/>
              </a:spcBef>
            </a:pPr>
            <a:r>
              <a:rPr lang="en-US" altLang="en-US"/>
              <a:t>Dễ sửa đổi, tiết kiệm thời gian biên dịch</a:t>
            </a:r>
          </a:p>
        </p:txBody>
      </p:sp>
      <p:sp>
        <p:nvSpPr>
          <p:cNvPr id="2458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9B64E441-FD01-475A-AFB2-48DB13AB8D86}" type="slidenum">
              <a:rPr lang="en-US" altLang="en-US" sz="1400">
                <a:solidFill>
                  <a:schemeClr val="tx2"/>
                </a:solidFill>
                <a:latin typeface="Arial" panose="020B0604020202020204" pitchFamily="34" charset="0"/>
              </a:rPr>
              <a:pPr>
                <a:spcBef>
                  <a:spcPct val="0"/>
                </a:spcBef>
                <a:buClrTx/>
                <a:buSzTx/>
                <a:buFontTx/>
                <a:buNone/>
              </a:pPr>
              <a:t>30</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2845103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title"/>
          </p:nvPr>
        </p:nvSpPr>
        <p:spPr/>
        <p:txBody>
          <a:bodyPr/>
          <a:lstStyle/>
          <a:p>
            <a:pPr eaLnBrk="1" hangingPunct="1"/>
            <a:r>
              <a:rPr lang="en-US" altLang="en-US"/>
              <a:t>Biên dịch</a:t>
            </a:r>
          </a:p>
        </p:txBody>
      </p:sp>
      <p:sp>
        <p:nvSpPr>
          <p:cNvPr id="25603" name="Rectangle 14"/>
          <p:cNvSpPr>
            <a:spLocks noGrp="1" noChangeArrowheads="1"/>
          </p:cNvSpPr>
          <p:nvPr>
            <p:ph type="body" idx="1"/>
          </p:nvPr>
        </p:nvSpPr>
        <p:spPr>
          <a:xfrm>
            <a:off x="838200" y="1219201"/>
            <a:ext cx="8229600" cy="4937125"/>
          </a:xfrm>
        </p:spPr>
        <p:txBody>
          <a:bodyPr/>
          <a:lstStyle/>
          <a:p>
            <a:pPr eaLnBrk="1" hangingPunct="1"/>
            <a:r>
              <a:rPr lang="en-US" altLang="en-US"/>
              <a:t>Mã nguồn Java được biên dịch thành mã bytecode</a:t>
            </a:r>
          </a:p>
          <a:p>
            <a:pPr eaLnBrk="1" hangingPunct="1"/>
            <a:r>
              <a:rPr lang="en-US" altLang="en-US"/>
              <a:t>Bytecode độc lập với nền tảng</a:t>
            </a:r>
          </a:p>
          <a:p>
            <a:pPr eaLnBrk="1" hangingPunct="1"/>
            <a:r>
              <a:rPr lang="en-US" altLang="en-US"/>
              <a:t>Bytecode được thực thi qua máy ảo Java (virtual machine)</a:t>
            </a:r>
          </a:p>
        </p:txBody>
      </p:sp>
      <p:graphicFrame>
        <p:nvGraphicFramePr>
          <p:cNvPr id="25604" name="Object 12"/>
          <p:cNvGraphicFramePr>
            <a:graphicFrameLocks noGrp="1" noChangeAspect="1"/>
          </p:cNvGraphicFramePr>
          <p:nvPr>
            <p:ph sz="half" idx="4294967295"/>
            <p:extLst>
              <p:ext uri="{D42A27DB-BD31-4B8C-83A1-F6EECF244321}">
                <p14:modId xmlns:p14="http://schemas.microsoft.com/office/powerpoint/2010/main" val="2313075406"/>
              </p:ext>
            </p:extLst>
          </p:nvPr>
        </p:nvGraphicFramePr>
        <p:xfrm>
          <a:off x="356235" y="3436938"/>
          <a:ext cx="8077200" cy="3186113"/>
        </p:xfrm>
        <a:graphic>
          <a:graphicData uri="http://schemas.openxmlformats.org/presentationml/2006/ole">
            <mc:AlternateContent xmlns:mc="http://schemas.openxmlformats.org/markup-compatibility/2006">
              <mc:Choice xmlns:v="urn:schemas-microsoft-com:vml" Requires="v">
                <p:oleObj spid="_x0000_s2051" name="Visio" r:id="rId3" imgW="5886907" imgH="2320747" progId="Visio.Drawing.11">
                  <p:embed/>
                </p:oleObj>
              </mc:Choice>
              <mc:Fallback>
                <p:oleObj name="Visio" r:id="rId3" imgW="5886907" imgH="2320747" progId="Visio.Drawing.11">
                  <p:embed/>
                  <p:pic>
                    <p:nvPicPr>
                      <p:cNvPr id="2560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35" y="3436938"/>
                        <a:ext cx="807720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5"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03A97C8-5C2A-4B58-B24C-7C66B387E382}" type="slidenum">
              <a:rPr lang="en-US" altLang="en-US" sz="1400">
                <a:solidFill>
                  <a:schemeClr val="tx2"/>
                </a:solidFill>
                <a:latin typeface="Arial" panose="020B0604020202020204" pitchFamily="34" charset="0"/>
              </a:rPr>
              <a:pPr>
                <a:spcBef>
                  <a:spcPct val="0"/>
                </a:spcBef>
                <a:buClrTx/>
                <a:buSzTx/>
                <a:buFontTx/>
                <a:buNone/>
              </a:pPr>
              <a:t>31</a:t>
            </a:fld>
            <a:endParaRPr lang="en-US" altLang="en-US" sz="1400">
              <a:solidFill>
                <a:schemeClr val="tx2"/>
              </a:solidFill>
              <a:latin typeface="Arial" panose="020B0604020202020204" pitchFamily="34" charset="0"/>
            </a:endParaRPr>
          </a:p>
        </p:txBody>
      </p:sp>
      <p:pic>
        <p:nvPicPr>
          <p:cNvPr id="25606" name="Picture 7" descr="Kết quả hình ảnh cho window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1039" y="3262314"/>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9" descr="Kết quả hình ảnh cho linu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8675" y="4368800"/>
            <a:ext cx="8572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AutoShape 11" descr="Image result for apple"/>
          <p:cNvSpPr>
            <a:spLocks noChangeAspect="1" noChangeArrowheads="1"/>
          </p:cNvSpPr>
          <p:nvPr/>
        </p:nvSpPr>
        <p:spPr bwMode="auto">
          <a:xfrm>
            <a:off x="536576" y="-1790700"/>
            <a:ext cx="37433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09" name="AutoShape 13" descr="Image result for apple"/>
          <p:cNvSpPr>
            <a:spLocks noChangeAspect="1" noChangeArrowheads="1"/>
          </p:cNvSpPr>
          <p:nvPr/>
        </p:nvSpPr>
        <p:spPr bwMode="auto">
          <a:xfrm>
            <a:off x="688976" y="-1638300"/>
            <a:ext cx="37433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5610" name="AutoShape 15" descr="Image result for apple"/>
          <p:cNvSpPr>
            <a:spLocks noChangeAspect="1" noChangeArrowheads="1"/>
          </p:cNvSpPr>
          <p:nvPr/>
        </p:nvSpPr>
        <p:spPr bwMode="auto">
          <a:xfrm>
            <a:off x="841376" y="-1485900"/>
            <a:ext cx="37433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25611" name="Picture 19" descr="https://d3tvpxjako9ywy.cloudfront.net/content/uploads/2017/03/mac-logo-apps-1.png?av=6b0a742ee0fa6752afa029a4dadd53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8826" y="5476876"/>
            <a:ext cx="11461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397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Java Virtual Machine (JVM)</a:t>
            </a:r>
          </a:p>
        </p:txBody>
      </p:sp>
      <p:sp>
        <p:nvSpPr>
          <p:cNvPr id="26627" name="Rectangle 3"/>
          <p:cNvSpPr>
            <a:spLocks noGrp="1" noChangeArrowheads="1"/>
          </p:cNvSpPr>
          <p:nvPr>
            <p:ph type="body" idx="1"/>
          </p:nvPr>
        </p:nvSpPr>
        <p:spPr>
          <a:xfrm>
            <a:off x="838200" y="1219201"/>
            <a:ext cx="8229600" cy="4937125"/>
          </a:xfrm>
        </p:spPr>
        <p:txBody>
          <a:bodyPr>
            <a:normAutofit lnSpcReduction="10000"/>
          </a:bodyPr>
          <a:lstStyle/>
          <a:p>
            <a:pPr eaLnBrk="1" hangingPunct="1"/>
            <a:r>
              <a:rPr lang="en-US" altLang="en-US"/>
              <a:t>JVM được hiện thực phụ thuộc vào các nền tảng (hardware, OS)</a:t>
            </a:r>
          </a:p>
          <a:p>
            <a:pPr eaLnBrk="1" hangingPunct="1"/>
            <a:r>
              <a:rPr lang="en-US" altLang="en-US"/>
              <a:t>Đảm bảo các chương trình Java (bytecode) có thể thực thi trên các nền tảng khác nhau (platform-independent)</a:t>
            </a:r>
          </a:p>
          <a:p>
            <a:pPr eaLnBrk="1" hangingPunct="1"/>
            <a:r>
              <a:rPr lang="en-US" altLang="en-US"/>
              <a:t>Đảm bảo an ninh</a:t>
            </a:r>
          </a:p>
          <a:p>
            <a:pPr eaLnBrk="1" hangingPunct="1"/>
            <a:r>
              <a:rPr lang="en-US" altLang="en-US"/>
              <a:t>Thường được hiện thực như là một phần mềm</a:t>
            </a:r>
          </a:p>
          <a:p>
            <a:pPr lvl="1" eaLnBrk="1" hangingPunct="1"/>
            <a:r>
              <a:rPr lang="en-US" altLang="en-US"/>
              <a:t>JRE - Java Runtime Env</a:t>
            </a:r>
            <a:r>
              <a:rPr lang="en-US" altLang="en-US" noProof="1"/>
              <a:t>ir</a:t>
            </a:r>
            <a:r>
              <a:rPr lang="en-US" altLang="en-US"/>
              <a:t>onment</a:t>
            </a:r>
          </a:p>
          <a:p>
            <a:pPr eaLnBrk="1" hangingPunct="1"/>
            <a:r>
              <a:rPr lang="en-US" altLang="en-US"/>
              <a:t>Java platform: JVM + APIs</a:t>
            </a:r>
          </a:p>
        </p:txBody>
      </p:sp>
      <p:sp>
        <p:nvSpPr>
          <p:cNvPr id="26628"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AF85988-E15C-4DB2-BE93-6F305F9BF5A0}" type="slidenum">
              <a:rPr lang="en-US" altLang="en-US" sz="1400">
                <a:solidFill>
                  <a:schemeClr val="tx2"/>
                </a:solidFill>
                <a:latin typeface="Arial" panose="020B0604020202020204" pitchFamily="34" charset="0"/>
              </a:rPr>
              <a:pPr>
                <a:spcBef>
                  <a:spcPct val="0"/>
                </a:spcBef>
                <a:buClrTx/>
                <a:buSzTx/>
                <a:buFontTx/>
                <a:buNone/>
              </a:pPr>
              <a:t>32</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1877308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Các loại ứng dụng Java</a:t>
            </a:r>
          </a:p>
        </p:txBody>
      </p:sp>
      <p:sp>
        <p:nvSpPr>
          <p:cNvPr id="27651" name="Rectangle 3"/>
          <p:cNvSpPr>
            <a:spLocks noGrp="1" noChangeArrowheads="1"/>
          </p:cNvSpPr>
          <p:nvPr>
            <p:ph type="body" idx="1"/>
          </p:nvPr>
        </p:nvSpPr>
        <p:spPr>
          <a:xfrm>
            <a:off x="838200" y="1600201"/>
            <a:ext cx="8382000" cy="4530725"/>
          </a:xfrm>
        </p:spPr>
        <p:txBody>
          <a:bodyPr/>
          <a:lstStyle/>
          <a:p>
            <a:pPr eaLnBrk="1" hangingPunct="1"/>
            <a:r>
              <a:rPr lang="en-US" altLang="en-US"/>
              <a:t>Ứng dụng để bàn – </a:t>
            </a:r>
            <a:r>
              <a:rPr lang="en-US" altLang="en-US" i="1"/>
              <a:t>Java Standard Edition (Java SE)</a:t>
            </a:r>
          </a:p>
          <a:p>
            <a:pPr eaLnBrk="1" hangingPunct="1"/>
            <a:r>
              <a:rPr lang="en-US" altLang="en-US"/>
              <a:t>Ứng dụng phân tán, ứng dụng chủ – </a:t>
            </a:r>
            <a:r>
              <a:rPr lang="en-US" altLang="en-US" i="1"/>
              <a:t>Java Enterprise Edition (Java EE)</a:t>
            </a:r>
          </a:p>
          <a:p>
            <a:pPr eaLnBrk="1" hangingPunct="1"/>
            <a:r>
              <a:rPr lang="en-US" altLang="en-US"/>
              <a:t>Ứng dụng di động – </a:t>
            </a:r>
            <a:r>
              <a:rPr lang="en-US" altLang="en-US" i="1"/>
              <a:t>Java Micro Edition (Java ME)</a:t>
            </a:r>
          </a:p>
          <a:p>
            <a:pPr eaLnBrk="1" hangingPunct="1"/>
            <a:r>
              <a:rPr lang="en-US" altLang="en-US"/>
              <a:t>Ứng dụng trên thẻ - Java Card</a:t>
            </a:r>
            <a:endParaRPr lang="en-US" altLang="en-US" noProof="1"/>
          </a:p>
          <a:p>
            <a:pPr eaLnBrk="1" hangingPunct="1"/>
            <a:endParaRPr lang="en-US" altLang="en-US"/>
          </a:p>
        </p:txBody>
      </p:sp>
      <p:sp>
        <p:nvSpPr>
          <p:cNvPr id="2765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3665A81B-9706-4544-9A6D-53A52AB83BE3}" type="slidenum">
              <a:rPr lang="en-US" altLang="en-US" sz="1400">
                <a:solidFill>
                  <a:schemeClr val="tx2"/>
                </a:solidFill>
                <a:latin typeface="Arial" panose="020B0604020202020204" pitchFamily="34" charset="0"/>
              </a:rPr>
              <a:pPr>
                <a:spcBef>
                  <a:spcPct val="0"/>
                </a:spcBef>
                <a:buClrTx/>
                <a:buSzTx/>
                <a:buFontTx/>
                <a:buNone/>
              </a:pPr>
              <a:t>33</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1020463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838200" y="17526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lnSpc>
                <a:spcPct val="90000"/>
              </a:lnSpc>
              <a:spcBef>
                <a:spcPct val="20000"/>
              </a:spcBef>
              <a:buSzPct val="65000"/>
              <a:buFont typeface="Wingdings" panose="05000000000000000000" pitchFamily="2" charset="2"/>
              <a:buNone/>
            </a:pPr>
            <a:r>
              <a:rPr lang="en-US" altLang="en-US" sz="1900" b="1">
                <a:solidFill>
                  <a:srgbClr val="009900"/>
                </a:solidFill>
                <a:latin typeface="Consolas" panose="020B0609020204030204" pitchFamily="49" charset="0"/>
                <a:cs typeface="Courier New" panose="02070309020205020404" pitchFamily="49" charset="0"/>
              </a:rPr>
              <a:t>HelloWorld.java:</a:t>
            </a:r>
          </a:p>
          <a:p>
            <a:pPr eaLnBrk="1" hangingPunct="1">
              <a:lnSpc>
                <a:spcPct val="90000"/>
              </a:lnSpc>
              <a:spcBef>
                <a:spcPct val="20000"/>
              </a:spcBef>
              <a:buSzPct val="65000"/>
              <a:buFont typeface="Wingdings" panose="05000000000000000000" pitchFamily="2" charset="2"/>
              <a:buNone/>
            </a:pPr>
            <a:endParaRPr lang="en-US" altLang="en-US" sz="1900" b="1">
              <a:latin typeface="Consolas" panose="020B0609020204030204" pitchFamily="49" charset="0"/>
              <a:cs typeface="Courier New" panose="02070309020205020404" pitchFamily="49" charset="0"/>
            </a:endParaRPr>
          </a:p>
          <a:p>
            <a:pPr eaLnBrk="1" hangingPunct="1">
              <a:lnSpc>
                <a:spcPct val="90000"/>
              </a:lnSpc>
              <a:spcBef>
                <a:spcPct val="20000"/>
              </a:spcBef>
              <a:buSzPct val="65000"/>
              <a:buFont typeface="Wingdings" panose="05000000000000000000" pitchFamily="2" charset="2"/>
              <a:buNone/>
            </a:pPr>
            <a:endParaRPr lang="en-US" altLang="en-US" sz="1900" b="1">
              <a:latin typeface="Consolas" panose="020B0609020204030204" pitchFamily="49" charset="0"/>
              <a:cs typeface="Courier New" panose="02070309020205020404" pitchFamily="49" charset="0"/>
            </a:endParaRPr>
          </a:p>
          <a:p>
            <a:pPr eaLnBrk="1" hangingPunct="1">
              <a:lnSpc>
                <a:spcPct val="90000"/>
              </a:lnSpc>
              <a:spcBef>
                <a:spcPct val="20000"/>
              </a:spcBef>
              <a:buSzPct val="65000"/>
              <a:buFont typeface="Wingdings" panose="05000000000000000000" pitchFamily="2" charset="2"/>
              <a:buNone/>
            </a:pPr>
            <a:r>
              <a:rPr lang="en-US" altLang="en-US" sz="1900" b="1">
                <a:latin typeface="Consolas" panose="020B0609020204030204" pitchFamily="49" charset="0"/>
                <a:cs typeface="Courier New" panose="02070309020205020404" pitchFamily="49" charset="0"/>
              </a:rPr>
              <a:t>public class HelloWorld {</a:t>
            </a:r>
          </a:p>
          <a:p>
            <a:pPr eaLnBrk="1" hangingPunct="1">
              <a:lnSpc>
                <a:spcPct val="90000"/>
              </a:lnSpc>
              <a:spcBef>
                <a:spcPct val="20000"/>
              </a:spcBef>
              <a:buSzPct val="65000"/>
              <a:buFont typeface="Wingdings" panose="05000000000000000000" pitchFamily="2" charset="2"/>
              <a:buNone/>
            </a:pPr>
            <a:endParaRPr lang="en-US" altLang="en-US" sz="1900" b="1">
              <a:latin typeface="Consolas" panose="020B0609020204030204" pitchFamily="49" charset="0"/>
              <a:cs typeface="Courier New" panose="02070309020205020404" pitchFamily="49" charset="0"/>
            </a:endParaRPr>
          </a:p>
          <a:p>
            <a:pPr eaLnBrk="1" hangingPunct="1">
              <a:lnSpc>
                <a:spcPct val="90000"/>
              </a:lnSpc>
              <a:spcBef>
                <a:spcPct val="20000"/>
              </a:spcBef>
              <a:buSzPct val="65000"/>
              <a:buFont typeface="Wingdings" panose="05000000000000000000" pitchFamily="2" charset="2"/>
              <a:buNone/>
            </a:pPr>
            <a:r>
              <a:rPr lang="en-US" altLang="en-US" sz="1900" b="1">
                <a:latin typeface="Consolas" panose="020B0609020204030204" pitchFamily="49" charset="0"/>
                <a:cs typeface="Courier New" panose="02070309020205020404" pitchFamily="49" charset="0"/>
              </a:rPr>
              <a:t>  public static void main (String[] args) {</a:t>
            </a:r>
          </a:p>
          <a:p>
            <a:pPr eaLnBrk="1" hangingPunct="1">
              <a:lnSpc>
                <a:spcPct val="90000"/>
              </a:lnSpc>
              <a:spcBef>
                <a:spcPct val="20000"/>
              </a:spcBef>
              <a:buSzPct val="65000"/>
              <a:buFont typeface="Wingdings" panose="05000000000000000000" pitchFamily="2" charset="2"/>
              <a:buNone/>
            </a:pPr>
            <a:endParaRPr lang="en-US" altLang="en-US" sz="1900" b="1">
              <a:latin typeface="Consolas" panose="020B0609020204030204" pitchFamily="49" charset="0"/>
              <a:cs typeface="Courier New" panose="02070309020205020404" pitchFamily="49" charset="0"/>
            </a:endParaRPr>
          </a:p>
          <a:p>
            <a:pPr eaLnBrk="1" hangingPunct="1">
              <a:lnSpc>
                <a:spcPct val="90000"/>
              </a:lnSpc>
              <a:spcBef>
                <a:spcPct val="20000"/>
              </a:spcBef>
              <a:buSzPct val="65000"/>
              <a:buFont typeface="Wingdings" panose="05000000000000000000" pitchFamily="2" charset="2"/>
              <a:buNone/>
            </a:pPr>
            <a:r>
              <a:rPr lang="en-US" altLang="en-US" sz="1900" b="1">
                <a:latin typeface="Consolas" panose="020B0609020204030204" pitchFamily="49" charset="0"/>
                <a:cs typeface="Courier New" panose="02070309020205020404" pitchFamily="49" charset="0"/>
              </a:rPr>
              <a:t>    System.out.println("Hello, world");</a:t>
            </a:r>
          </a:p>
          <a:p>
            <a:pPr eaLnBrk="1" hangingPunct="1">
              <a:lnSpc>
                <a:spcPct val="90000"/>
              </a:lnSpc>
              <a:spcBef>
                <a:spcPct val="20000"/>
              </a:spcBef>
              <a:buSzPct val="65000"/>
              <a:buFont typeface="Wingdings" panose="05000000000000000000" pitchFamily="2" charset="2"/>
              <a:buNone/>
            </a:pPr>
            <a:endParaRPr lang="en-US" altLang="en-US" sz="1900" b="1">
              <a:latin typeface="Consolas" panose="020B0609020204030204" pitchFamily="49" charset="0"/>
              <a:cs typeface="Courier New" panose="02070309020205020404" pitchFamily="49" charset="0"/>
            </a:endParaRPr>
          </a:p>
          <a:p>
            <a:pPr eaLnBrk="1" hangingPunct="1">
              <a:lnSpc>
                <a:spcPct val="90000"/>
              </a:lnSpc>
              <a:spcBef>
                <a:spcPct val="20000"/>
              </a:spcBef>
              <a:buSzPct val="65000"/>
              <a:buFont typeface="Wingdings" panose="05000000000000000000" pitchFamily="2" charset="2"/>
              <a:buNone/>
            </a:pPr>
            <a:r>
              <a:rPr lang="en-US" altLang="en-US" sz="1900" b="1">
                <a:latin typeface="Consolas" panose="020B0609020204030204" pitchFamily="49" charset="0"/>
                <a:cs typeface="Courier New" panose="02070309020205020404" pitchFamily="49" charset="0"/>
              </a:rPr>
              <a:t>  }</a:t>
            </a:r>
          </a:p>
          <a:p>
            <a:pPr eaLnBrk="1" hangingPunct="1">
              <a:lnSpc>
                <a:spcPct val="90000"/>
              </a:lnSpc>
              <a:spcBef>
                <a:spcPct val="20000"/>
              </a:spcBef>
              <a:buSzPct val="65000"/>
              <a:buFont typeface="Wingdings" panose="05000000000000000000" pitchFamily="2" charset="2"/>
              <a:buNone/>
            </a:pPr>
            <a:r>
              <a:rPr lang="en-US" altLang="en-US" sz="1900" b="1">
                <a:latin typeface="Consolas" panose="020B0609020204030204" pitchFamily="49" charset="0"/>
                <a:cs typeface="Courier New" panose="02070309020205020404" pitchFamily="49" charset="0"/>
              </a:rPr>
              <a:t>}</a:t>
            </a:r>
            <a:endParaRPr lang="en-US" altLang="en-US" sz="1900" b="1" noProof="1">
              <a:latin typeface="Consolas" panose="020B0609020204030204" pitchFamily="49" charset="0"/>
              <a:cs typeface="Courier New" panose="02070309020205020404" pitchFamily="49" charset="0"/>
            </a:endParaRPr>
          </a:p>
        </p:txBody>
      </p:sp>
      <p:sp>
        <p:nvSpPr>
          <p:cNvPr id="28675" name="Rectangle 2"/>
          <p:cNvSpPr>
            <a:spLocks noGrp="1" noChangeArrowheads="1"/>
          </p:cNvSpPr>
          <p:nvPr>
            <p:ph type="title"/>
          </p:nvPr>
        </p:nvSpPr>
        <p:spPr/>
        <p:txBody>
          <a:bodyPr/>
          <a:lstStyle/>
          <a:p>
            <a:pPr eaLnBrk="1" hangingPunct="1"/>
            <a:r>
              <a:rPr lang="en-US" altLang="en-US"/>
              <a:t>HelloWorld application</a:t>
            </a:r>
          </a:p>
        </p:txBody>
      </p:sp>
      <p:grpSp>
        <p:nvGrpSpPr>
          <p:cNvPr id="2" name="Group 27"/>
          <p:cNvGrpSpPr>
            <a:grpSpLocks/>
          </p:cNvGrpSpPr>
          <p:nvPr/>
        </p:nvGrpSpPr>
        <p:grpSpPr bwMode="auto">
          <a:xfrm>
            <a:off x="1539875" y="2133600"/>
            <a:ext cx="609600" cy="609600"/>
            <a:chOff x="720" y="1344"/>
            <a:chExt cx="384" cy="384"/>
          </a:xfrm>
        </p:grpSpPr>
        <p:sp>
          <p:nvSpPr>
            <p:cNvPr id="28694" name="Line 5"/>
            <p:cNvSpPr>
              <a:spLocks noChangeShapeType="1"/>
            </p:cNvSpPr>
            <p:nvPr/>
          </p:nvSpPr>
          <p:spPr bwMode="auto">
            <a:xfrm flipH="1">
              <a:off x="1104" y="15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Text Box 6"/>
            <p:cNvSpPr txBox="1">
              <a:spLocks noChangeArrowheads="1"/>
            </p:cNvSpPr>
            <p:nvPr/>
          </p:nvSpPr>
          <p:spPr bwMode="auto">
            <a:xfrm>
              <a:off x="720" y="1344"/>
              <a:ext cx="3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Lớp</a:t>
              </a:r>
            </a:p>
          </p:txBody>
        </p:sp>
      </p:grpSp>
      <p:grpSp>
        <p:nvGrpSpPr>
          <p:cNvPr id="3" name="Group 26"/>
          <p:cNvGrpSpPr>
            <a:grpSpLocks/>
          </p:cNvGrpSpPr>
          <p:nvPr/>
        </p:nvGrpSpPr>
        <p:grpSpPr bwMode="auto">
          <a:xfrm>
            <a:off x="4267201" y="2819400"/>
            <a:ext cx="3667125" cy="609600"/>
            <a:chOff x="2448" y="1776"/>
            <a:chExt cx="2310" cy="384"/>
          </a:xfrm>
        </p:grpSpPr>
        <p:sp>
          <p:nvSpPr>
            <p:cNvPr id="28692" name="Line 8"/>
            <p:cNvSpPr>
              <a:spLocks noChangeShapeType="1"/>
            </p:cNvSpPr>
            <p:nvPr/>
          </p:nvSpPr>
          <p:spPr bwMode="auto">
            <a:xfrm flipH="1">
              <a:off x="2448" y="1920"/>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Text Box 9"/>
            <p:cNvSpPr txBox="1">
              <a:spLocks noChangeArrowheads="1"/>
            </p:cNvSpPr>
            <p:nvPr/>
          </p:nvSpPr>
          <p:spPr bwMode="auto">
            <a:xfrm>
              <a:off x="3409" y="1776"/>
              <a:ext cx="1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Tên phương thức</a:t>
              </a:r>
            </a:p>
          </p:txBody>
        </p:sp>
      </p:grpSp>
      <p:grpSp>
        <p:nvGrpSpPr>
          <p:cNvPr id="4" name="Group 25"/>
          <p:cNvGrpSpPr>
            <a:grpSpLocks/>
          </p:cNvGrpSpPr>
          <p:nvPr/>
        </p:nvGrpSpPr>
        <p:grpSpPr bwMode="auto">
          <a:xfrm>
            <a:off x="6324600" y="3886200"/>
            <a:ext cx="2971800" cy="1016000"/>
            <a:chOff x="3744" y="2448"/>
            <a:chExt cx="1872" cy="640"/>
          </a:xfrm>
        </p:grpSpPr>
        <p:sp>
          <p:nvSpPr>
            <p:cNvPr id="28690" name="Line 17"/>
            <p:cNvSpPr>
              <a:spLocks noChangeShapeType="1"/>
            </p:cNvSpPr>
            <p:nvPr/>
          </p:nvSpPr>
          <p:spPr bwMode="auto">
            <a:xfrm flipH="1" flipV="1">
              <a:off x="3744" y="264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4416" y="2448"/>
              <a:ext cx="120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Phát biểu trong phương thức</a:t>
              </a:r>
              <a:endParaRPr lang="en-US" altLang="en-US" sz="1400" i="1">
                <a:solidFill>
                  <a:schemeClr val="hlink"/>
                </a:solidFill>
                <a:cs typeface="Arial" panose="020B0604020202020204" pitchFamily="34" charset="0"/>
              </a:endParaRPr>
            </a:p>
          </p:txBody>
        </p:sp>
      </p:grpSp>
      <p:grpSp>
        <p:nvGrpSpPr>
          <p:cNvPr id="5" name="Group 17"/>
          <p:cNvGrpSpPr>
            <a:grpSpLocks/>
          </p:cNvGrpSpPr>
          <p:nvPr/>
        </p:nvGrpSpPr>
        <p:grpSpPr bwMode="auto">
          <a:xfrm>
            <a:off x="3397250" y="1143000"/>
            <a:ext cx="5365750" cy="762000"/>
            <a:chOff x="2284" y="720"/>
            <a:chExt cx="3380" cy="480"/>
          </a:xfrm>
        </p:grpSpPr>
        <p:sp>
          <p:nvSpPr>
            <p:cNvPr id="28688" name="Line 5"/>
            <p:cNvSpPr>
              <a:spLocks noChangeShapeType="1"/>
            </p:cNvSpPr>
            <p:nvPr/>
          </p:nvSpPr>
          <p:spPr bwMode="auto">
            <a:xfrm flipH="1">
              <a:off x="2284" y="960"/>
              <a:ext cx="122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6"/>
            <p:cNvSpPr txBox="1">
              <a:spLocks noChangeArrowheads="1"/>
            </p:cNvSpPr>
            <p:nvPr/>
          </p:nvSpPr>
          <p:spPr bwMode="auto">
            <a:xfrm>
              <a:off x="3600" y="720"/>
              <a:ext cx="20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trùng tên lớp</a:t>
              </a:r>
            </a:p>
          </p:txBody>
        </p:sp>
      </p:grpSp>
      <p:grpSp>
        <p:nvGrpSpPr>
          <p:cNvPr id="6" name="Group 28"/>
          <p:cNvGrpSpPr>
            <a:grpSpLocks/>
          </p:cNvGrpSpPr>
          <p:nvPr/>
        </p:nvGrpSpPr>
        <p:grpSpPr bwMode="auto">
          <a:xfrm>
            <a:off x="381000" y="3048001"/>
            <a:ext cx="2743200" cy="2994025"/>
            <a:chOff x="0" y="1920"/>
            <a:chExt cx="1728" cy="1886"/>
          </a:xfrm>
        </p:grpSpPr>
        <p:sp>
          <p:nvSpPr>
            <p:cNvPr id="28685" name="Line 14"/>
            <p:cNvSpPr>
              <a:spLocks noChangeShapeType="1"/>
            </p:cNvSpPr>
            <p:nvPr/>
          </p:nvSpPr>
          <p:spPr bwMode="auto">
            <a:xfrm flipV="1">
              <a:off x="144" y="2304"/>
              <a:ext cx="480"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Text Box 15"/>
            <p:cNvSpPr txBox="1">
              <a:spLocks noChangeArrowheads="1"/>
            </p:cNvSpPr>
            <p:nvPr/>
          </p:nvSpPr>
          <p:spPr bwMode="auto">
            <a:xfrm>
              <a:off x="0" y="3360"/>
              <a:ext cx="172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public, từ khóa quy định mức truy xuất</a:t>
              </a:r>
            </a:p>
          </p:txBody>
        </p:sp>
        <p:sp>
          <p:nvSpPr>
            <p:cNvPr id="28687" name="Line 14"/>
            <p:cNvSpPr>
              <a:spLocks noChangeShapeType="1"/>
            </p:cNvSpPr>
            <p:nvPr/>
          </p:nvSpPr>
          <p:spPr bwMode="auto">
            <a:xfrm flipV="1">
              <a:off x="144" y="1920"/>
              <a:ext cx="240" cy="1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36"/>
          <p:cNvGrpSpPr>
            <a:grpSpLocks/>
          </p:cNvGrpSpPr>
          <p:nvPr/>
        </p:nvGrpSpPr>
        <p:grpSpPr bwMode="auto">
          <a:xfrm>
            <a:off x="3352800" y="2133600"/>
            <a:ext cx="1036638" cy="609600"/>
            <a:chOff x="1872" y="1344"/>
            <a:chExt cx="653" cy="384"/>
          </a:xfrm>
        </p:grpSpPr>
        <p:sp>
          <p:nvSpPr>
            <p:cNvPr id="28683" name="Line 8"/>
            <p:cNvSpPr>
              <a:spLocks noChangeShapeType="1"/>
            </p:cNvSpPr>
            <p:nvPr/>
          </p:nvSpPr>
          <p:spPr bwMode="auto">
            <a:xfrm flipH="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Text Box 9"/>
            <p:cNvSpPr txBox="1">
              <a:spLocks noChangeArrowheads="1"/>
            </p:cNvSpPr>
            <p:nvPr/>
          </p:nvSpPr>
          <p:spPr bwMode="auto">
            <a:xfrm>
              <a:off x="1872" y="1344"/>
              <a:ext cx="6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en-US" sz="2000" i="1">
                  <a:solidFill>
                    <a:schemeClr val="hlink"/>
                  </a:solidFill>
                  <a:cs typeface="Arial" panose="020B0604020202020204" pitchFamily="34" charset="0"/>
                </a:rPr>
                <a:t>Tên lớp</a:t>
              </a:r>
            </a:p>
          </p:txBody>
        </p:sp>
      </p:grpSp>
      <p:sp>
        <p:nvSpPr>
          <p:cNvPr id="28682" name="Slide Number Placeholder 30"/>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6D2F7D6-AC34-414D-8820-C72EE1962F53}" type="slidenum">
              <a:rPr lang="en-US" altLang="en-US" sz="1400">
                <a:solidFill>
                  <a:schemeClr val="tx2"/>
                </a:solidFill>
                <a:latin typeface="Arial" panose="020B0604020202020204" pitchFamily="34" charset="0"/>
              </a:rPr>
              <a:pPr>
                <a:spcBef>
                  <a:spcPct val="0"/>
                </a:spcBef>
                <a:buClrTx/>
                <a:buSzTx/>
                <a:buFontTx/>
                <a:buNone/>
              </a:pPr>
              <a:t>34</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50436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7"/>
          <p:cNvSpPr>
            <a:spLocks noChangeArrowheads="1"/>
          </p:cNvSpPr>
          <p:nvPr/>
        </p:nvSpPr>
        <p:spPr bwMode="auto">
          <a:xfrm>
            <a:off x="6781800" y="2986088"/>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9699" name="Rectangle 2"/>
          <p:cNvSpPr>
            <a:spLocks noGrp="1" noChangeArrowheads="1"/>
          </p:cNvSpPr>
          <p:nvPr>
            <p:ph type="title"/>
          </p:nvPr>
        </p:nvSpPr>
        <p:spPr/>
        <p:txBody>
          <a:bodyPr/>
          <a:lstStyle/>
          <a:p>
            <a:pPr eaLnBrk="1" hangingPunct="1"/>
            <a:r>
              <a:rPr lang="en-US" altLang="en-US"/>
              <a:t>Biên dịch và thực thi</a:t>
            </a:r>
          </a:p>
        </p:txBody>
      </p:sp>
      <p:sp>
        <p:nvSpPr>
          <p:cNvPr id="29700" name="Rectangle 3"/>
          <p:cNvSpPr>
            <a:spLocks noGrp="1" noChangeArrowheads="1"/>
          </p:cNvSpPr>
          <p:nvPr>
            <p:ph type="body" idx="1"/>
          </p:nvPr>
        </p:nvSpPr>
        <p:spPr>
          <a:xfrm>
            <a:off x="838200" y="3200401"/>
            <a:ext cx="8229600" cy="2930525"/>
          </a:xfrm>
        </p:spPr>
        <p:txBody>
          <a:bodyPr/>
          <a:lstStyle/>
          <a:p>
            <a:pPr eaLnBrk="1" hangingPunct="1"/>
            <a:r>
              <a:rPr lang="en-US" altLang="en-US"/>
              <a:t>Compile HelloWorld.java</a:t>
            </a:r>
          </a:p>
          <a:p>
            <a:pPr eaLnBrk="1" hangingPunct="1">
              <a:buFont typeface="Wingdings" panose="05000000000000000000" pitchFamily="2" charset="2"/>
              <a:buNone/>
            </a:pPr>
            <a:r>
              <a:rPr lang="en-US" altLang="en-US">
                <a:latin typeface="Consolas" panose="020B0609020204030204" pitchFamily="49" charset="0"/>
                <a:cs typeface="Courier New" panose="02070309020205020404" pitchFamily="49" charset="0"/>
              </a:rPr>
              <a:t>javac HelloWorld.java</a:t>
            </a:r>
          </a:p>
          <a:p>
            <a:pPr eaLnBrk="1" hangingPunct="1"/>
            <a:r>
              <a:rPr lang="en-US" altLang="en-US"/>
              <a:t>Run </a:t>
            </a:r>
          </a:p>
          <a:p>
            <a:pPr eaLnBrk="1" hangingPunct="1">
              <a:buFont typeface="Wingdings" panose="05000000000000000000" pitchFamily="2" charset="2"/>
              <a:buNone/>
            </a:pPr>
            <a:r>
              <a:rPr lang="en-US" altLang="en-US">
                <a:latin typeface="Consolas" panose="020B0609020204030204" pitchFamily="49" charset="0"/>
                <a:cs typeface="Courier New" panose="02070309020205020404" pitchFamily="49" charset="0"/>
              </a:rPr>
              <a:t>java HelloWorld</a:t>
            </a:r>
            <a:endParaRPr lang="en-US" altLang="en-US" noProof="1">
              <a:latin typeface="Consolas" panose="020B0609020204030204" pitchFamily="49" charset="0"/>
              <a:cs typeface="Courier New" panose="02070309020205020404" pitchFamily="49" charset="0"/>
            </a:endParaRPr>
          </a:p>
          <a:p>
            <a:pPr eaLnBrk="1" hangingPunct="1"/>
            <a:endParaRPr lang="en-US" altLang="en-US"/>
          </a:p>
        </p:txBody>
      </p:sp>
      <p:sp>
        <p:nvSpPr>
          <p:cNvPr id="29701" name="Text Box 4"/>
          <p:cNvSpPr txBox="1">
            <a:spLocks noChangeArrowheads="1"/>
          </p:cNvSpPr>
          <p:nvPr/>
        </p:nvSpPr>
        <p:spPr bwMode="auto">
          <a:xfrm>
            <a:off x="5029200" y="4953000"/>
            <a:ext cx="3886200" cy="1320800"/>
          </a:xfrm>
          <a:prstGeom prst="rect">
            <a:avLst/>
          </a:prstGeom>
          <a:solidFill>
            <a:schemeClr val="tx1"/>
          </a:solidFill>
          <a:ln w="9525">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ltLang="en-US" sz="2000">
                <a:solidFill>
                  <a:schemeClr val="bg1"/>
                </a:solidFill>
                <a:latin typeface="Consolas" panose="020B0609020204030204" pitchFamily="49" charset="0"/>
              </a:rPr>
              <a:t>%&gt; javac HelloWorld.java</a:t>
            </a:r>
          </a:p>
          <a:p>
            <a:pPr eaLnBrk="1" hangingPunct="1">
              <a:spcBef>
                <a:spcPct val="50000"/>
              </a:spcBef>
              <a:buClrTx/>
              <a:buSzTx/>
              <a:buFontTx/>
              <a:buNone/>
            </a:pPr>
            <a:r>
              <a:rPr lang="en-US" altLang="en-US" sz="2000">
                <a:solidFill>
                  <a:schemeClr val="bg1"/>
                </a:solidFill>
                <a:latin typeface="Consolas" panose="020B0609020204030204" pitchFamily="49" charset="0"/>
              </a:rPr>
              <a:t>%&gt; java HelloWorld</a:t>
            </a:r>
          </a:p>
          <a:p>
            <a:pPr eaLnBrk="1" hangingPunct="1">
              <a:spcBef>
                <a:spcPct val="50000"/>
              </a:spcBef>
              <a:buClrTx/>
              <a:buSzTx/>
              <a:buFontTx/>
              <a:buNone/>
            </a:pPr>
            <a:r>
              <a:rPr lang="en-US" altLang="en-US" sz="2000">
                <a:solidFill>
                  <a:schemeClr val="bg1"/>
                </a:solidFill>
                <a:latin typeface="Consolas" panose="020B0609020204030204" pitchFamily="49" charset="0"/>
              </a:rPr>
              <a:t>Hello, world</a:t>
            </a:r>
          </a:p>
        </p:txBody>
      </p:sp>
      <p:sp>
        <p:nvSpPr>
          <p:cNvPr id="29702" name="Rectangle 3"/>
          <p:cNvSpPr>
            <a:spLocks noChangeArrowheads="1"/>
          </p:cNvSpPr>
          <p:nvPr/>
        </p:nvSpPr>
        <p:spPr bwMode="auto">
          <a:xfrm>
            <a:off x="3962400" y="1066800"/>
            <a:ext cx="5410200" cy="1905000"/>
          </a:xfrm>
          <a:prstGeom prst="rect">
            <a:avLst/>
          </a:prstGeom>
          <a:solidFill>
            <a:srgbClr val="E9EEC4"/>
          </a:solidFill>
          <a:ln w="9525">
            <a:solidFill>
              <a:schemeClr val="folHlink"/>
            </a:solidFill>
            <a:miter lim="800000"/>
            <a:headEnd/>
            <a:tailEnd/>
          </a:ln>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public class HelloWorld {</a:t>
            </a:r>
          </a:p>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  public static void main (String[] args)</a:t>
            </a:r>
          </a:p>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  {</a:t>
            </a:r>
          </a:p>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    System.out.println("Hello, world");</a:t>
            </a:r>
          </a:p>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  }</a:t>
            </a:r>
          </a:p>
          <a:p>
            <a:pPr eaLnBrk="1" hangingPunct="1">
              <a:lnSpc>
                <a:spcPct val="90000"/>
              </a:lnSpc>
              <a:spcBef>
                <a:spcPct val="20000"/>
              </a:spcBef>
              <a:buSzPct val="65000"/>
              <a:buFont typeface="Wingdings" panose="05000000000000000000" pitchFamily="2" charset="2"/>
              <a:buNone/>
            </a:pPr>
            <a:r>
              <a:rPr lang="en-US" altLang="en-US" sz="1800" b="1">
                <a:latin typeface="Consolas" panose="020B0609020204030204" pitchFamily="49" charset="0"/>
                <a:cs typeface="Courier New" panose="02070309020205020404" pitchFamily="49" charset="0"/>
              </a:rPr>
              <a:t>}</a:t>
            </a:r>
            <a:endParaRPr lang="en-US" altLang="en-US" sz="1800" b="1" noProof="1">
              <a:latin typeface="Consolas" panose="020B0609020204030204" pitchFamily="49" charset="0"/>
              <a:cs typeface="Courier New" panose="02070309020205020404" pitchFamily="49" charset="0"/>
            </a:endParaRPr>
          </a:p>
        </p:txBody>
      </p:sp>
      <p:sp>
        <p:nvSpPr>
          <p:cNvPr id="29703" name="Text Box 6"/>
          <p:cNvSpPr txBox="1">
            <a:spLocks noChangeArrowheads="1"/>
          </p:cNvSpPr>
          <p:nvPr/>
        </p:nvSpPr>
        <p:spPr bwMode="auto">
          <a:xfrm>
            <a:off x="6400800" y="3448050"/>
            <a:ext cx="1066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ltLang="en-US" sz="1800">
                <a:latin typeface="Arial" panose="020B0604020202020204" pitchFamily="34" charset="0"/>
              </a:rPr>
              <a:t>compiler</a:t>
            </a:r>
          </a:p>
        </p:txBody>
      </p:sp>
      <p:sp>
        <p:nvSpPr>
          <p:cNvPr id="29704" name="AutoShape 9"/>
          <p:cNvSpPr>
            <a:spLocks noChangeArrowheads="1"/>
          </p:cNvSpPr>
          <p:nvPr/>
        </p:nvSpPr>
        <p:spPr bwMode="auto">
          <a:xfrm>
            <a:off x="6781800" y="3900488"/>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9705" name="Text Box 10"/>
          <p:cNvSpPr txBox="1">
            <a:spLocks noChangeArrowheads="1"/>
          </p:cNvSpPr>
          <p:nvPr/>
        </p:nvSpPr>
        <p:spPr bwMode="auto">
          <a:xfrm>
            <a:off x="6019800" y="4281488"/>
            <a:ext cx="220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ltLang="en-US" sz="1800">
                <a:latin typeface="Arial" panose="020B0604020202020204" pitchFamily="34" charset="0"/>
              </a:rPr>
              <a:t>HelloWorld.class</a:t>
            </a:r>
          </a:p>
        </p:txBody>
      </p:sp>
      <p:sp>
        <p:nvSpPr>
          <p:cNvPr id="29706" name="Slide Number Placeholder 1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F8217A84-F4DA-42D9-968B-E84F79856A88}" type="slidenum">
              <a:rPr lang="en-US" altLang="en-US" sz="1400">
                <a:solidFill>
                  <a:schemeClr val="tx2"/>
                </a:solidFill>
                <a:latin typeface="Arial" panose="020B0604020202020204" pitchFamily="34" charset="0"/>
              </a:rPr>
              <a:pPr>
                <a:spcBef>
                  <a:spcPct val="0"/>
                </a:spcBef>
                <a:buClrTx/>
                <a:buSzTx/>
                <a:buFontTx/>
                <a:buNone/>
              </a:pPr>
              <a:t>35</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295064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ltLang="en-US"/>
              <a:t>Ứng dụng với nhiều hơn một lớp</a:t>
            </a:r>
          </a:p>
        </p:txBody>
      </p:sp>
      <p:sp>
        <p:nvSpPr>
          <p:cNvPr id="30723" name="Rectangle 5"/>
          <p:cNvSpPr>
            <a:spLocks noGrp="1" noChangeArrowheads="1"/>
          </p:cNvSpPr>
          <p:nvPr>
            <p:ph type="body" idx="1"/>
          </p:nvPr>
        </p:nvSpPr>
        <p:spPr>
          <a:xfrm>
            <a:off x="838200" y="1219201"/>
            <a:ext cx="8229600" cy="4937125"/>
          </a:xfrm>
        </p:spPr>
        <p:txBody>
          <a:bodyPr/>
          <a:lstStyle/>
          <a:p>
            <a:pPr eaLnBrk="1" hangingPunct="1">
              <a:buFont typeface="Wingdings" panose="05000000000000000000" pitchFamily="2" charset="2"/>
              <a:buNone/>
            </a:pPr>
            <a:r>
              <a:rPr lang="en-US" altLang="en-US"/>
              <a:t>2 lớp được hiện thực bởi 2 file</a:t>
            </a:r>
          </a:p>
          <a:p>
            <a:pPr eaLnBrk="1" hangingPunct="1">
              <a:buFont typeface="Wingdings" panose="05000000000000000000" pitchFamily="2" charset="2"/>
              <a:buNone/>
            </a:pPr>
            <a:endParaRPr lang="en-US" altLang="en-US" sz="2000">
              <a:solidFill>
                <a:schemeClr val="accent2"/>
              </a:solidFill>
            </a:endParaRPr>
          </a:p>
          <a:p>
            <a:pPr eaLnBrk="1" hangingPunct="1">
              <a:buFont typeface="Wingdings" panose="05000000000000000000" pitchFamily="2" charset="2"/>
              <a:buNone/>
            </a:pPr>
            <a:r>
              <a:rPr lang="en-US" altLang="en-US" sz="2000"/>
              <a:t>TestGreeting.java</a:t>
            </a:r>
            <a:r>
              <a:rPr lang="en-US" altLang="en-US" sz="2000">
                <a:solidFill>
                  <a:schemeClr val="accent2"/>
                </a:solidFill>
              </a:rPr>
              <a:t>:</a:t>
            </a:r>
          </a:p>
          <a:p>
            <a:pPr eaLnBrk="1" hangingPunct="1"/>
            <a:endParaRPr lang="en-US" altLang="en-US" sz="2000"/>
          </a:p>
          <a:p>
            <a:pPr eaLnBrk="1" hangingPunct="1"/>
            <a:endParaRPr lang="en-US" altLang="en-US"/>
          </a:p>
          <a:p>
            <a:pPr eaLnBrk="1" hangingPunct="1"/>
            <a:endParaRPr lang="en-US" altLang="en-US"/>
          </a:p>
          <a:p>
            <a:pPr eaLnBrk="1" hangingPunct="1"/>
            <a:endParaRPr lang="en-US" altLang="en-US"/>
          </a:p>
          <a:p>
            <a:pPr eaLnBrk="1" hangingPunct="1">
              <a:buFont typeface="Wingdings" panose="05000000000000000000" pitchFamily="2" charset="2"/>
              <a:buNone/>
            </a:pPr>
            <a:r>
              <a:rPr lang="en-US" altLang="en-US" sz="2000"/>
              <a:t>Greeting.java:</a:t>
            </a:r>
          </a:p>
          <a:p>
            <a:pPr eaLnBrk="1" hangingPunct="1"/>
            <a:endParaRPr lang="en-US" altLang="en-US" sz="2000" noProof="1">
              <a:solidFill>
                <a:schemeClr val="accent2"/>
              </a:solidFill>
            </a:endParaRPr>
          </a:p>
          <a:p>
            <a:pPr eaLnBrk="1" hangingPunct="1"/>
            <a:endParaRPr lang="en-US" altLang="en-US"/>
          </a:p>
        </p:txBody>
      </p:sp>
      <p:sp>
        <p:nvSpPr>
          <p:cNvPr id="30724" name="Text Box 6"/>
          <p:cNvSpPr txBox="1">
            <a:spLocks noChangeArrowheads="1"/>
          </p:cNvSpPr>
          <p:nvPr/>
        </p:nvSpPr>
        <p:spPr bwMode="auto">
          <a:xfrm>
            <a:off x="3505200" y="2259014"/>
            <a:ext cx="5486400" cy="1931987"/>
          </a:xfrm>
          <a:prstGeom prst="rect">
            <a:avLst/>
          </a:prstGeom>
          <a:solidFill>
            <a:srgbClr val="F8FAEC"/>
          </a:solidFill>
          <a:ln w="9525" algn="ctr">
            <a:solidFill>
              <a:schemeClr val="folHlink"/>
            </a:solidFill>
            <a:miter lim="800000"/>
            <a:headEnd/>
            <a:tailEnd/>
          </a:ln>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public class TestGreeting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public static void main(String[] args)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Greeting gr = new Greeting();</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gr.greet();</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a:t>
            </a:r>
          </a:p>
        </p:txBody>
      </p:sp>
      <p:sp>
        <p:nvSpPr>
          <p:cNvPr id="30725" name="Text Box 7"/>
          <p:cNvSpPr txBox="1">
            <a:spLocks noChangeArrowheads="1"/>
          </p:cNvSpPr>
          <p:nvPr/>
        </p:nvSpPr>
        <p:spPr bwMode="auto">
          <a:xfrm>
            <a:off x="3505200" y="4419600"/>
            <a:ext cx="5486400" cy="1627188"/>
          </a:xfrm>
          <a:prstGeom prst="rect">
            <a:avLst/>
          </a:prstGeom>
          <a:solidFill>
            <a:srgbClr val="F8FAEC"/>
          </a:solidFill>
          <a:ln w="9525" algn="ctr">
            <a:solidFill>
              <a:schemeClr val="folHlink"/>
            </a:solidFill>
            <a:miter lim="800000"/>
            <a:headEnd/>
            <a:tailEnd/>
          </a:ln>
        </p:spPr>
        <p:txBody>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public class Greeting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public void greet()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System.out.print("Hi there!");</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  }</a:t>
            </a:r>
          </a:p>
          <a:p>
            <a:pPr eaLnBrk="1" hangingPunct="1">
              <a:lnSpc>
                <a:spcPct val="90000"/>
              </a:lnSpc>
              <a:spcBef>
                <a:spcPct val="20000"/>
              </a:spcBef>
              <a:buSzPct val="65000"/>
              <a:buFont typeface="Wingdings" panose="05000000000000000000" pitchFamily="2" charset="2"/>
              <a:buNone/>
            </a:pPr>
            <a:r>
              <a:rPr lang="en-US" altLang="en-US" sz="1800">
                <a:latin typeface="Consolas" panose="020B0609020204030204" pitchFamily="49" charset="0"/>
                <a:cs typeface="Courier New" panose="02070309020205020404" pitchFamily="49" charset="0"/>
              </a:rPr>
              <a:t>}</a:t>
            </a:r>
          </a:p>
        </p:txBody>
      </p:sp>
      <p:sp>
        <p:nvSpPr>
          <p:cNvPr id="30726"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17B0DC3A-CECB-4F9B-A51A-32BB032C0FC5}" type="slidenum">
              <a:rPr lang="en-US" altLang="en-US" sz="1400">
                <a:solidFill>
                  <a:schemeClr val="tx2"/>
                </a:solidFill>
                <a:latin typeface="Arial" panose="020B0604020202020204" pitchFamily="34" charset="0"/>
              </a:rPr>
              <a:pPr>
                <a:spcBef>
                  <a:spcPct val="0"/>
                </a:spcBef>
                <a:buClrTx/>
                <a:buSzTx/>
                <a:buFontTx/>
                <a:buNone/>
              </a:pPr>
              <a:t>36</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2737312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altLang="en-US"/>
              <a:t>Biên dịch và thực thi</a:t>
            </a:r>
          </a:p>
        </p:txBody>
      </p:sp>
      <p:sp>
        <p:nvSpPr>
          <p:cNvPr id="31747" name="Rectangle 4"/>
          <p:cNvSpPr>
            <a:spLocks noGrp="1" noChangeArrowheads="1"/>
          </p:cNvSpPr>
          <p:nvPr>
            <p:ph type="body" idx="1"/>
          </p:nvPr>
        </p:nvSpPr>
        <p:spPr>
          <a:xfrm>
            <a:off x="838200" y="1219201"/>
            <a:ext cx="8229600" cy="4937125"/>
          </a:xfrm>
        </p:spPr>
        <p:txBody>
          <a:bodyPr/>
          <a:lstStyle/>
          <a:p>
            <a:pPr eaLnBrk="1" hangingPunct="1"/>
            <a:r>
              <a:rPr lang="en-US" altLang="en-US"/>
              <a:t>Compile </a:t>
            </a:r>
          </a:p>
          <a:p>
            <a:pPr eaLnBrk="1" hangingPunct="1">
              <a:buFont typeface="Wingdings" panose="05000000000000000000" pitchFamily="2" charset="2"/>
              <a:buNone/>
            </a:pPr>
            <a:r>
              <a:rPr lang="en-US" altLang="en-US">
                <a:latin typeface="Consolas" panose="020B0609020204030204" pitchFamily="49" charset="0"/>
                <a:cs typeface="Courier New" panose="02070309020205020404" pitchFamily="49" charset="0"/>
              </a:rPr>
              <a:t>javac TestGreeting.java</a:t>
            </a:r>
          </a:p>
          <a:p>
            <a:pPr lvl="1" eaLnBrk="1" hangingPunct="1"/>
            <a:r>
              <a:rPr lang="en-US" altLang="en-US">
                <a:latin typeface="Consolas" panose="020B0609020204030204" pitchFamily="49" charset="0"/>
                <a:cs typeface="Courier New" panose="02070309020205020404" pitchFamily="49" charset="0"/>
              </a:rPr>
              <a:t>Greeting.java </a:t>
            </a:r>
            <a:r>
              <a:rPr lang="en-US" altLang="en-US"/>
              <a:t>được dịch tự động</a:t>
            </a:r>
            <a:endParaRPr lang="en-US" altLang="en-US">
              <a:latin typeface="Consolas" panose="020B0609020204030204" pitchFamily="49" charset="0"/>
              <a:cs typeface="Courier New" panose="02070309020205020404" pitchFamily="49" charset="0"/>
            </a:endParaRPr>
          </a:p>
          <a:p>
            <a:pPr eaLnBrk="1" hangingPunct="1"/>
            <a:r>
              <a:rPr lang="en-US" altLang="en-US"/>
              <a:t>Run </a:t>
            </a:r>
          </a:p>
          <a:p>
            <a:pPr eaLnBrk="1" hangingPunct="1">
              <a:buFont typeface="Wingdings" panose="05000000000000000000" pitchFamily="2" charset="2"/>
              <a:buNone/>
            </a:pPr>
            <a:r>
              <a:rPr lang="en-US" altLang="en-US">
                <a:latin typeface="Consolas" panose="020B0609020204030204" pitchFamily="49" charset="0"/>
                <a:cs typeface="Courier New" panose="02070309020205020404" pitchFamily="49" charset="0"/>
              </a:rPr>
              <a:t>java TestGreeting</a:t>
            </a:r>
            <a:endParaRPr lang="en-US" altLang="en-US" noProof="1">
              <a:latin typeface="Consolas" panose="020B0609020204030204" pitchFamily="49" charset="0"/>
              <a:cs typeface="Courier New" panose="02070309020205020404" pitchFamily="49" charset="0"/>
            </a:endParaRPr>
          </a:p>
          <a:p>
            <a:pPr eaLnBrk="1" hangingPunct="1"/>
            <a:endParaRPr lang="en-US" altLang="en-US"/>
          </a:p>
        </p:txBody>
      </p:sp>
      <p:sp>
        <p:nvSpPr>
          <p:cNvPr id="31748" name="Text Box 5"/>
          <p:cNvSpPr txBox="1">
            <a:spLocks noChangeArrowheads="1"/>
          </p:cNvSpPr>
          <p:nvPr/>
        </p:nvSpPr>
        <p:spPr bwMode="auto">
          <a:xfrm>
            <a:off x="2743200" y="4089400"/>
            <a:ext cx="3886200" cy="1320800"/>
          </a:xfrm>
          <a:prstGeom prst="rect">
            <a:avLst/>
          </a:prstGeom>
          <a:solidFill>
            <a:schemeClr val="tx1"/>
          </a:solidFill>
          <a:ln w="9525">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ltLang="en-US" sz="2000">
                <a:solidFill>
                  <a:schemeClr val="bg1"/>
                </a:solidFill>
                <a:latin typeface="Consolas" panose="020B0609020204030204" pitchFamily="49" charset="0"/>
              </a:rPr>
              <a:t>%&gt; javac TestGreeting.java</a:t>
            </a:r>
          </a:p>
          <a:p>
            <a:pPr eaLnBrk="1" hangingPunct="1">
              <a:spcBef>
                <a:spcPct val="50000"/>
              </a:spcBef>
              <a:buClrTx/>
              <a:buSzTx/>
              <a:buFontTx/>
              <a:buNone/>
            </a:pPr>
            <a:r>
              <a:rPr lang="en-US" altLang="en-US" sz="2000">
                <a:solidFill>
                  <a:schemeClr val="bg1"/>
                </a:solidFill>
                <a:latin typeface="Consolas" panose="020B0609020204030204" pitchFamily="49" charset="0"/>
              </a:rPr>
              <a:t>%&gt; java TestGreeting</a:t>
            </a:r>
          </a:p>
          <a:p>
            <a:pPr eaLnBrk="1" hangingPunct="1">
              <a:spcBef>
                <a:spcPct val="50000"/>
              </a:spcBef>
              <a:buClrTx/>
              <a:buSzTx/>
              <a:buFontTx/>
              <a:buNone/>
            </a:pPr>
            <a:r>
              <a:rPr lang="en-US" altLang="en-US" sz="2000">
                <a:solidFill>
                  <a:schemeClr val="bg1"/>
                </a:solidFill>
                <a:latin typeface="Consolas" panose="020B0609020204030204" pitchFamily="49" charset="0"/>
              </a:rPr>
              <a:t>Hi there!</a:t>
            </a:r>
          </a:p>
        </p:txBody>
      </p:sp>
      <p:sp>
        <p:nvSpPr>
          <p:cNvPr id="31749"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0A6966F0-CECA-4458-B632-109CE2A83E03}" type="slidenum">
              <a:rPr lang="en-US" altLang="en-US" sz="1400">
                <a:solidFill>
                  <a:schemeClr val="tx2"/>
                </a:solidFill>
                <a:latin typeface="Arial" panose="020B0604020202020204" pitchFamily="34" charset="0"/>
              </a:rPr>
              <a:pPr>
                <a:spcBef>
                  <a:spcPct val="0"/>
                </a:spcBef>
                <a:buClrTx/>
                <a:buSzTx/>
                <a:buFontTx/>
                <a:buNone/>
              </a:pPr>
              <a:t>37</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872150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JDK – Java Development Kit</a:t>
            </a:r>
          </a:p>
        </p:txBody>
      </p:sp>
      <p:sp>
        <p:nvSpPr>
          <p:cNvPr id="32771" name="Rectangle 3"/>
          <p:cNvSpPr>
            <a:spLocks noGrp="1" noChangeArrowheads="1"/>
          </p:cNvSpPr>
          <p:nvPr>
            <p:ph type="body" idx="1"/>
          </p:nvPr>
        </p:nvSpPr>
        <p:spPr>
          <a:xfrm>
            <a:off x="838200" y="1219201"/>
            <a:ext cx="8229600" cy="4937125"/>
          </a:xfrm>
        </p:spPr>
        <p:txBody>
          <a:bodyPr/>
          <a:lstStyle/>
          <a:p>
            <a:pPr eaLnBrk="1" hangingPunct="1"/>
            <a:r>
              <a:rPr lang="en-US" altLang="en-US" sz="2400"/>
              <a:t>Môi trường phát triển ứng dụng Java</a:t>
            </a:r>
          </a:p>
          <a:p>
            <a:pPr eaLnBrk="1" hangingPunct="1"/>
            <a:r>
              <a:rPr lang="en-US" altLang="en-US" sz="2400"/>
              <a:t>Các thành phần chính</a:t>
            </a:r>
          </a:p>
          <a:p>
            <a:pPr lvl="1" eaLnBrk="1" hangingPunct="1"/>
            <a:r>
              <a:rPr lang="en-US" altLang="en-US" sz="2400" i="1" noProof="1"/>
              <a:t>javac: </a:t>
            </a:r>
            <a:r>
              <a:rPr lang="en-US" altLang="en-US" sz="2400" noProof="1"/>
              <a:t>	trình biên dịch, chuyển mã nguồn Java thành bytecode</a:t>
            </a:r>
            <a:endParaRPr lang="en-US" altLang="en-US" sz="2400"/>
          </a:p>
          <a:p>
            <a:pPr lvl="1" eaLnBrk="1" hangingPunct="1"/>
            <a:r>
              <a:rPr lang="en-US" altLang="en-US" sz="2400" i="1" noProof="1"/>
              <a:t>java:</a:t>
            </a:r>
            <a:r>
              <a:rPr lang="en-US" altLang="en-US" sz="2400" noProof="1"/>
              <a:t>	trình thông dịch</a:t>
            </a:r>
            <a:endParaRPr lang="en-US" altLang="en-US" sz="3200"/>
          </a:p>
          <a:p>
            <a:pPr lvl="1" eaLnBrk="1" hangingPunct="1"/>
            <a:r>
              <a:rPr lang="en-US" altLang="en-US" sz="2400" i="1" noProof="1"/>
              <a:t>javadoc:</a:t>
            </a:r>
            <a:r>
              <a:rPr lang="en-US" altLang="en-US" sz="2400"/>
              <a:t>    công cụ sinh tài liệu từ các chú thích trong mã nguồn</a:t>
            </a:r>
            <a:endParaRPr lang="en-US" altLang="en-US" sz="2400" i="1" noProof="1"/>
          </a:p>
          <a:p>
            <a:pPr lvl="1" eaLnBrk="1" hangingPunct="1"/>
            <a:r>
              <a:rPr lang="en-US" altLang="en-US" sz="2400" i="1" noProof="1"/>
              <a:t>jdb:</a:t>
            </a:r>
            <a:r>
              <a:rPr lang="en-US" altLang="en-US" sz="2400" noProof="1"/>
              <a:t>	trình gỡ lỗi</a:t>
            </a:r>
            <a:endParaRPr lang="en-US" altLang="en-US" sz="2400"/>
          </a:p>
        </p:txBody>
      </p:sp>
      <p:sp>
        <p:nvSpPr>
          <p:cNvPr id="3277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BD261E2F-86DA-43F2-BFB1-E90893F605C5}" type="slidenum">
              <a:rPr lang="en-US" altLang="en-US" sz="1400">
                <a:solidFill>
                  <a:schemeClr val="tx2"/>
                </a:solidFill>
                <a:latin typeface="Arial" panose="020B0604020202020204" pitchFamily="34" charset="0"/>
              </a:rPr>
              <a:pPr>
                <a:spcBef>
                  <a:spcPct val="0"/>
                </a:spcBef>
                <a:buClrTx/>
                <a:buSzTx/>
                <a:buFontTx/>
                <a:buNone/>
              </a:pPr>
              <a:t>38</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328247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BC49EA58-C0A9-46AF-8497-0E51628147AB}" type="slidenum">
              <a:rPr lang="en-US" altLang="en-US" sz="1400">
                <a:solidFill>
                  <a:schemeClr val="tx2"/>
                </a:solidFill>
                <a:latin typeface="Arial" panose="020B0604020202020204" pitchFamily="34" charset="0"/>
              </a:rPr>
              <a:pPr algn="r">
                <a:spcBef>
                  <a:spcPct val="0"/>
                </a:spcBef>
                <a:spcAft>
                  <a:spcPct val="0"/>
                </a:spcAft>
                <a:buClrTx/>
                <a:buSzTx/>
                <a:buFontTx/>
                <a:buNone/>
              </a:pPr>
              <a:t>4</a:t>
            </a:fld>
            <a:endParaRPr lang="en-GB" altLang="en-US" sz="1400">
              <a:solidFill>
                <a:schemeClr val="tx2"/>
              </a:solidFill>
              <a:latin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en-US"/>
              <a:t>Vì vậy</a:t>
            </a:r>
          </a:p>
        </p:txBody>
      </p:sp>
      <p:sp>
        <p:nvSpPr>
          <p:cNvPr id="18436" name="Rectangle 3"/>
          <p:cNvSpPr>
            <a:spLocks noGrp="1" noChangeArrowheads="1"/>
          </p:cNvSpPr>
          <p:nvPr>
            <p:ph type="body" idx="1"/>
          </p:nvPr>
        </p:nvSpPr>
        <p:spPr>
          <a:xfrm>
            <a:off x="838200" y="1387476"/>
            <a:ext cx="8229600" cy="4937125"/>
          </a:xfrm>
        </p:spPr>
        <p:txBody>
          <a:bodyPr/>
          <a:lstStyle/>
          <a:p>
            <a:pPr eaLnBrk="1" hangingPunct="1"/>
            <a:r>
              <a:rPr lang="en-US" altLang="en-US"/>
              <a:t>Cần kiểm soát chi phí</a:t>
            </a:r>
          </a:p>
          <a:p>
            <a:pPr lvl="1" eaLnBrk="1" hangingPunct="1"/>
            <a:r>
              <a:rPr lang="en-US" altLang="en-US"/>
              <a:t>Chi phí phát triển</a:t>
            </a:r>
          </a:p>
          <a:p>
            <a:pPr lvl="1" eaLnBrk="1" hangingPunct="1"/>
            <a:r>
              <a:rPr lang="en-US" altLang="en-US"/>
              <a:t>Chi phí bảo trì</a:t>
            </a:r>
          </a:p>
          <a:p>
            <a:pPr eaLnBrk="1" hangingPunct="1"/>
            <a:r>
              <a:rPr lang="en-US" altLang="en-US"/>
              <a:t>Giải pháp chính là </a:t>
            </a:r>
            <a:r>
              <a:rPr lang="en-US" altLang="en-US" b="1" i="1"/>
              <a:t>sử dụng lại</a:t>
            </a:r>
          </a:p>
          <a:p>
            <a:pPr lvl="1" eaLnBrk="1" hangingPunct="1"/>
            <a:r>
              <a:rPr lang="en-US" altLang="en-US"/>
              <a:t>Giảm chi phí và thời gian phát triển</a:t>
            </a:r>
          </a:p>
          <a:p>
            <a:pPr lvl="1" eaLnBrk="1" hangingPunct="1"/>
            <a:r>
              <a:rPr lang="en-US" altLang="en-US"/>
              <a:t>Nâng cao chất lượng (được sử dụng lại chứng tỏ có chất lượng tốt)</a:t>
            </a:r>
          </a:p>
        </p:txBody>
      </p:sp>
    </p:spTree>
    <p:extLst>
      <p:ext uri="{BB962C8B-B14F-4D97-AF65-F5344CB8AC3E}">
        <p14:creationId xmlns:p14="http://schemas.microsoft.com/office/powerpoint/2010/main" val="296843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628E543F-CE77-4699-824E-2712EA238CF8}" type="slidenum">
              <a:rPr lang="en-US" altLang="en-US" sz="1400">
                <a:solidFill>
                  <a:schemeClr val="tx2"/>
                </a:solidFill>
                <a:latin typeface="Arial" panose="020B0604020202020204" pitchFamily="34" charset="0"/>
              </a:rPr>
              <a:pPr algn="r">
                <a:spcBef>
                  <a:spcPct val="0"/>
                </a:spcBef>
                <a:spcAft>
                  <a:spcPct val="0"/>
                </a:spcAft>
                <a:buClrTx/>
                <a:buSzTx/>
                <a:buFontTx/>
                <a:buNone/>
              </a:pPr>
              <a:t>5</a:t>
            </a:fld>
            <a:endParaRPr lang="en-GB" altLang="en-US" sz="1400">
              <a:solidFill>
                <a:schemeClr val="tx2"/>
              </a:solidFill>
              <a:latin typeface="Arial" panose="020B0604020202020204" pitchFamily="34" charset="0"/>
            </a:endParaRPr>
          </a:p>
        </p:txBody>
      </p:sp>
      <p:sp>
        <p:nvSpPr>
          <p:cNvPr id="19459" name="Rectangle 2"/>
          <p:cNvSpPr>
            <a:spLocks noGrp="1" noChangeArrowheads="1"/>
          </p:cNvSpPr>
          <p:nvPr>
            <p:ph type="title"/>
          </p:nvPr>
        </p:nvSpPr>
        <p:spPr/>
        <p:txBody>
          <a:bodyPr/>
          <a:lstStyle/>
          <a:p>
            <a:pPr eaLnBrk="1" hangingPunct="1"/>
            <a:r>
              <a:rPr lang="en-US" altLang="en-US"/>
              <a:t>Để sử dụng lại (mã nguồn)</a:t>
            </a:r>
          </a:p>
        </p:txBody>
      </p:sp>
      <p:sp>
        <p:nvSpPr>
          <p:cNvPr id="20486" name="Rectangle 3"/>
          <p:cNvSpPr>
            <a:spLocks noGrp="1" noChangeArrowheads="1"/>
          </p:cNvSpPr>
          <p:nvPr>
            <p:ph type="body" idx="1"/>
          </p:nvPr>
        </p:nvSpPr>
        <p:spPr>
          <a:xfrm>
            <a:off x="838200" y="1387476"/>
            <a:ext cx="8229600" cy="4937125"/>
          </a:xfrm>
        </p:spPr>
        <p:txBody>
          <a:bodyPr/>
          <a:lstStyle/>
          <a:p>
            <a:pPr eaLnBrk="1" hangingPunct="1"/>
            <a:r>
              <a:rPr lang="en-US" altLang="en-US"/>
              <a:t>Cần dễ hiểu</a:t>
            </a:r>
          </a:p>
          <a:p>
            <a:pPr eaLnBrk="1" hangingPunct="1"/>
            <a:r>
              <a:rPr lang="en-US" altLang="en-US"/>
              <a:t>Được coi là chính xác</a:t>
            </a:r>
          </a:p>
          <a:p>
            <a:pPr eaLnBrk="1" hangingPunct="1"/>
            <a:r>
              <a:rPr lang="en-US" altLang="en-US"/>
              <a:t>Có </a:t>
            </a:r>
            <a:r>
              <a:rPr lang="en-US" altLang="en-US" b="1"/>
              <a:t>giao diện</a:t>
            </a:r>
            <a:r>
              <a:rPr lang="en-US" altLang="en-US"/>
              <a:t> rõ ràng</a:t>
            </a:r>
          </a:p>
          <a:p>
            <a:pPr eaLnBrk="1" hangingPunct="1"/>
            <a:r>
              <a:rPr lang="en-US" altLang="en-US"/>
              <a:t>Không/ít yêu cầu thay đổi khi sử dụng trong phần mềm mới</a:t>
            </a:r>
          </a:p>
          <a:p>
            <a:pPr eaLnBrk="1" hangingPunct="1"/>
            <a:r>
              <a:rPr lang="en-US" altLang="en-US"/>
              <a:t>Có thể mở rộng nếu cần thiết</a:t>
            </a:r>
          </a:p>
        </p:txBody>
      </p:sp>
    </p:spTree>
    <p:extLst>
      <p:ext uri="{BB962C8B-B14F-4D97-AF65-F5344CB8AC3E}">
        <p14:creationId xmlns:p14="http://schemas.microsoft.com/office/powerpoint/2010/main" val="137924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6">
                                            <p:txEl>
                                              <p:pRg st="3" end="3"/>
                                            </p:txEl>
                                          </p:spTgt>
                                        </p:tgtEl>
                                        <p:attrNameLst>
                                          <p:attrName>style.visibility</p:attrName>
                                        </p:attrNameLst>
                                      </p:cBhvr>
                                      <p:to>
                                        <p:strVal val="visible"/>
                                      </p:to>
                                    </p:set>
                                    <p:anim calcmode="lin" valueType="num">
                                      <p:cBhvr additive="base">
                                        <p:cTn id="7" dur="500" fill="hold"/>
                                        <p:tgtEl>
                                          <p:spTgt spid="2048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6">
                                            <p:txEl>
                                              <p:pRg st="4" end="4"/>
                                            </p:txEl>
                                          </p:spTgt>
                                        </p:tgtEl>
                                        <p:attrNameLst>
                                          <p:attrName>style.visibility</p:attrName>
                                        </p:attrNameLst>
                                      </p:cBhvr>
                                      <p:to>
                                        <p:strVal val="visible"/>
                                      </p:to>
                                    </p:set>
                                    <p:anim calcmode="lin" valueType="num">
                                      <p:cBhvr additive="base">
                                        <p:cTn id="13" dur="500" fill="hold"/>
                                        <p:tgtEl>
                                          <p:spTgt spid="2048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BF4AD037-BDCC-4A95-9A44-C4F8B9ED085A}" type="slidenum">
              <a:rPr lang="en-US" altLang="en-US" sz="1400">
                <a:solidFill>
                  <a:schemeClr val="tx2"/>
                </a:solidFill>
                <a:latin typeface="Arial" panose="020B0604020202020204" pitchFamily="34" charset="0"/>
              </a:rPr>
              <a:pPr algn="r">
                <a:spcBef>
                  <a:spcPct val="0"/>
                </a:spcBef>
                <a:spcAft>
                  <a:spcPct val="0"/>
                </a:spcAft>
                <a:buClrTx/>
                <a:buSzTx/>
                <a:buFontTx/>
                <a:buNone/>
              </a:pPr>
              <a:t>6</a:t>
            </a:fld>
            <a:endParaRPr lang="en-GB" altLang="en-US" sz="1400">
              <a:solidFill>
                <a:schemeClr val="tx2"/>
              </a:solidFill>
              <a:latin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zh-CN">
                <a:ea typeface="SimSun" panose="02010600030101010101" pitchFamily="2" charset="-122"/>
              </a:rPr>
              <a:t>Các phương pháp l</a:t>
            </a:r>
            <a:r>
              <a:rPr lang="en-US" altLang="en-US"/>
              <a:t>ậ</a:t>
            </a:r>
            <a:r>
              <a:rPr lang="en-US" altLang="zh-CN">
                <a:ea typeface="SimSun" panose="02010600030101010101" pitchFamily="2" charset="-122"/>
              </a:rPr>
              <a:t>p trình</a:t>
            </a:r>
            <a:endParaRPr lang="en-US" altLang="en-US">
              <a:ea typeface="SimSun" panose="02010600030101010101" pitchFamily="2" charset="-122"/>
            </a:endParaRPr>
          </a:p>
        </p:txBody>
      </p:sp>
      <p:sp>
        <p:nvSpPr>
          <p:cNvPr id="20484" name="Rectangle 3"/>
          <p:cNvSpPr>
            <a:spLocks noGrp="1" noChangeArrowheads="1"/>
          </p:cNvSpPr>
          <p:nvPr>
            <p:ph type="body" idx="1"/>
          </p:nvPr>
        </p:nvSpPr>
        <p:spPr>
          <a:xfrm>
            <a:off x="838200" y="1387476"/>
            <a:ext cx="8229600" cy="4937125"/>
          </a:xfrm>
        </p:spPr>
        <p:txBody>
          <a:bodyPr/>
          <a:lstStyle/>
          <a:p>
            <a:pPr eaLnBrk="1" hangingPunct="1"/>
            <a:r>
              <a:rPr lang="en-US" altLang="en-US"/>
              <a:t>Lập trình không có cấu trúc</a:t>
            </a:r>
          </a:p>
          <a:p>
            <a:pPr eaLnBrk="1" hangingPunct="1"/>
            <a:r>
              <a:rPr lang="en-US" altLang="en-US"/>
              <a:t>Lập trình có cấu trúc (lập trình thủ tục)</a:t>
            </a:r>
          </a:p>
          <a:p>
            <a:pPr eaLnBrk="1" hangingPunct="1"/>
            <a:r>
              <a:rPr lang="en-US" altLang="en-US"/>
              <a:t>Lập trình logic</a:t>
            </a:r>
          </a:p>
          <a:p>
            <a:pPr eaLnBrk="1" hangingPunct="1"/>
            <a:r>
              <a:rPr lang="en-US" altLang="en-US"/>
              <a:t>Lập trình hàm</a:t>
            </a:r>
          </a:p>
          <a:p>
            <a:pPr eaLnBrk="1" hangingPunct="1"/>
            <a:r>
              <a:rPr lang="en-US" altLang="en-US"/>
              <a:t>Lập trình hướng đối tượng</a:t>
            </a:r>
          </a:p>
          <a:p>
            <a:pPr eaLnBrk="1" hangingPunct="1"/>
            <a:endParaRPr lang="en-US" altLang="en-US"/>
          </a:p>
        </p:txBody>
      </p:sp>
    </p:spTree>
    <p:extLst>
      <p:ext uri="{BB962C8B-B14F-4D97-AF65-F5344CB8AC3E}">
        <p14:creationId xmlns:p14="http://schemas.microsoft.com/office/powerpoint/2010/main" val="356054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6586BA53-9FF5-4E4F-895B-02889D5070FE}" type="slidenum">
              <a:rPr lang="en-US" altLang="en-US" sz="1400">
                <a:solidFill>
                  <a:schemeClr val="tx2"/>
                </a:solidFill>
                <a:latin typeface="Arial" panose="020B0604020202020204" pitchFamily="34" charset="0"/>
              </a:rPr>
              <a:pPr algn="r">
                <a:spcBef>
                  <a:spcPct val="0"/>
                </a:spcBef>
                <a:spcAft>
                  <a:spcPct val="0"/>
                </a:spcAft>
                <a:buClrTx/>
                <a:buSzTx/>
                <a:buFontTx/>
                <a:buNone/>
              </a:pPr>
              <a:t>7</a:t>
            </a:fld>
            <a:endParaRPr lang="en-GB" altLang="en-US" sz="1400">
              <a:solidFill>
                <a:schemeClr val="tx2"/>
              </a:solidFill>
              <a:latin typeface="Arial" panose="020B0604020202020204" pitchFamily="34" charset="0"/>
            </a:endParaRPr>
          </a:p>
        </p:txBody>
      </p:sp>
      <p:sp>
        <p:nvSpPr>
          <p:cNvPr id="21507" name="Rectangle 2"/>
          <p:cNvSpPr>
            <a:spLocks noGrp="1" noChangeArrowheads="1"/>
          </p:cNvSpPr>
          <p:nvPr>
            <p:ph type="title"/>
          </p:nvPr>
        </p:nvSpPr>
        <p:spPr/>
        <p:txBody>
          <a:bodyPr>
            <a:normAutofit fontScale="90000"/>
          </a:bodyPr>
          <a:lstStyle/>
          <a:p>
            <a:pPr eaLnBrk="1" hangingPunct="1"/>
            <a:r>
              <a:rPr lang="en-US" altLang="zh-CN">
                <a:ea typeface="SimSun" panose="02010600030101010101" pitchFamily="2" charset="-122"/>
              </a:rPr>
              <a:t>L</a:t>
            </a:r>
            <a:r>
              <a:rPr lang="en-US" altLang="en-US"/>
              <a:t>ậ</a:t>
            </a:r>
            <a:r>
              <a:rPr lang="en-US" altLang="zh-CN">
                <a:ea typeface="SimSun" panose="02010600030101010101" pitchFamily="2" charset="-122"/>
              </a:rPr>
              <a:t>p trình không có c</a:t>
            </a:r>
            <a:r>
              <a:rPr lang="en-US" altLang="en-US"/>
              <a:t>ấ</a:t>
            </a:r>
            <a:r>
              <a:rPr lang="en-US" altLang="zh-CN">
                <a:ea typeface="SimSun" panose="02010600030101010101" pitchFamily="2" charset="-122"/>
              </a:rPr>
              <a:t>u trúc</a:t>
            </a:r>
            <a:br>
              <a:rPr lang="en-US" altLang="zh-CN">
                <a:ea typeface="SimSun" panose="02010600030101010101" pitchFamily="2" charset="-122"/>
              </a:rPr>
            </a:br>
            <a:r>
              <a:rPr lang="en-US" altLang="zh-CN" sz="2500">
                <a:ea typeface="SimSun" panose="02010600030101010101" pitchFamily="2" charset="-122"/>
              </a:rPr>
              <a:t>(non-structured programming)</a:t>
            </a:r>
            <a:endParaRPr lang="en-US" altLang="en-US" sz="2500">
              <a:ea typeface="SimSun" panose="02010600030101010101" pitchFamily="2" charset="-122"/>
            </a:endParaRPr>
          </a:p>
        </p:txBody>
      </p:sp>
      <p:sp>
        <p:nvSpPr>
          <p:cNvPr id="21508" name="Rectangle 3"/>
          <p:cNvSpPr>
            <a:spLocks noGrp="1" noChangeArrowheads="1"/>
          </p:cNvSpPr>
          <p:nvPr>
            <p:ph type="body" idx="1"/>
          </p:nvPr>
        </p:nvSpPr>
        <p:spPr>
          <a:xfrm>
            <a:off x="838200" y="1387476"/>
            <a:ext cx="8229600" cy="4937125"/>
          </a:xfrm>
        </p:spPr>
        <p:txBody>
          <a:bodyPr/>
          <a:lstStyle/>
          <a:p>
            <a:pPr eaLnBrk="1" hangingPunct="1">
              <a:lnSpc>
                <a:spcPct val="90000"/>
              </a:lnSpc>
            </a:pPr>
            <a:r>
              <a:rPr lang="en-US" altLang="en-US"/>
              <a:t>Là phương pháp xuất hiện đầu tiên</a:t>
            </a:r>
          </a:p>
          <a:p>
            <a:pPr lvl="1" eaLnBrk="1" hangingPunct="1">
              <a:lnSpc>
                <a:spcPct val="90000"/>
              </a:lnSpc>
            </a:pPr>
            <a:r>
              <a:rPr lang="en-US" altLang="en-US" sz="2200"/>
              <a:t>các ngôn ngữ như Assembly, Basic</a:t>
            </a:r>
          </a:p>
          <a:p>
            <a:pPr lvl="1" eaLnBrk="1" hangingPunct="1">
              <a:lnSpc>
                <a:spcPct val="90000"/>
              </a:lnSpc>
            </a:pPr>
            <a:r>
              <a:rPr lang="en-US" altLang="en-US" sz="2200"/>
              <a:t>sử dụng các biến tổng thể</a:t>
            </a:r>
          </a:p>
          <a:p>
            <a:pPr lvl="1" eaLnBrk="1" hangingPunct="1">
              <a:lnSpc>
                <a:spcPct val="90000"/>
              </a:lnSpc>
            </a:pPr>
            <a:r>
              <a:rPr lang="en-US" altLang="zh-CN" sz="2200">
                <a:ea typeface="SimSun" panose="02010600030101010101" pitchFamily="2" charset="-122"/>
              </a:rPr>
              <a:t>lạm dụng lệnh GOTO</a:t>
            </a:r>
          </a:p>
          <a:p>
            <a:pPr eaLnBrk="1" hangingPunct="1">
              <a:lnSpc>
                <a:spcPct val="90000"/>
              </a:lnSpc>
            </a:pPr>
            <a:r>
              <a:rPr lang="en-US" altLang="zh-CN">
                <a:ea typeface="SimSun" panose="02010600030101010101" pitchFamily="2" charset="-122"/>
              </a:rPr>
              <a:t>Các nhược điểm </a:t>
            </a:r>
          </a:p>
          <a:p>
            <a:pPr lvl="1" eaLnBrk="1" hangingPunct="1">
              <a:lnSpc>
                <a:spcPct val="90000"/>
              </a:lnSpc>
            </a:pPr>
            <a:r>
              <a:rPr lang="en-US" altLang="en-US" sz="2200"/>
              <a:t>khó hiểu, khó bảo trì, hầu như không thể sử dụng lại</a:t>
            </a:r>
          </a:p>
          <a:p>
            <a:pPr lvl="1" eaLnBrk="1" hangingPunct="1">
              <a:lnSpc>
                <a:spcPct val="90000"/>
              </a:lnSpc>
            </a:pPr>
            <a:r>
              <a:rPr lang="en-US" altLang="en-US" sz="2200"/>
              <a:t>chất lượng kém</a:t>
            </a:r>
          </a:p>
          <a:p>
            <a:pPr lvl="1" eaLnBrk="1" hangingPunct="1">
              <a:lnSpc>
                <a:spcPct val="90000"/>
              </a:lnSpc>
            </a:pPr>
            <a:r>
              <a:rPr lang="en-US" altLang="en-US" sz="2200"/>
              <a:t>chi phí cao</a:t>
            </a:r>
          </a:p>
          <a:p>
            <a:pPr lvl="1" eaLnBrk="1" hangingPunct="1">
              <a:lnSpc>
                <a:spcPct val="90000"/>
              </a:lnSpc>
            </a:pPr>
            <a:r>
              <a:rPr lang="en-US" altLang="zh-CN" sz="2200">
                <a:ea typeface="SimSun" panose="02010600030101010101" pitchFamily="2" charset="-122"/>
              </a:rPr>
              <a:t>không thể phát triển các ứng dụng lớn </a:t>
            </a:r>
            <a:endParaRPr lang="en-US" altLang="en-US" sz="2200">
              <a:ea typeface="SimSun" panose="02010600030101010101" pitchFamily="2" charset="-122"/>
            </a:endParaRPr>
          </a:p>
        </p:txBody>
      </p:sp>
    </p:spTree>
    <p:extLst>
      <p:ext uri="{BB962C8B-B14F-4D97-AF65-F5344CB8AC3E}">
        <p14:creationId xmlns:p14="http://schemas.microsoft.com/office/powerpoint/2010/main" val="8154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bwMode="auto">
          <a:xfrm>
            <a:off x="3279775" y="6356351"/>
            <a:ext cx="3505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1200"/>
              </a:spcAft>
              <a:buClr>
                <a:schemeClr val="accent1"/>
              </a:buClr>
              <a:buSzPct val="76000"/>
              <a:buFont typeface="Wingdings 3" panose="05040102010807070707" pitchFamily="18" charset="2"/>
              <a:buChar char=""/>
              <a:defRPr sz="2600">
                <a:solidFill>
                  <a:schemeClr val="tx1"/>
                </a:solidFill>
                <a:latin typeface="Tahoma" panose="020B0604030504040204" pitchFamily="34" charset="0"/>
                <a:cs typeface="Tahoma" panose="020B0604030504040204" pitchFamily="34" charset="0"/>
              </a:defRPr>
            </a:lvl1pPr>
            <a:lvl2pPr marL="742950" indent="-285750">
              <a:spcBef>
                <a:spcPts val="600"/>
              </a:spcBef>
              <a:spcAft>
                <a:spcPts val="1200"/>
              </a:spcAft>
              <a:buClr>
                <a:schemeClr val="accent2"/>
              </a:buClr>
              <a:buSzPct val="76000"/>
              <a:buFont typeface="Wingdings 3" panose="05040102010807070707" pitchFamily="18" charset="2"/>
              <a:buChar char=""/>
              <a:defRPr sz="2300">
                <a:solidFill>
                  <a:schemeClr val="tx2"/>
                </a:solidFill>
                <a:latin typeface="Tahoma" panose="020B0604030504040204" pitchFamily="34" charset="0"/>
                <a:cs typeface="Tahoma" panose="020B0604030504040204" pitchFamily="34" charset="0"/>
              </a:defRPr>
            </a:lvl2pPr>
            <a:lvl3pPr marL="1143000" indent="-228600">
              <a:spcBef>
                <a:spcPts val="600"/>
              </a:spcBef>
              <a:spcAft>
                <a:spcPts val="1200"/>
              </a:spcAft>
              <a:buClr>
                <a:srgbClr val="BCBCBC"/>
              </a:buClr>
              <a:buSzPct val="76000"/>
              <a:buFont typeface="Wingdings 3" panose="05040102010807070707" pitchFamily="18" charset="2"/>
              <a:buChar char=""/>
              <a:defRPr sz="2000">
                <a:solidFill>
                  <a:schemeClr val="tx1"/>
                </a:solidFill>
                <a:latin typeface="Tahoma" panose="020B0604030504040204" pitchFamily="34" charset="0"/>
                <a:cs typeface="Tahoma" panose="020B0604030504040204" pitchFamily="34" charset="0"/>
              </a:defRPr>
            </a:lvl3pPr>
            <a:lvl4pPr marL="1600200" indent="-228600">
              <a:spcBef>
                <a:spcPts val="600"/>
              </a:spcBef>
              <a:spcAft>
                <a:spcPts val="1200"/>
              </a:spcAft>
              <a:buClr>
                <a:srgbClr val="8BA2B4"/>
              </a:buClr>
              <a:buSzPct val="70000"/>
              <a:buFont typeface="Wingdings" panose="05000000000000000000" pitchFamily="2" charset="2"/>
              <a:buChar char=""/>
              <a:defRPr sz="2000">
                <a:solidFill>
                  <a:schemeClr val="tx1"/>
                </a:solidFill>
                <a:latin typeface="Tahoma" panose="020B0604030504040204" pitchFamily="34" charset="0"/>
                <a:cs typeface="Tahoma" panose="020B0604030504040204" pitchFamily="34" charset="0"/>
              </a:defRPr>
            </a:lvl4pPr>
            <a:lvl5pPr marL="2057400" indent="-22860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ts val="600"/>
              </a:spcBef>
              <a:spcAft>
                <a:spcPts val="1200"/>
              </a:spcAft>
              <a:buClr>
                <a:schemeClr val="accent2"/>
              </a:buClr>
              <a:buSzPct val="70000"/>
              <a:buFont typeface="Wingdings" panose="05000000000000000000" pitchFamily="2" charset="2"/>
              <a:buChar char=""/>
              <a:defRPr sz="1600">
                <a:solidFill>
                  <a:schemeClr val="tx1"/>
                </a:solidFill>
                <a:latin typeface="Tahoma" panose="020B0604030504040204" pitchFamily="34" charset="0"/>
                <a:cs typeface="Tahoma" panose="020B0604030504040204" pitchFamily="34" charset="0"/>
              </a:defRPr>
            </a:lvl9pPr>
          </a:lstStyle>
          <a:p>
            <a:pPr algn="r">
              <a:spcBef>
                <a:spcPct val="0"/>
              </a:spcBef>
              <a:spcAft>
                <a:spcPct val="0"/>
              </a:spcAft>
              <a:buClrTx/>
              <a:buSzTx/>
              <a:buFontTx/>
              <a:buNone/>
            </a:pPr>
            <a:fld id="{6A56C3DF-9612-4247-B2F9-F5880714BC92}" type="slidenum">
              <a:rPr lang="en-US" altLang="en-US" sz="1400">
                <a:solidFill>
                  <a:schemeClr val="tx2"/>
                </a:solidFill>
                <a:latin typeface="Arial" panose="020B0604020202020204" pitchFamily="34" charset="0"/>
              </a:rPr>
              <a:pPr algn="r">
                <a:spcBef>
                  <a:spcPct val="0"/>
                </a:spcBef>
                <a:spcAft>
                  <a:spcPct val="0"/>
                </a:spcAft>
                <a:buClrTx/>
                <a:buSzTx/>
                <a:buFontTx/>
                <a:buNone/>
              </a:pPr>
              <a:t>8</a:t>
            </a:fld>
            <a:endParaRPr lang="en-GB" altLang="en-US" sz="1400">
              <a:solidFill>
                <a:schemeClr val="tx2"/>
              </a:solidFill>
              <a:latin typeface="Arial" panose="020B0604020202020204" pitchFamily="34" charset="0"/>
            </a:endParaRPr>
          </a:p>
        </p:txBody>
      </p:sp>
      <p:sp>
        <p:nvSpPr>
          <p:cNvPr id="22531" name="Rectangle 2"/>
          <p:cNvSpPr>
            <a:spLocks noGrp="1" noChangeArrowheads="1"/>
          </p:cNvSpPr>
          <p:nvPr>
            <p:ph type="title"/>
          </p:nvPr>
        </p:nvSpPr>
        <p:spPr/>
        <p:txBody>
          <a:bodyPr/>
          <a:lstStyle/>
          <a:p>
            <a:pPr eaLnBrk="1" hangingPunct="1"/>
            <a:r>
              <a:rPr lang="en-US" altLang="zh-CN">
                <a:ea typeface="SimSun" panose="02010600030101010101" pitchFamily="2" charset="-122"/>
              </a:rPr>
              <a:t>Ví dụ</a:t>
            </a:r>
            <a:endParaRPr lang="en-US" altLang="en-US"/>
          </a:p>
        </p:txBody>
      </p:sp>
      <p:sp>
        <p:nvSpPr>
          <p:cNvPr id="18437" name="Rectangle 3"/>
          <p:cNvSpPr>
            <a:spLocks noGrp="1" noChangeArrowheads="1"/>
          </p:cNvSpPr>
          <p:nvPr>
            <p:ph type="body" idx="1"/>
          </p:nvPr>
        </p:nvSpPr>
        <p:spPr>
          <a:xfrm>
            <a:off x="838200" y="1387476"/>
            <a:ext cx="8229600" cy="4937125"/>
          </a:xfrm>
        </p:spPr>
        <p:txBody>
          <a:bodyPr>
            <a:normAutofit/>
          </a:bodyPr>
          <a:lstStyle/>
          <a:p>
            <a:pPr marL="274320" indent="-274320">
              <a:lnSpc>
                <a:spcPct val="90000"/>
              </a:lnSpc>
              <a:buNone/>
              <a:defRPr/>
            </a:pPr>
            <a:r>
              <a:rPr lang="en-US" sz="2800">
                <a:latin typeface="Courier New" pitchFamily="49" charset="0"/>
              </a:rPr>
              <a:t>10   k =1</a:t>
            </a:r>
          </a:p>
          <a:p>
            <a:pPr marL="274320" indent="-274320">
              <a:lnSpc>
                <a:spcPct val="90000"/>
              </a:lnSpc>
              <a:buNone/>
              <a:defRPr/>
            </a:pPr>
            <a:r>
              <a:rPr lang="en-US" sz="2800">
                <a:latin typeface="Courier New" pitchFamily="49" charset="0"/>
              </a:rPr>
              <a:t>20   </a:t>
            </a:r>
            <a:r>
              <a:rPr lang="en-US" sz="2800">
                <a:solidFill>
                  <a:srgbClr val="FF0000"/>
                </a:solidFill>
                <a:latin typeface="Courier New" pitchFamily="49" charset="0"/>
              </a:rPr>
              <a:t>gosub 100</a:t>
            </a:r>
          </a:p>
          <a:p>
            <a:pPr marL="274320" indent="-274320">
              <a:lnSpc>
                <a:spcPct val="90000"/>
              </a:lnSpc>
              <a:buNone/>
              <a:defRPr/>
            </a:pPr>
            <a:r>
              <a:rPr lang="en-US" sz="2800">
                <a:latin typeface="Courier New" pitchFamily="49" charset="0"/>
              </a:rPr>
              <a:t>30   if y &gt; 120 goto 60</a:t>
            </a:r>
          </a:p>
          <a:p>
            <a:pPr marL="274320" indent="-274320">
              <a:lnSpc>
                <a:spcPct val="90000"/>
              </a:lnSpc>
              <a:buNone/>
              <a:defRPr/>
            </a:pPr>
            <a:r>
              <a:rPr lang="en-US" sz="2800">
                <a:latin typeface="Courier New" pitchFamily="49" charset="0"/>
              </a:rPr>
              <a:t>40   k = k+1</a:t>
            </a:r>
          </a:p>
          <a:p>
            <a:pPr marL="274320" indent="-274320">
              <a:lnSpc>
                <a:spcPct val="90000"/>
              </a:lnSpc>
              <a:buNone/>
              <a:defRPr/>
            </a:pPr>
            <a:r>
              <a:rPr lang="en-US" sz="2800">
                <a:latin typeface="Courier New" pitchFamily="49" charset="0"/>
              </a:rPr>
              <a:t>50   </a:t>
            </a:r>
            <a:r>
              <a:rPr lang="en-US" sz="2800">
                <a:solidFill>
                  <a:srgbClr val="FF0000"/>
                </a:solidFill>
                <a:latin typeface="Courier New" pitchFamily="49" charset="0"/>
              </a:rPr>
              <a:t>goto 20</a:t>
            </a:r>
          </a:p>
          <a:p>
            <a:pPr marL="274320" indent="-274320">
              <a:lnSpc>
                <a:spcPct val="90000"/>
              </a:lnSpc>
              <a:buNone/>
              <a:defRPr/>
            </a:pPr>
            <a:r>
              <a:rPr lang="en-US" sz="2800">
                <a:latin typeface="Courier New" pitchFamily="49" charset="0"/>
              </a:rPr>
              <a:t>60   print k, y</a:t>
            </a:r>
          </a:p>
          <a:p>
            <a:pPr marL="274320" indent="-274320">
              <a:lnSpc>
                <a:spcPct val="90000"/>
              </a:lnSpc>
              <a:buNone/>
              <a:defRPr/>
            </a:pPr>
            <a:r>
              <a:rPr lang="en-US" sz="2800">
                <a:latin typeface="Courier New" pitchFamily="49" charset="0"/>
              </a:rPr>
              <a:t>70   stop</a:t>
            </a:r>
          </a:p>
          <a:p>
            <a:pPr marL="274320" indent="-274320">
              <a:lnSpc>
                <a:spcPct val="90000"/>
              </a:lnSpc>
              <a:buNone/>
              <a:defRPr/>
            </a:pPr>
            <a:r>
              <a:rPr lang="en-US" sz="2800">
                <a:latin typeface="Courier New" pitchFamily="49" charset="0"/>
              </a:rPr>
              <a:t>100  y = 3*k*k + 7*k-3</a:t>
            </a:r>
          </a:p>
          <a:p>
            <a:pPr marL="274320" indent="-274320">
              <a:lnSpc>
                <a:spcPct val="90000"/>
              </a:lnSpc>
              <a:buNone/>
              <a:defRPr/>
            </a:pPr>
            <a:r>
              <a:rPr lang="en-US" sz="2800">
                <a:latin typeface="Courier New" pitchFamily="49" charset="0"/>
              </a:rPr>
              <a:t>110  return</a:t>
            </a:r>
          </a:p>
          <a:p>
            <a:pPr marL="274320" indent="-274320">
              <a:lnSpc>
                <a:spcPct val="90000"/>
              </a:lnSpc>
              <a:buNone/>
              <a:defRPr/>
            </a:pPr>
            <a:endParaRPr lang="en-US" sz="2800">
              <a:latin typeface="Courier New" pitchFamily="49" charset="0"/>
            </a:endParaRPr>
          </a:p>
        </p:txBody>
      </p:sp>
    </p:spTree>
    <p:extLst>
      <p:ext uri="{BB962C8B-B14F-4D97-AF65-F5344CB8AC3E}">
        <p14:creationId xmlns:p14="http://schemas.microsoft.com/office/powerpoint/2010/main" val="293365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Lập trình logic</a:t>
            </a: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575C6B-84A5-4011-B357-8DCC9C015588}" type="slidenum">
              <a:rPr lang="en-US" altLang="en-US" smtClean="0">
                <a:solidFill>
                  <a:schemeClr val="tx2"/>
                </a:solidFill>
              </a:rPr>
              <a:pPr/>
              <a:t>9</a:t>
            </a:fld>
            <a:endParaRPr lang="en-US" altLang="en-US">
              <a:solidFill>
                <a:schemeClr val="tx2"/>
              </a:solidFill>
            </a:endParaRPr>
          </a:p>
        </p:txBody>
      </p:sp>
      <p:sp>
        <p:nvSpPr>
          <p:cNvPr id="6" name="Rectangle 5"/>
          <p:cNvSpPr/>
          <p:nvPr/>
        </p:nvSpPr>
        <p:spPr>
          <a:xfrm>
            <a:off x="1447800" y="1600201"/>
            <a:ext cx="7239000" cy="2308225"/>
          </a:xfrm>
          <a:prstGeom prst="rect">
            <a:avLst/>
          </a:prstGeom>
          <a:solidFill>
            <a:schemeClr val="accent3">
              <a:lumMod val="60000"/>
              <a:lumOff val="40000"/>
            </a:schemeClr>
          </a:solidFill>
        </p:spPr>
        <p:txBody>
          <a:bodyPr>
            <a:spAutoFit/>
          </a:bodyPr>
          <a:lstStyle/>
          <a:p>
            <a:pPr>
              <a:defRPr/>
            </a:pPr>
            <a:r>
              <a:rPr lang="en-US">
                <a:latin typeface="Courier New" panose="02070309020205020404" pitchFamily="49" charset="0"/>
                <a:cs typeface="Courier New" panose="02070309020205020404" pitchFamily="49" charset="0"/>
              </a:rPr>
              <a:t>grandparent(X,Z) :- parent(X,Y), parent(Y,Z).</a:t>
            </a:r>
          </a:p>
          <a:p>
            <a:pPr>
              <a:defRPr/>
            </a:pPr>
            <a:r>
              <a:rPr lang="en-US">
                <a:latin typeface="Courier New" panose="02070309020205020404" pitchFamily="49" charset="0"/>
                <a:cs typeface="Courier New" panose="02070309020205020404" pitchFamily="49" charset="0"/>
              </a:rPr>
              <a:t>parent(X,Y):- father(X,Y).</a:t>
            </a:r>
          </a:p>
          <a:p>
            <a:pPr>
              <a:defRPr/>
            </a:pPr>
            <a:r>
              <a:rPr lang="en-US">
                <a:latin typeface="Courier New" panose="02070309020205020404" pitchFamily="49" charset="0"/>
                <a:cs typeface="Courier New" panose="02070309020205020404" pitchFamily="49" charset="0"/>
              </a:rPr>
              <a:t>parent(X,Y):- mother(X,Y).</a:t>
            </a:r>
          </a:p>
          <a:p>
            <a:pPr>
              <a:defRPr/>
            </a:pPr>
            <a:endParaRPr lang="en-US">
              <a:latin typeface="Courier New" panose="02070309020205020404" pitchFamily="49" charset="0"/>
              <a:cs typeface="Courier New" panose="02070309020205020404" pitchFamily="49" charset="0"/>
            </a:endParaRPr>
          </a:p>
          <a:p>
            <a:pPr>
              <a:defRPr/>
            </a:pPr>
            <a:r>
              <a:rPr lang="en-US">
                <a:latin typeface="Courier New" panose="02070309020205020404" pitchFamily="49" charset="0"/>
                <a:cs typeface="Courier New" panose="02070309020205020404" pitchFamily="49" charset="0"/>
              </a:rPr>
              <a:t>father(john,lily).</a:t>
            </a:r>
          </a:p>
          <a:p>
            <a:pPr>
              <a:defRPr/>
            </a:pPr>
            <a:r>
              <a:rPr lang="en-US">
                <a:latin typeface="Courier New" panose="02070309020205020404" pitchFamily="49" charset="0"/>
                <a:cs typeface="Courier New" panose="02070309020205020404" pitchFamily="49" charset="0"/>
              </a:rPr>
              <a:t>mother(kathy,lily).</a:t>
            </a:r>
          </a:p>
          <a:p>
            <a:pPr>
              <a:defRPr/>
            </a:pPr>
            <a:r>
              <a:rPr lang="en-US">
                <a:latin typeface="Courier New" panose="02070309020205020404" pitchFamily="49" charset="0"/>
                <a:cs typeface="Courier New" panose="02070309020205020404" pitchFamily="49" charset="0"/>
              </a:rPr>
              <a:t>mother(lily,bill).</a:t>
            </a:r>
          </a:p>
          <a:p>
            <a:pPr>
              <a:defRPr/>
            </a:pPr>
            <a:r>
              <a:rPr lang="en-US">
                <a:latin typeface="Courier New" panose="02070309020205020404" pitchFamily="49" charset="0"/>
                <a:cs typeface="Courier New" panose="02070309020205020404" pitchFamily="49" charset="0"/>
              </a:rPr>
              <a:t>father(ken,karen).</a:t>
            </a:r>
          </a:p>
        </p:txBody>
      </p:sp>
      <p:sp>
        <p:nvSpPr>
          <p:cNvPr id="7" name="Rectangle 6"/>
          <p:cNvSpPr/>
          <p:nvPr/>
        </p:nvSpPr>
        <p:spPr>
          <a:xfrm>
            <a:off x="1447800" y="4365625"/>
            <a:ext cx="4572000" cy="369888"/>
          </a:xfrm>
          <a:prstGeom prst="rect">
            <a:avLst/>
          </a:prstGeom>
          <a:solidFill>
            <a:schemeClr val="accent5">
              <a:lumMod val="40000"/>
              <a:lumOff val="60000"/>
            </a:schemeClr>
          </a:solidFill>
        </p:spPr>
        <p:txBody>
          <a:bodyPr>
            <a:spAutoFit/>
          </a:bodyPr>
          <a:lstStyle/>
          <a:p>
            <a:pPr>
              <a:defRPr/>
            </a:pPr>
            <a:r>
              <a:rPr lang="en-US"/>
              <a:t>?-parent(lily,bill)</a:t>
            </a:r>
          </a:p>
        </p:txBody>
      </p:sp>
      <p:sp>
        <p:nvSpPr>
          <p:cNvPr id="8" name="Rectangle 7"/>
          <p:cNvSpPr/>
          <p:nvPr/>
        </p:nvSpPr>
        <p:spPr>
          <a:xfrm>
            <a:off x="1447800" y="4762500"/>
            <a:ext cx="4572000" cy="369888"/>
          </a:xfrm>
          <a:prstGeom prst="rect">
            <a:avLst/>
          </a:prstGeom>
          <a:solidFill>
            <a:schemeClr val="accent5">
              <a:lumMod val="40000"/>
              <a:lumOff val="60000"/>
            </a:schemeClr>
          </a:solidFill>
        </p:spPr>
        <p:txBody>
          <a:bodyPr>
            <a:spAutoFit/>
          </a:bodyPr>
          <a:lstStyle/>
          <a:p>
            <a:pPr>
              <a:defRPr/>
            </a:pPr>
            <a:r>
              <a:rPr lang="en-US"/>
              <a:t>?-grandparent(Q,bill)</a:t>
            </a:r>
          </a:p>
        </p:txBody>
      </p:sp>
    </p:spTree>
    <p:extLst>
      <p:ext uri="{BB962C8B-B14F-4D97-AF65-F5344CB8AC3E}">
        <p14:creationId xmlns:p14="http://schemas.microsoft.com/office/powerpoint/2010/main" val="2231737805"/>
      </p:ext>
    </p:extLst>
  </p:cSld>
  <p:clrMapOvr>
    <a:masterClrMapping/>
  </p:clrMapOvr>
</p:sld>
</file>

<file path=ppt/theme/theme1.xml><?xml version="1.0" encoding="utf-8"?>
<a:theme xmlns:a="http://schemas.openxmlformats.org/drawingml/2006/main" name="Trinhlk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Trinhlk_template</Template>
  <TotalTime>21181</TotalTime>
  <Words>1794</Words>
  <Application>Microsoft Office PowerPoint</Application>
  <PresentationFormat>A4 Paper (210x297 mm)</PresentationFormat>
  <Paragraphs>336</Paragraphs>
  <Slides>38</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SimSun</vt:lpstr>
      <vt:lpstr>Arial</vt:lpstr>
      <vt:lpstr>Arial</vt:lpstr>
      <vt:lpstr>Calibri</vt:lpstr>
      <vt:lpstr>Candara</vt:lpstr>
      <vt:lpstr>Century Gothic</vt:lpstr>
      <vt:lpstr>Consolas</vt:lpstr>
      <vt:lpstr>Courier New</vt:lpstr>
      <vt:lpstr>Tahoma</vt:lpstr>
      <vt:lpstr>Times New Roman</vt:lpstr>
      <vt:lpstr>Wingdings</vt:lpstr>
      <vt:lpstr>Trinhlk_template</vt:lpstr>
      <vt:lpstr>Visio</vt:lpstr>
      <vt:lpstr>Giới thiệu về ngôn ngữ Java</vt:lpstr>
      <vt:lpstr>Nội dung chính</vt:lpstr>
      <vt:lpstr>Phần mềm ngày càng phức tạp</vt:lpstr>
      <vt:lpstr>Vì vậy</vt:lpstr>
      <vt:lpstr>Để sử dụng lại (mã nguồn)</vt:lpstr>
      <vt:lpstr>Các phương pháp lập trình</vt:lpstr>
      <vt:lpstr>Lập trình không có cấu trúc (non-structured programming)</vt:lpstr>
      <vt:lpstr>Ví dụ</vt:lpstr>
      <vt:lpstr>Lập trình logic</vt:lpstr>
      <vt:lpstr>Lập trình có cấu trúc/lập trình thủ tục (structured/procedural programming)</vt:lpstr>
      <vt:lpstr>Ví dụ</vt:lpstr>
      <vt:lpstr>Lập trình có cấu trúc/lập trình thủ tục</vt:lpstr>
      <vt:lpstr>Tại sao phải thay đổi cấu trúc dữ liệu? </vt:lpstr>
      <vt:lpstr>Các vấn đề</vt:lpstr>
      <vt:lpstr>Ví dụ: MyDate</vt:lpstr>
      <vt:lpstr>Ví dụ: MyDate (2)</vt:lpstr>
      <vt:lpstr>Giải pháp</vt:lpstr>
      <vt:lpstr>Sử dụng giao diện (1/2)</vt:lpstr>
      <vt:lpstr>Sử dụng giao diện (2/2)</vt:lpstr>
      <vt:lpstr>Đóng gói và che giấu thông tin</vt:lpstr>
      <vt:lpstr>Lớp và đối tượng</vt:lpstr>
      <vt:lpstr>Hệ thống hướng đối tượng</vt:lpstr>
      <vt:lpstr>Mô hình hóa đối tượng</vt:lpstr>
      <vt:lpstr>Lợi ích của lập trình hướng đối tượng</vt:lpstr>
      <vt:lpstr>OOP và OOL</vt:lpstr>
      <vt:lpstr>Java</vt:lpstr>
      <vt:lpstr>Thống kê về ngôn ngữ lập trình</vt:lpstr>
      <vt:lpstr>Thống kê của IEEE</vt:lpstr>
      <vt:lpstr>Thống kê của IEEE (theo nhu cầu tuyển dụng)</vt:lpstr>
      <vt:lpstr>Cấu trúc của chương trình Java</vt:lpstr>
      <vt:lpstr>Biên dịch</vt:lpstr>
      <vt:lpstr>Java Virtual Machine (JVM)</vt:lpstr>
      <vt:lpstr>Các loại ứng dụng Java</vt:lpstr>
      <vt:lpstr>HelloWorld application</vt:lpstr>
      <vt:lpstr>Biên dịch và thực thi</vt:lpstr>
      <vt:lpstr>Ứng dụng với nhiều hơn một lớp</vt:lpstr>
      <vt:lpstr>Biên dịch và thực thi</vt:lpstr>
      <vt:lpstr>JDK – Java Development Kit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Automated Generating Test Cases for Memory Protection of Autosar OS</dc:title>
  <dc:creator>Trinh Le</dc:creator>
  <cp:lastModifiedBy>Hoang Pham</cp:lastModifiedBy>
  <cp:revision>646</cp:revision>
  <cp:lastPrinted>2016-09-21T04:17:26Z</cp:lastPrinted>
  <dcterms:created xsi:type="dcterms:W3CDTF">2016-05-31T12:51:22Z</dcterms:created>
  <dcterms:modified xsi:type="dcterms:W3CDTF">2022-06-11T14:13:29Z</dcterms:modified>
</cp:coreProperties>
</file>