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30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906000" cy="6858000" type="A4"/>
  <p:notesSz cx="6950075" cy="9236075"/>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120">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rgbClr val="00000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rgbClr val="000000"/>
        </a:fontRef>
        <a:schemeClr val="bg1"/>
      </a:tcTxStyle>
      <a:tcStyle>
        <a:tcBdr/>
        <a:fillRef idx="1">
          <a:schemeClr val="accent1"/>
        </a:fillRef>
      </a:tcStyle>
    </a:firstRow>
  </a:tblStyle>
  <a:tblStyle styleId="{2D5ABB26-0587-4C30-8999-92F81FD0307C}" styleName="No Style, No Grid">
    <a:wholeTbl>
      <a:tcTxStyle>
        <a:fontRef idx="minor">
          <a:srgbClr val="00000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rgbClr val="00000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rgbClr val="00000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8821" autoAdjust="0"/>
  </p:normalViewPr>
  <p:slideViewPr>
    <p:cSldViewPr>
      <p:cViewPr varScale="1">
        <p:scale>
          <a:sx n="53" d="100"/>
          <a:sy n="53" d="100"/>
        </p:scale>
        <p:origin x="1776" y="66"/>
      </p:cViewPr>
      <p:guideLst>
        <p:guide orient="horz" pos="2160"/>
        <p:guide pos="2880"/>
        <p:guide pos="3120"/>
      </p:guideLst>
    </p:cSldViewPr>
  </p:slideViewPr>
  <p:notesTextViewPr>
    <p:cViewPr>
      <p:scale>
        <a:sx n="100" d="100"/>
        <a:sy n="100" d="100"/>
      </p:scale>
      <p:origin x="0" y="0"/>
    </p:cViewPr>
  </p:notesTextViewPr>
  <p:notesViewPr>
    <p:cSldViewPr>
      <p:cViewPr varScale="1">
        <p:scale>
          <a:sx n="87" d="100"/>
          <a:sy n="87" d="100"/>
        </p:scale>
        <p:origin x="-3846" y="-9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1699" cy="461804"/>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sz="quarter" idx="1"/>
          </p:nvPr>
        </p:nvSpPr>
        <p:spPr>
          <a:xfrm>
            <a:off x="3936768" y="0"/>
            <a:ext cx="3011699" cy="461804"/>
          </a:xfrm>
          <a:prstGeom prst="rect">
            <a:avLst/>
          </a:prstGeom>
        </p:spPr>
        <p:txBody>
          <a:bodyPr vert="horz" lIns="91440" tIns="45720" rIns="91440" bIns="45720" rtlCol="0"/>
          <a:lstStyle>
            <a:lvl1pPr algn="r">
              <a:defRPr sz="1200">
                <a:uFillTx/>
              </a:defRPr>
            </a:lvl1pPr>
          </a:lstStyle>
          <a:p>
            <a:fld id="{440748AC-93B4-487F-A96C-BA994DE4E7E8}" type="datetimeFigureOut">
              <a:rPr lang="en-US" smtClean="0">
                <a:uFillTx/>
              </a:rPr>
              <a:t>11/25/2021</a:t>
            </a:fld>
            <a:endParaRPr lang="en-US">
              <a:uFillTx/>
            </a:endParaRPr>
          </a:p>
        </p:txBody>
      </p:sp>
      <p:sp>
        <p:nvSpPr>
          <p:cNvPr id="4" name="Footer Placeholder 3"/>
          <p:cNvSpPr>
            <a:spLocks noGrp="1"/>
          </p:cNvSpPr>
          <p:nvPr>
            <p:ph type="ftr" sz="quarter" idx="2"/>
          </p:nvPr>
        </p:nvSpPr>
        <p:spPr>
          <a:xfrm>
            <a:off x="1" y="8772668"/>
            <a:ext cx="3011699" cy="461804"/>
          </a:xfrm>
          <a:prstGeom prst="rect">
            <a:avLst/>
          </a:prstGeom>
        </p:spPr>
        <p:txBody>
          <a:bodyPr vert="horz" lIns="91440" tIns="45720" rIns="91440" bIns="45720" rtlCol="0" anchor="b"/>
          <a:lstStyle>
            <a:lvl1pPr algn="l">
              <a:defRPr sz="1200">
                <a:uFillTx/>
              </a:defRPr>
            </a:lvl1pPr>
          </a:lstStyle>
          <a:p>
            <a:r>
              <a:rPr lang="en-US">
                <a:uFillTx/>
              </a:rPr>
              <a:t>LE Khanh Trinh</a:t>
            </a: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1440" tIns="45720" rIns="91440" bIns="45720" rtlCol="0" anchor="b"/>
          <a:lstStyle>
            <a:lvl1pPr algn="r">
              <a:defRPr sz="1200">
                <a:uFillTx/>
              </a:defRPr>
            </a:lvl1pPr>
          </a:lstStyle>
          <a:p>
            <a:fld id="{E69D8547-35A4-4EEA-B872-4474869B36BE}" type="slidenum">
              <a:rPr lang="en-US" smtClean="0">
                <a:uFillTx/>
              </a:rPr>
              <a:t>‹#›</a:t>
            </a:fld>
            <a:endParaRPr lang="en-US">
              <a:uFillTx/>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11699" cy="461804"/>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936768" y="0"/>
            <a:ext cx="3011699" cy="461804"/>
          </a:xfrm>
          <a:prstGeom prst="rect">
            <a:avLst/>
          </a:prstGeom>
        </p:spPr>
        <p:txBody>
          <a:bodyPr vert="horz" lIns="91440" tIns="45720" rIns="91440" bIns="45720" rtlCol="0"/>
          <a:lstStyle>
            <a:lvl1pPr algn="r">
              <a:defRPr sz="1200">
                <a:uFillTx/>
              </a:defRPr>
            </a:lvl1pPr>
          </a:lstStyle>
          <a:p>
            <a:fld id="{0A82CEB1-7062-46D9-BB31-314D962DF5FD}" type="datetimeFigureOut">
              <a:rPr lang="en-US" smtClean="0">
                <a:uFillTx/>
              </a:rPr>
              <a:t>11/25/2021</a:t>
            </a:fld>
            <a:endParaRPr lang="en-US">
              <a:uFillTx/>
            </a:endParaRPr>
          </a:p>
        </p:txBody>
      </p:sp>
      <p:sp>
        <p:nvSpPr>
          <p:cNvPr id="4" name="Slide Image Placeholder 3"/>
          <p:cNvSpPr>
            <a:spLocks noGrp="1" noRot="1" noChangeAspect="1"/>
          </p:cNvSpPr>
          <p:nvPr>
            <p:ph type="sldImg" idx="2"/>
          </p:nvPr>
        </p:nvSpPr>
        <p:spPr>
          <a:xfrm>
            <a:off x="974725" y="692150"/>
            <a:ext cx="5000625" cy="3463925"/>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1440" tIns="45720" rIns="91440" bIns="45720" rtlCol="0"/>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1" y="8772668"/>
            <a:ext cx="3011699" cy="461804"/>
          </a:xfrm>
          <a:prstGeom prst="rect">
            <a:avLst/>
          </a:prstGeom>
        </p:spPr>
        <p:txBody>
          <a:bodyPr vert="horz" lIns="91440" tIns="45720" rIns="91440" bIns="45720" rtlCol="0" anchor="b"/>
          <a:lstStyle>
            <a:lvl1pPr algn="l">
              <a:defRPr sz="1200">
                <a:uFillTx/>
              </a:defRPr>
            </a:lvl1pPr>
          </a:lstStyle>
          <a:p>
            <a:r>
              <a:rPr lang="en-US">
                <a:uFillTx/>
              </a:rPr>
              <a:t>LE Khanh Trinh</a:t>
            </a:r>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1440" tIns="45720" rIns="91440" bIns="45720" rtlCol="0" anchor="b"/>
          <a:lstStyle>
            <a:lvl1pPr algn="r">
              <a:defRPr sz="1200">
                <a:uFillTx/>
              </a:defRPr>
            </a:lvl1pPr>
          </a:lstStyle>
          <a:p>
            <a:fld id="{8FC78E64-6641-4E4F-82C1-AAE95B32853E}" type="slidenum">
              <a:rPr lang="en-US" smtClean="0">
                <a:uFillTx/>
              </a:rPr>
              <a:t>‹#›</a:t>
            </a:fld>
            <a:endParaRPr lang="en-US">
              <a:uFillTx/>
            </a:endParaRPr>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74725" y="692150"/>
            <a:ext cx="5000625" cy="3463925"/>
          </a:xfrm>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8FC78E64-6641-4E4F-82C1-AAE95B32853E}" type="slidenum">
              <a:rPr lang="en-US" smtClean="0">
                <a:uFillTx/>
              </a:rPr>
              <a:t>1</a:t>
            </a:fld>
            <a:endParaRPr lang="en-US">
              <a:uFillTx/>
            </a:endParaRPr>
          </a:p>
        </p:txBody>
      </p:sp>
      <p:sp>
        <p:nvSpPr>
          <p:cNvPr id="5" name="Footer Placeholder 4"/>
          <p:cNvSpPr>
            <a:spLocks noGrp="1"/>
          </p:cNvSpPr>
          <p:nvPr>
            <p:ph type="ftr" sz="quarter" idx="11"/>
          </p:nvPr>
        </p:nvSpPr>
        <p:spPr/>
        <p:txBody>
          <a:bodyPr/>
          <a:lstStyle/>
          <a:p>
            <a:r>
              <a:rPr lang="en-US">
                <a:uFillTx/>
              </a:rPr>
              <a:t>LE Khanh Trinh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Việc sử dụng class con cần phải giống như việc sử dụng class cha, không được thêm các điều kiện khác.</a:t>
            </a:r>
          </a:p>
          <a:p>
            <a:r>
              <a:rPr lang="en-US"/>
              <a:t>Ví dụ, có lớp cha là lớp vịt, thì các lớp con là vịt ta, vịt xiêm, v.v. thì đều dùng được như lớp cha</a:t>
            </a:r>
          </a:p>
          <a:p>
            <a:r>
              <a:rPr lang="en-US"/>
              <a:t>Nhưng nếu có lớp vịt chạy pin thì không dùng được vì còn cần có pin mới chạy</a:t>
            </a:r>
          </a:p>
        </p:txBody>
      </p:sp>
      <p:sp>
        <p:nvSpPr>
          <p:cNvPr id="4" name="Footer Placeholder 3"/>
          <p:cNvSpPr>
            <a:spLocks noGrp="1"/>
          </p:cNvSpPr>
          <p:nvPr>
            <p:ph type="ftr" sz="quarter" idx="4"/>
          </p:nvPr>
        </p:nvSpPr>
        <p:spPr/>
        <p:txBody>
          <a:bodyPr/>
          <a:lstStyle/>
          <a:p>
            <a:r>
              <a:rPr lang="en-US">
                <a:uFillTx/>
              </a:rPr>
              <a:t>LE Khanh Trinh</a:t>
            </a:r>
          </a:p>
        </p:txBody>
      </p:sp>
      <p:sp>
        <p:nvSpPr>
          <p:cNvPr id="5" name="Slide Number Placeholder 4"/>
          <p:cNvSpPr>
            <a:spLocks noGrp="1"/>
          </p:cNvSpPr>
          <p:nvPr>
            <p:ph type="sldNum" sz="quarter" idx="5"/>
          </p:nvPr>
        </p:nvSpPr>
        <p:spPr/>
        <p:txBody>
          <a:bodyPr/>
          <a:lstStyle/>
          <a:p>
            <a:fld id="{8FC78E64-6641-4E4F-82C1-AAE95B32853E}" type="slidenum">
              <a:rPr lang="en-US" smtClean="0">
                <a:uFillTx/>
              </a:rPr>
              <a:t>43</a:t>
            </a:fld>
            <a:endParaRPr lang="en-US">
              <a:uFillTx/>
            </a:endParaRPr>
          </a:p>
        </p:txBody>
      </p:sp>
    </p:spTree>
    <p:extLst>
      <p:ext uri="{BB962C8B-B14F-4D97-AF65-F5344CB8AC3E}">
        <p14:creationId xmlns:p14="http://schemas.microsoft.com/office/powerpoint/2010/main" val="3118359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 lớp không nên phụ thuộc vào những phương  thức chúng không dùng.</a:t>
            </a:r>
          </a:p>
          <a:p>
            <a:r>
              <a:rPr lang="en-US"/>
              <a:t>Ta nên tách các interface không liên quan đến nhau ra để mỗi Interface chỉ dung 1 số phương thức có liên quan thôi. Việc tách ra sẽ dễ implement, quản lý và sử dụng hơn</a:t>
            </a:r>
          </a:p>
          <a:p>
            <a:r>
              <a:rPr lang="en-US">
                <a:uFillTx/>
              </a:rPr>
              <a:t>Segregation: tách biệt</a:t>
            </a:r>
            <a:endParaRPr lang="en-US"/>
          </a:p>
        </p:txBody>
      </p:sp>
      <p:sp>
        <p:nvSpPr>
          <p:cNvPr id="4" name="Footer Placeholder 3"/>
          <p:cNvSpPr>
            <a:spLocks noGrp="1"/>
          </p:cNvSpPr>
          <p:nvPr>
            <p:ph type="ftr" sz="quarter" idx="4"/>
          </p:nvPr>
        </p:nvSpPr>
        <p:spPr/>
        <p:txBody>
          <a:bodyPr/>
          <a:lstStyle/>
          <a:p>
            <a:r>
              <a:rPr lang="en-US">
                <a:uFillTx/>
              </a:rPr>
              <a:t>LE Khanh Trinh</a:t>
            </a:r>
          </a:p>
        </p:txBody>
      </p:sp>
      <p:sp>
        <p:nvSpPr>
          <p:cNvPr id="5" name="Slide Number Placeholder 4"/>
          <p:cNvSpPr>
            <a:spLocks noGrp="1"/>
          </p:cNvSpPr>
          <p:nvPr>
            <p:ph type="sldNum" sz="quarter" idx="5"/>
          </p:nvPr>
        </p:nvSpPr>
        <p:spPr/>
        <p:txBody>
          <a:bodyPr/>
          <a:lstStyle/>
          <a:p>
            <a:fld id="{8FC78E64-6641-4E4F-82C1-AAE95B32853E}" type="slidenum">
              <a:rPr lang="en-US" smtClean="0">
                <a:uFillTx/>
              </a:rPr>
              <a:t>44</a:t>
            </a:fld>
            <a:endParaRPr lang="en-US">
              <a:uFillTx/>
            </a:endParaRPr>
          </a:p>
        </p:txBody>
      </p:sp>
    </p:spTree>
    <p:extLst>
      <p:ext uri="{BB962C8B-B14F-4D97-AF65-F5344CB8AC3E}">
        <p14:creationId xmlns:p14="http://schemas.microsoft.com/office/powerpoint/2010/main" val="2864781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đun mức cao không nên phụ thuộc vào mô đun mức thấp hơn</a:t>
            </a:r>
          </a:p>
          <a:p>
            <a:r>
              <a:rPr lang="en-US"/>
              <a:t>Chúng cần phụ thuộc vào abstraction: Interface</a:t>
            </a:r>
          </a:p>
          <a:p>
            <a:r>
              <a:rPr lang="en-US"/>
              <a:t>Việc chi tiết hóa phụ thuộc vào abstraction, chứ abstraction không nên phụ thuộc vào 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Chúng ta có thể thiết kế các lớp phụ thuộc với nhau thông qua interface.</a:t>
            </a:r>
          </a:p>
          <a:p>
            <a:endParaRPr lang="en-US"/>
          </a:p>
        </p:txBody>
      </p:sp>
      <p:sp>
        <p:nvSpPr>
          <p:cNvPr id="4" name="Footer Placeholder 3"/>
          <p:cNvSpPr>
            <a:spLocks noGrp="1"/>
          </p:cNvSpPr>
          <p:nvPr>
            <p:ph type="ftr" sz="quarter" idx="4"/>
          </p:nvPr>
        </p:nvSpPr>
        <p:spPr/>
        <p:txBody>
          <a:bodyPr/>
          <a:lstStyle/>
          <a:p>
            <a:r>
              <a:rPr lang="en-US">
                <a:uFillTx/>
              </a:rPr>
              <a:t>LE Khanh Trinh</a:t>
            </a:r>
          </a:p>
        </p:txBody>
      </p:sp>
      <p:sp>
        <p:nvSpPr>
          <p:cNvPr id="5" name="Slide Number Placeholder 4"/>
          <p:cNvSpPr>
            <a:spLocks noGrp="1"/>
          </p:cNvSpPr>
          <p:nvPr>
            <p:ph type="sldNum" sz="quarter" idx="5"/>
          </p:nvPr>
        </p:nvSpPr>
        <p:spPr/>
        <p:txBody>
          <a:bodyPr/>
          <a:lstStyle/>
          <a:p>
            <a:fld id="{8FC78E64-6641-4E4F-82C1-AAE95B32853E}" type="slidenum">
              <a:rPr lang="en-US" smtClean="0">
                <a:uFillTx/>
              </a:rPr>
              <a:t>46</a:t>
            </a:fld>
            <a:endParaRPr lang="en-US">
              <a:uFillTx/>
            </a:endParaRPr>
          </a:p>
        </p:txBody>
      </p:sp>
    </p:spTree>
    <p:extLst>
      <p:ext uri="{BB962C8B-B14F-4D97-AF65-F5344CB8AC3E}">
        <p14:creationId xmlns:p14="http://schemas.microsoft.com/office/powerpoint/2010/main" val="272996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uFillTx/>
              </a:rPr>
              <a:t>Cuốn</a:t>
            </a:r>
            <a:r>
              <a:rPr lang="en-US" baseline="0">
                <a:uFillTx/>
              </a:rPr>
              <a:t> sách xuất bản năm 1995 của Gamma, Helm, Johnson và Vlissides được xem là cuốn sách kinh điển về mẫu thiết kế</a:t>
            </a:r>
            <a:endParaRPr lang="en-US">
              <a:uFillTx/>
            </a:endParaRPr>
          </a:p>
        </p:txBody>
      </p:sp>
      <p:sp>
        <p:nvSpPr>
          <p:cNvPr id="4" name="Footer Placeholder 3"/>
          <p:cNvSpPr>
            <a:spLocks noGrp="1"/>
          </p:cNvSpPr>
          <p:nvPr>
            <p:ph type="ftr" sz="quarter" idx="10"/>
          </p:nvPr>
        </p:nvSpPr>
        <p:spPr/>
        <p:txBody>
          <a:bodyPr/>
          <a:lstStyle/>
          <a:p>
            <a:r>
              <a:rPr lang="en-US">
                <a:uFillTx/>
              </a:rPr>
              <a:t>LE Khanh Trinh</a:t>
            </a:r>
          </a:p>
        </p:txBody>
      </p:sp>
      <p:sp>
        <p:nvSpPr>
          <p:cNvPr id="5" name="Slide Number Placeholder 4"/>
          <p:cNvSpPr>
            <a:spLocks noGrp="1"/>
          </p:cNvSpPr>
          <p:nvPr>
            <p:ph type="sldNum" sz="quarter" idx="11"/>
          </p:nvPr>
        </p:nvSpPr>
        <p:spPr/>
        <p:txBody>
          <a:bodyPr/>
          <a:lstStyle/>
          <a:p>
            <a:fld id="{8FC78E64-6641-4E4F-82C1-AAE95B32853E}" type="slidenum">
              <a:rPr lang="en-US" smtClean="0">
                <a:uFillTx/>
              </a:rPr>
              <a:t>4</a:t>
            </a:fld>
            <a:endParaRPr lang="en-US">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Footer Placeholder 3"/>
          <p:cNvSpPr>
            <a:spLocks noGrp="1"/>
          </p:cNvSpPr>
          <p:nvPr>
            <p:ph type="ftr" sz="quarter" idx="10"/>
          </p:nvPr>
        </p:nvSpPr>
        <p:spPr/>
        <p:txBody>
          <a:bodyPr/>
          <a:lstStyle/>
          <a:p>
            <a:r>
              <a:rPr lang="en-US">
                <a:uFillTx/>
              </a:rPr>
              <a:t>LE Khanh Trinh</a:t>
            </a:r>
          </a:p>
        </p:txBody>
      </p:sp>
      <p:sp>
        <p:nvSpPr>
          <p:cNvPr id="5" name="Slide Number Placeholder 4"/>
          <p:cNvSpPr>
            <a:spLocks noGrp="1"/>
          </p:cNvSpPr>
          <p:nvPr>
            <p:ph type="sldNum" sz="quarter" idx="11"/>
          </p:nvPr>
        </p:nvSpPr>
        <p:spPr/>
        <p:txBody>
          <a:bodyPr/>
          <a:lstStyle/>
          <a:p>
            <a:fld id="{8FC78E64-6641-4E4F-82C1-AAE95B32853E}" type="slidenum">
              <a:rPr lang="en-US" smtClean="0">
                <a:uFillTx/>
              </a:rPr>
              <a:t>7</a:t>
            </a:fld>
            <a:endParaRPr lang="en-US">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uFillTx/>
              </a:rPr>
              <a:t>Vấn</a:t>
            </a:r>
            <a:r>
              <a:rPr lang="en-US" baseline="0">
                <a:uFillTx/>
              </a:rPr>
              <a:t> đề đa luồng: if(instance==null) được thực hiện cùng lúc bởi nhiều luồng khác nhau có thể dẫn đến trường hợp nhiều đối tượng của lớp được tạo ra. Với Java, chúng ta có thể sử dụng từ khóa synchronized</a:t>
            </a:r>
            <a:endParaRPr lang="en-US">
              <a:uFillTx/>
            </a:endParaRPr>
          </a:p>
        </p:txBody>
      </p:sp>
      <p:sp>
        <p:nvSpPr>
          <p:cNvPr id="4" name="Footer Placeholder 3"/>
          <p:cNvSpPr>
            <a:spLocks noGrp="1"/>
          </p:cNvSpPr>
          <p:nvPr>
            <p:ph type="ftr" sz="quarter" idx="10"/>
          </p:nvPr>
        </p:nvSpPr>
        <p:spPr/>
        <p:txBody>
          <a:bodyPr/>
          <a:lstStyle/>
          <a:p>
            <a:r>
              <a:rPr lang="en-US">
                <a:uFillTx/>
              </a:rPr>
              <a:t>LE Khanh Trinh</a:t>
            </a:r>
          </a:p>
        </p:txBody>
      </p:sp>
      <p:sp>
        <p:nvSpPr>
          <p:cNvPr id="5" name="Slide Number Placeholder 4"/>
          <p:cNvSpPr>
            <a:spLocks noGrp="1"/>
          </p:cNvSpPr>
          <p:nvPr>
            <p:ph type="sldNum" sz="quarter" idx="11"/>
          </p:nvPr>
        </p:nvSpPr>
        <p:spPr/>
        <p:txBody>
          <a:bodyPr/>
          <a:lstStyle/>
          <a:p>
            <a:fld id="{8FC78E64-6641-4E4F-82C1-AAE95B32853E}" type="slidenum">
              <a:rPr lang="en-US" smtClean="0">
                <a:uFillTx/>
              </a:rPr>
              <a:t>10</a:t>
            </a:fld>
            <a:endParaRPr lang="en-US">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https://www.dofactory.com/net/factory-method-design-pattern</a:t>
            </a:r>
            <a:endParaRPr lang="en-US">
              <a:uFillTx/>
            </a:endParaRPr>
          </a:p>
        </p:txBody>
      </p:sp>
      <p:sp>
        <p:nvSpPr>
          <p:cNvPr id="4" name="Footer Placeholder 3"/>
          <p:cNvSpPr>
            <a:spLocks noGrp="1"/>
          </p:cNvSpPr>
          <p:nvPr>
            <p:ph type="ftr" sz="quarter" idx="10"/>
          </p:nvPr>
        </p:nvSpPr>
        <p:spPr/>
        <p:txBody>
          <a:bodyPr/>
          <a:lstStyle/>
          <a:p>
            <a:r>
              <a:rPr lang="en-US">
                <a:uFillTx/>
              </a:rPr>
              <a:t>LE Khanh Trinh</a:t>
            </a:r>
          </a:p>
        </p:txBody>
      </p:sp>
      <p:sp>
        <p:nvSpPr>
          <p:cNvPr id="5" name="Slide Number Placeholder 4"/>
          <p:cNvSpPr>
            <a:spLocks noGrp="1"/>
          </p:cNvSpPr>
          <p:nvPr>
            <p:ph type="sldNum" sz="quarter" idx="11"/>
          </p:nvPr>
        </p:nvSpPr>
        <p:spPr/>
        <p:txBody>
          <a:bodyPr/>
          <a:lstStyle/>
          <a:p>
            <a:fld id="{8FC78E64-6641-4E4F-82C1-AAE95B32853E}" type="slidenum">
              <a:rPr lang="en-US" smtClean="0">
                <a:uFillTx/>
              </a:rPr>
              <a:t>12</a:t>
            </a:fld>
            <a:endParaRPr lang="en-US">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Footer Placeholder 3"/>
          <p:cNvSpPr>
            <a:spLocks noGrp="1"/>
          </p:cNvSpPr>
          <p:nvPr>
            <p:ph type="ftr" sz="quarter" idx="10"/>
          </p:nvPr>
        </p:nvSpPr>
        <p:spPr/>
        <p:txBody>
          <a:bodyPr/>
          <a:lstStyle/>
          <a:p>
            <a:r>
              <a:rPr lang="en-US">
                <a:uFillTx/>
              </a:rPr>
              <a:t>LE Khanh Trinh</a:t>
            </a:r>
          </a:p>
        </p:txBody>
      </p:sp>
      <p:sp>
        <p:nvSpPr>
          <p:cNvPr id="5" name="Slide Number Placeholder 4"/>
          <p:cNvSpPr>
            <a:spLocks noGrp="1"/>
          </p:cNvSpPr>
          <p:nvPr>
            <p:ph type="sldNum" sz="quarter" idx="11"/>
          </p:nvPr>
        </p:nvSpPr>
        <p:spPr/>
        <p:txBody>
          <a:bodyPr/>
          <a:lstStyle/>
          <a:p>
            <a:fld id="{8FC78E64-6641-4E4F-82C1-AAE95B32853E}" type="slidenum">
              <a:rPr lang="en-US" smtClean="0">
                <a:uFillTx/>
              </a:rPr>
              <a:t>22</a:t>
            </a:fld>
            <a:endParaRPr lang="en-US">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Object Oriented design pattern</a:t>
            </a:r>
          </a:p>
        </p:txBody>
      </p:sp>
      <p:sp>
        <p:nvSpPr>
          <p:cNvPr id="4" name="Footer Placeholder 3"/>
          <p:cNvSpPr>
            <a:spLocks noGrp="1"/>
          </p:cNvSpPr>
          <p:nvPr>
            <p:ph type="ftr" sz="quarter" idx="4"/>
          </p:nvPr>
        </p:nvSpPr>
        <p:spPr/>
        <p:txBody>
          <a:bodyPr/>
          <a:lstStyle/>
          <a:p>
            <a:r>
              <a:rPr lang="en-US">
                <a:uFillTx/>
              </a:rPr>
              <a:t>LE Khanh Trinh</a:t>
            </a:r>
          </a:p>
        </p:txBody>
      </p:sp>
      <p:sp>
        <p:nvSpPr>
          <p:cNvPr id="5" name="Slide Number Placeholder 4"/>
          <p:cNvSpPr>
            <a:spLocks noGrp="1"/>
          </p:cNvSpPr>
          <p:nvPr>
            <p:ph type="sldNum" sz="quarter" idx="5"/>
          </p:nvPr>
        </p:nvSpPr>
        <p:spPr/>
        <p:txBody>
          <a:bodyPr/>
          <a:lstStyle/>
          <a:p>
            <a:fld id="{8FC78E64-6641-4E4F-82C1-AAE95B32853E}" type="slidenum">
              <a:rPr lang="en-US" smtClean="0">
                <a:uFillTx/>
              </a:rPr>
              <a:t>33</a:t>
            </a:fld>
            <a:endParaRPr lang="en-US">
              <a:uFillTx/>
            </a:endParaRPr>
          </a:p>
        </p:txBody>
      </p:sp>
    </p:spTree>
    <p:extLst>
      <p:ext uri="{BB962C8B-B14F-4D97-AF65-F5344CB8AC3E}">
        <p14:creationId xmlns:p14="http://schemas.microsoft.com/office/powerpoint/2010/main" val="1299361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uFillTx/>
            </a:endParaRPr>
          </a:p>
        </p:txBody>
      </p:sp>
      <p:sp>
        <p:nvSpPr>
          <p:cNvPr id="4" name="Slide Number Placeholder 3"/>
          <p:cNvSpPr>
            <a:spLocks noGrp="1"/>
          </p:cNvSpPr>
          <p:nvPr>
            <p:ph type="sldNum" sz="quarter" idx="10"/>
          </p:nvPr>
        </p:nvSpPr>
        <p:spPr/>
        <p:txBody>
          <a:bodyPr/>
          <a:lstStyle/>
          <a:p>
            <a:fld id="{FD64F61E-9F00-4AB3-AB9B-189081254FC4}" type="slidenum">
              <a:rPr lang="en-US" smtClean="0">
                <a:uFillTx/>
              </a:rPr>
              <a:pPr/>
              <a:t>35</a:t>
            </a:fld>
            <a:endParaRPr lang="en-US">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uFillTx/>
              </a:rPr>
              <a:t>They are open for extension. This means that the behavior of the module can be extended. As the requirements of the application change, we can extend the module with new behaviors that satisfy those changes. In other words, we are able to change what the module does.</a:t>
            </a:r>
          </a:p>
          <a:p>
            <a:r>
              <a:rPr lang="en-US" b="0" dirty="0">
                <a:uFillTx/>
              </a:rPr>
              <a:t>They are closed for modification. Extending the behavior of a module does not result in changes to the source, or binary, code of the module. The binary executable version of the </a:t>
            </a:r>
            <a:r>
              <a:rPr lang="en-US" b="0" dirty="0" err="1">
                <a:uFillTx/>
              </a:rPr>
              <a:t>modulewhether</a:t>
            </a:r>
            <a:r>
              <a:rPr lang="en-US" b="0" dirty="0">
                <a:uFillTx/>
              </a:rPr>
              <a:t> in a linkable library, a DLL, or a .EXE </a:t>
            </a:r>
            <a:r>
              <a:rPr lang="en-US" b="0" dirty="0" err="1">
                <a:uFillTx/>
              </a:rPr>
              <a:t>fileremains</a:t>
            </a:r>
            <a:r>
              <a:rPr lang="en-US" b="0" dirty="0">
                <a:uFillTx/>
              </a:rPr>
              <a:t> untouched.</a:t>
            </a:r>
          </a:p>
          <a:p>
            <a:endParaRPr lang="en-US" dirty="0">
              <a:uFillTx/>
            </a:endParaRPr>
          </a:p>
        </p:txBody>
      </p:sp>
      <p:sp>
        <p:nvSpPr>
          <p:cNvPr id="4" name="Slide Number Placeholder 3"/>
          <p:cNvSpPr>
            <a:spLocks noGrp="1"/>
          </p:cNvSpPr>
          <p:nvPr>
            <p:ph type="sldNum" sz="quarter" idx="10"/>
          </p:nvPr>
        </p:nvSpPr>
        <p:spPr/>
        <p:txBody>
          <a:bodyPr/>
          <a:lstStyle/>
          <a:p>
            <a:fld id="{FD64F61E-9F00-4AB3-AB9B-189081254FC4}" type="slidenum">
              <a:rPr lang="en-US" smtClean="0">
                <a:uFillTx/>
              </a:rPr>
              <a:pPr/>
              <a:t>38</a:t>
            </a:fld>
            <a:endParaRPr lang="en-US">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descr="C:\Users\Le Khanh Trinh\Desktop\2267_physics_lessons\template_internal.jpg"/>
          <p:cNvPicPr>
            <a:picLocks noChangeAspect="1" noChangeArrowheads="1"/>
          </p:cNvPicPr>
          <p:nvPr userDrawn="1"/>
        </p:nvPicPr>
        <p:blipFill>
          <a:blip r:embed="rId2"/>
          <a:srcRect/>
          <a:stretch>
            <a:fillRect/>
          </a:stretch>
        </p:blipFill>
        <p:spPr bwMode="auto">
          <a:xfrm>
            <a:off x="0" y="1"/>
            <a:ext cx="9906000" cy="6858000"/>
          </a:xfrm>
          <a:prstGeom prst="rect">
            <a:avLst/>
          </a:prstGeom>
          <a:noFill/>
        </p:spPr>
      </p:pic>
      <p:sp>
        <p:nvSpPr>
          <p:cNvPr id="2" name="Title 1"/>
          <p:cNvSpPr>
            <a:spLocks noGrp="1"/>
          </p:cNvSpPr>
          <p:nvPr>
            <p:ph type="ctrTitle"/>
          </p:nvPr>
        </p:nvSpPr>
        <p:spPr>
          <a:xfrm>
            <a:off x="742950" y="1676400"/>
            <a:ext cx="8420100" cy="1470025"/>
          </a:xfrm>
        </p:spPr>
        <p:txBody>
          <a:bodyPr/>
          <a:lstStyle/>
          <a:p>
            <a:r>
              <a:rPr lang="en-US" dirty="0">
                <a:uFillTx/>
              </a:rPr>
              <a:t>Click to edit Master title style</a:t>
            </a:r>
          </a:p>
        </p:txBody>
      </p:sp>
      <p:sp>
        <p:nvSpPr>
          <p:cNvPr id="3" name="Subtitle 2"/>
          <p:cNvSpPr>
            <a:spLocks noGrp="1"/>
          </p:cNvSpPr>
          <p:nvPr>
            <p:ph type="subTitle" idx="1"/>
          </p:nvPr>
        </p:nvSpPr>
        <p:spPr>
          <a:xfrm>
            <a:off x="1485900" y="4114800"/>
            <a:ext cx="6934200" cy="1752600"/>
          </a:xfrm>
        </p:spPr>
        <p:txBody>
          <a:bodyPr/>
          <a:lstStyle>
            <a:lvl1pPr marL="0" indent="0" algn="ctr">
              <a:buNone/>
              <a:defRPr>
                <a:solidFill>
                  <a:schemeClr val="tx1">
                    <a:tint val="75000"/>
                  </a:schemeClr>
                </a:solidFill>
                <a:uFillTx/>
              </a:defRPr>
            </a:lvl1pPr>
            <a:lvl2pPr marL="457200" indent="0" algn="ctr">
              <a:buNone/>
              <a:defRPr>
                <a:solidFill>
                  <a:schemeClr val="tx1">
                    <a:tint val="75000"/>
                  </a:schemeClr>
                </a:solidFill>
                <a:uFillTx/>
              </a:defRPr>
            </a:lvl2pPr>
            <a:lvl3pPr marL="914400" indent="0" algn="ctr">
              <a:buNone/>
              <a:defRPr>
                <a:solidFill>
                  <a:schemeClr val="tx1">
                    <a:tint val="75000"/>
                  </a:schemeClr>
                </a:solidFill>
                <a:uFillTx/>
              </a:defRPr>
            </a:lvl3pPr>
            <a:lvl4pPr marL="1371600" indent="0" algn="ctr">
              <a:buNone/>
              <a:defRPr>
                <a:solidFill>
                  <a:schemeClr val="tx1">
                    <a:tint val="75000"/>
                  </a:schemeClr>
                </a:solidFill>
                <a:uFillTx/>
              </a:defRPr>
            </a:lvl4pPr>
            <a:lvl5pPr marL="1828800" indent="0" algn="ctr">
              <a:buNone/>
              <a:defRPr>
                <a:solidFill>
                  <a:schemeClr val="tx1">
                    <a:tint val="75000"/>
                  </a:schemeClr>
                </a:solidFill>
                <a:uFillTx/>
              </a:defRPr>
            </a:lvl5pPr>
            <a:lvl6pPr marL="2286000" indent="0" algn="ctr">
              <a:buNone/>
              <a:defRPr>
                <a:solidFill>
                  <a:schemeClr val="tx1">
                    <a:tint val="75000"/>
                  </a:schemeClr>
                </a:solidFill>
                <a:uFillTx/>
              </a:defRPr>
            </a:lvl6pPr>
            <a:lvl7pPr marL="2743200" indent="0" algn="ctr">
              <a:buNone/>
              <a:defRPr>
                <a:solidFill>
                  <a:schemeClr val="tx1">
                    <a:tint val="75000"/>
                  </a:schemeClr>
                </a:solidFill>
                <a:uFillTx/>
              </a:defRPr>
            </a:lvl7pPr>
            <a:lvl8pPr marL="3200400" indent="0" algn="ctr">
              <a:buNone/>
              <a:defRPr>
                <a:solidFill>
                  <a:schemeClr val="tx1">
                    <a:tint val="75000"/>
                  </a:schemeClr>
                </a:solidFill>
                <a:uFillTx/>
              </a:defRPr>
            </a:lvl8pPr>
            <a:lvl9pPr marL="3657600" indent="0" algn="ctr">
              <a:buNone/>
              <a:defRPr>
                <a:solidFill>
                  <a:schemeClr val="tx1">
                    <a:tint val="75000"/>
                  </a:schemeClr>
                </a:solidFill>
                <a:uFillTx/>
              </a:defRPr>
            </a:lvl9pPr>
          </a:lstStyle>
          <a:p>
            <a:r>
              <a:rPr lang="en-US" dirty="0">
                <a:uFillTx/>
              </a:rPr>
              <a:t>Click to edit Master subtitle style</a:t>
            </a:r>
          </a:p>
        </p:txBody>
      </p:sp>
      <p:pic>
        <p:nvPicPr>
          <p:cNvPr id="8" name="Picture 2" descr="C:\Users\Trinh Le\Desktop\slider-blue-bar.jpg"/>
          <p:cNvPicPr>
            <a:picLocks noChangeAspect="1" noChangeArrowheads="1"/>
          </p:cNvPicPr>
          <p:nvPr userDrawn="1"/>
        </p:nvPicPr>
        <p:blipFill>
          <a:blip r:embed="rId3" cstate="print"/>
          <a:srcRect/>
          <a:stretch>
            <a:fillRect/>
          </a:stretch>
        </p:blipFill>
        <p:spPr bwMode="auto">
          <a:xfrm>
            <a:off x="495300" y="3659505"/>
            <a:ext cx="8915400" cy="51435"/>
          </a:xfrm>
          <a:prstGeom prst="rect">
            <a:avLst/>
          </a:prstGeom>
          <a:noFill/>
          <a:ln>
            <a:solidFill>
              <a:schemeClr val="accent1">
                <a:lumMod val="20000"/>
                <a:lumOff val="80000"/>
              </a:schemeClr>
            </a:solid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1E909922-9C23-4B9B-88B7-D27E15368D16}" type="datetime1">
              <a:rPr lang="en-US" smtClean="0">
                <a:uFillTx/>
              </a:rPr>
              <a:t>11/25/2021</a:t>
            </a:fld>
            <a:endParaRPr lang="en-US">
              <a:uFillTx/>
            </a:endParaRPr>
          </a:p>
        </p:txBody>
      </p:sp>
      <p:sp>
        <p:nvSpPr>
          <p:cNvPr id="5" name="Footer Placeholder 4"/>
          <p:cNvSpPr>
            <a:spLocks noGrp="1"/>
          </p:cNvSpPr>
          <p:nvPr>
            <p:ph type="ftr" sz="quarter" idx="11"/>
          </p:nvPr>
        </p:nvSpPr>
        <p:spPr/>
        <p:txBody>
          <a:bodyPr/>
          <a:lstStyle/>
          <a:p>
            <a:r>
              <a:rPr lang="en-US">
                <a:uFillTx/>
              </a:rPr>
              <a:t>LE Khanh Trinh</a:t>
            </a:r>
          </a:p>
        </p:txBody>
      </p:sp>
      <p:sp>
        <p:nvSpPr>
          <p:cNvPr id="6" name="Slide Number Placeholder 5"/>
          <p:cNvSpPr>
            <a:spLocks noGrp="1"/>
          </p:cNvSpPr>
          <p:nvPr>
            <p:ph type="sldNum" sz="quarter" idx="12"/>
          </p:nvPr>
        </p:nvSpPr>
        <p:spPr/>
        <p:txBody>
          <a:bodyPr/>
          <a:lstStyle/>
          <a:p>
            <a:fld id="{C102E81D-EE5C-4746-BACE-D5CEA6BB4F6B}" type="slidenum">
              <a:rPr lang="en-US" smtClean="0">
                <a:uFillTx/>
              </a:rPr>
              <a:t>‹#›</a:t>
            </a:fld>
            <a:endParaRPr lang="en-US">
              <a:uFillTx/>
            </a:endParaRPr>
          </a:p>
        </p:txBody>
      </p:sp>
      <p:pic>
        <p:nvPicPr>
          <p:cNvPr id="8" name="Picture 7" descr="C:\Users\Trinh Le\Desktop\BlueFadeBackground2-255x285.png"/>
          <p:cNvPicPr>
            <a:picLocks noChangeAspect="1" noChangeArrowheads="1"/>
          </p:cNvPicPr>
          <p:nvPr userDrawn="1"/>
        </p:nvPicPr>
        <p:blipFill>
          <a:blip r:embed="rId2"/>
          <a:srcRect/>
          <a:stretch>
            <a:fillRect/>
          </a:stretch>
        </p:blipFill>
        <p:spPr bwMode="auto">
          <a:xfrm>
            <a:off x="0" y="1219200"/>
            <a:ext cx="9901766" cy="63517"/>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uFillTx/>
              </a:rPr>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Date Placeholder 3"/>
          <p:cNvSpPr>
            <a:spLocks noGrp="1"/>
          </p:cNvSpPr>
          <p:nvPr>
            <p:ph type="dt" sz="half" idx="10"/>
          </p:nvPr>
        </p:nvSpPr>
        <p:spPr/>
        <p:txBody>
          <a:bodyPr/>
          <a:lstStyle/>
          <a:p>
            <a:fld id="{78020B6E-9389-4DF6-970A-9D715CC119CD}" type="datetime1">
              <a:rPr lang="en-US" smtClean="0">
                <a:uFillTx/>
              </a:rPr>
              <a:t>11/25/2021</a:t>
            </a:fld>
            <a:endParaRPr lang="en-US">
              <a:uFillTx/>
            </a:endParaRPr>
          </a:p>
        </p:txBody>
      </p:sp>
      <p:sp>
        <p:nvSpPr>
          <p:cNvPr id="5" name="Footer Placeholder 4"/>
          <p:cNvSpPr>
            <a:spLocks noGrp="1"/>
          </p:cNvSpPr>
          <p:nvPr>
            <p:ph type="ftr" sz="quarter" idx="11"/>
          </p:nvPr>
        </p:nvSpPr>
        <p:spPr/>
        <p:txBody>
          <a:bodyPr/>
          <a:lstStyle/>
          <a:p>
            <a:r>
              <a:rPr lang="en-US">
                <a:uFillTx/>
              </a:rPr>
              <a:t>LE Khanh Trinh</a:t>
            </a:r>
          </a:p>
        </p:txBody>
      </p:sp>
      <p:sp>
        <p:nvSpPr>
          <p:cNvPr id="6" name="Slide Number Placeholder 5"/>
          <p:cNvSpPr>
            <a:spLocks noGrp="1"/>
          </p:cNvSpPr>
          <p:nvPr>
            <p:ph type="sldNum" sz="quarter" idx="12"/>
          </p:nvPr>
        </p:nvSpPr>
        <p:spPr/>
        <p:txBody>
          <a:bodyPr/>
          <a:lstStyle/>
          <a:p>
            <a:fld id="{C102E81D-EE5C-4746-BACE-D5CEA6BB4F6B}" type="slidenum">
              <a:rPr lang="en-US" smtClean="0">
                <a:uFillTx/>
              </a:rPr>
              <a:t>‹#›</a:t>
            </a:fld>
            <a:endParaRPr lang="en-U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9525"/>
            <a:ext cx="8915400" cy="1143000"/>
          </a:xfrm>
        </p:spPr>
        <p:txBody>
          <a:bodyPr/>
          <a:lstStyle/>
          <a:p>
            <a:r>
              <a:rPr lang="en-US" dirty="0">
                <a:uFillTx/>
              </a:rPr>
              <a:t>Click to edit Master title style</a:t>
            </a:r>
          </a:p>
        </p:txBody>
      </p:sp>
      <p:sp>
        <p:nvSpPr>
          <p:cNvPr id="3" name="Content Placeholder 2"/>
          <p:cNvSpPr>
            <a:spLocks noGrp="1"/>
          </p:cNvSpPr>
          <p:nvPr>
            <p:ph idx="1"/>
          </p:nvPr>
        </p:nvSpPr>
        <p:spPr/>
        <p:txBody>
          <a:bodyPr>
            <a:normAutofit/>
          </a:bodyPr>
          <a:lstStyle>
            <a:lvl1pPr>
              <a:defRPr sz="3200">
                <a:uFillTx/>
              </a:defRPr>
            </a:lvl1pPr>
            <a:lvl2pPr>
              <a:defRPr sz="2800">
                <a:uFillTx/>
              </a:defRPr>
            </a:lvl2pPr>
            <a:lvl3pPr marL="1143000" indent="-228600">
              <a:buFont typeface="Courier New" panose="02070309020205020404" pitchFamily="49" charset="0"/>
              <a:buChar char="o"/>
              <a:defRPr sz="2400">
                <a:uFillTx/>
              </a:defRPr>
            </a:lvl3pPr>
            <a:lvl4pPr marL="1600200" indent="-228600">
              <a:buFont typeface="Wingdings" panose="05000000000000000000" pitchFamily="2" charset="2"/>
              <a:buChar char="Ø"/>
              <a:defRPr sz="2000">
                <a:uFillTx/>
              </a:defRPr>
            </a:lvl4pPr>
            <a:lvl5pPr>
              <a:defRPr sz="2000">
                <a:uFillTx/>
              </a:defRPr>
            </a:lvl5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10"/>
          </p:nvPr>
        </p:nvSpPr>
        <p:spPr/>
        <p:txBody>
          <a:bodyPr/>
          <a:lstStyle/>
          <a:p>
            <a:fld id="{E8663252-8A06-4DA2-9DA6-A853E9C8D59A}" type="datetime1">
              <a:rPr lang="en-US" smtClean="0">
                <a:uFillTx/>
              </a:rPr>
              <a:t>11/25/2021</a:t>
            </a:fld>
            <a:endParaRPr lang="en-US">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C102E81D-EE5C-4746-BACE-D5CEA6BB4F6B}" type="slidenum">
              <a:rPr lang="en-US" smtClean="0">
                <a:uFillTx/>
              </a:rPr>
              <a:t>‹#›</a:t>
            </a:fld>
            <a:endParaRPr lang="en-US">
              <a:uFillTx/>
            </a:endParaRPr>
          </a:p>
        </p:txBody>
      </p:sp>
      <p:pic>
        <p:nvPicPr>
          <p:cNvPr id="7" name="Picture 6" descr="C:\Users\Trinh Le\Desktop\BlueFadeBackground2-255x285.png"/>
          <p:cNvPicPr>
            <a:picLocks noChangeAspect="1" noChangeArrowheads="1"/>
          </p:cNvPicPr>
          <p:nvPr userDrawn="1"/>
        </p:nvPicPr>
        <p:blipFill>
          <a:blip r:embed="rId2"/>
          <a:srcRect/>
          <a:stretch>
            <a:fillRect/>
          </a:stretch>
        </p:blipFill>
        <p:spPr bwMode="auto">
          <a:xfrm>
            <a:off x="0" y="1219200"/>
            <a:ext cx="9901766" cy="63517"/>
          </a:xfrm>
          <a:prstGeom prst="rect">
            <a:avLst/>
          </a:prstGeom>
          <a:noFill/>
        </p:spPr>
      </p:pic>
      <p:pic>
        <p:nvPicPr>
          <p:cNvPr id="3074" name="Picture 2" descr="C:\Users\Le Khanh Trinh\Desktop\logo1.png"/>
          <p:cNvPicPr>
            <a:picLocks noChangeAspect="1" noChangeArrowheads="1"/>
          </p:cNvPicPr>
          <p:nvPr userDrawn="1"/>
        </p:nvPicPr>
        <p:blipFill>
          <a:blip r:embed="rId3"/>
          <a:srcRect/>
          <a:stretch>
            <a:fillRect/>
          </a:stretch>
        </p:blipFill>
        <p:spPr bwMode="auto">
          <a:xfrm>
            <a:off x="9067800" y="152400"/>
            <a:ext cx="838200" cy="819150"/>
          </a:xfrm>
          <a:prstGeom prst="rect">
            <a:avLst/>
          </a:prstGeom>
          <a:noFill/>
        </p:spPr>
      </p:pic>
      <p:pic>
        <p:nvPicPr>
          <p:cNvPr id="1026" name="Picture 2" descr="C:\Users\Le Khanh Trinh\Desktop\3-VNU-UET.jpg"/>
          <p:cNvPicPr>
            <a:picLocks noChangeAspect="1" noChangeArrowheads="1"/>
          </p:cNvPicPr>
          <p:nvPr userDrawn="1"/>
        </p:nvPicPr>
        <p:blipFill>
          <a:blip r:embed="rId4" cstate="print"/>
          <a:srcRect/>
          <a:stretch>
            <a:fillRect/>
          </a:stretch>
        </p:blipFill>
        <p:spPr bwMode="auto">
          <a:xfrm>
            <a:off x="9055100" y="136525"/>
            <a:ext cx="850900" cy="8509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uFillTx/>
              </a:defRPr>
            </a:lvl1pPr>
          </a:lstStyle>
          <a:p>
            <a:r>
              <a:rPr lang="en-US">
                <a:uFillTx/>
              </a:rPr>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uFillTx/>
              </a:defRPr>
            </a:lvl1pPr>
            <a:lvl2pPr marL="457200" indent="0">
              <a:buNone/>
              <a:defRPr sz="1800">
                <a:solidFill>
                  <a:schemeClr val="tx1">
                    <a:tint val="75000"/>
                  </a:schemeClr>
                </a:solidFill>
                <a:uFillTx/>
              </a:defRPr>
            </a:lvl2pPr>
            <a:lvl3pPr marL="914400" indent="0">
              <a:buNone/>
              <a:defRPr sz="1600">
                <a:solidFill>
                  <a:schemeClr val="tx1">
                    <a:tint val="75000"/>
                  </a:schemeClr>
                </a:solidFill>
                <a:uFillTx/>
              </a:defRPr>
            </a:lvl3pPr>
            <a:lvl4pPr marL="1371600" indent="0">
              <a:buNone/>
              <a:defRPr sz="1400">
                <a:solidFill>
                  <a:schemeClr val="tx1">
                    <a:tint val="75000"/>
                  </a:schemeClr>
                </a:solidFill>
                <a:uFillTx/>
              </a:defRPr>
            </a:lvl4pPr>
            <a:lvl5pPr marL="1828800" indent="0">
              <a:buNone/>
              <a:defRPr sz="1400">
                <a:solidFill>
                  <a:schemeClr val="tx1">
                    <a:tint val="75000"/>
                  </a:schemeClr>
                </a:solidFill>
                <a:uFillTx/>
              </a:defRPr>
            </a:lvl5pPr>
            <a:lvl6pPr marL="2286000" indent="0">
              <a:buNone/>
              <a:defRPr sz="1400">
                <a:solidFill>
                  <a:schemeClr val="tx1">
                    <a:tint val="75000"/>
                  </a:schemeClr>
                </a:solidFill>
                <a:uFillTx/>
              </a:defRPr>
            </a:lvl6pPr>
            <a:lvl7pPr marL="2743200" indent="0">
              <a:buNone/>
              <a:defRPr sz="1400">
                <a:solidFill>
                  <a:schemeClr val="tx1">
                    <a:tint val="75000"/>
                  </a:schemeClr>
                </a:solidFill>
                <a:uFillTx/>
              </a:defRPr>
            </a:lvl7pPr>
            <a:lvl8pPr marL="3200400" indent="0">
              <a:buNone/>
              <a:defRPr sz="1400">
                <a:solidFill>
                  <a:schemeClr val="tx1">
                    <a:tint val="75000"/>
                  </a:schemeClr>
                </a:solidFill>
                <a:uFillTx/>
              </a:defRPr>
            </a:lvl8pPr>
            <a:lvl9pPr marL="3657600" indent="0">
              <a:buNone/>
              <a:defRPr sz="1400">
                <a:solidFill>
                  <a:schemeClr val="tx1">
                    <a:tint val="75000"/>
                  </a:schemeClr>
                </a:solidFill>
                <a:uFillTx/>
              </a:defRPr>
            </a:lvl9pPr>
          </a:lstStyle>
          <a:p>
            <a:pPr lvl="0"/>
            <a:r>
              <a:rPr lang="en-US">
                <a:uFillTx/>
              </a:rPr>
              <a:t>Click to edit Master text styles</a:t>
            </a:r>
          </a:p>
        </p:txBody>
      </p:sp>
      <p:sp>
        <p:nvSpPr>
          <p:cNvPr id="4" name="Date Placeholder 3"/>
          <p:cNvSpPr>
            <a:spLocks noGrp="1"/>
          </p:cNvSpPr>
          <p:nvPr>
            <p:ph type="dt" sz="half" idx="10"/>
          </p:nvPr>
        </p:nvSpPr>
        <p:spPr/>
        <p:txBody>
          <a:bodyPr/>
          <a:lstStyle/>
          <a:p>
            <a:fld id="{189144FD-A651-46DC-B07D-8C17AECD922E}" type="datetime1">
              <a:rPr lang="en-US" smtClean="0">
                <a:uFillTx/>
              </a:rPr>
              <a:t>11/25/2021</a:t>
            </a:fld>
            <a:endParaRPr lang="en-US">
              <a:uFillTx/>
            </a:endParaRPr>
          </a:p>
        </p:txBody>
      </p:sp>
      <p:sp>
        <p:nvSpPr>
          <p:cNvPr id="5" name="Footer Placeholder 4"/>
          <p:cNvSpPr>
            <a:spLocks noGrp="1"/>
          </p:cNvSpPr>
          <p:nvPr>
            <p:ph type="ftr" sz="quarter" idx="11"/>
          </p:nvPr>
        </p:nvSpPr>
        <p:spPr/>
        <p:txBody>
          <a:bodyPr/>
          <a:lstStyle/>
          <a:p>
            <a:r>
              <a:rPr lang="en-US">
                <a:uFillTx/>
              </a:rPr>
              <a:t>LE Khanh Trinh</a:t>
            </a:r>
          </a:p>
        </p:txBody>
      </p:sp>
      <p:sp>
        <p:nvSpPr>
          <p:cNvPr id="6" name="Slide Number Placeholder 5"/>
          <p:cNvSpPr>
            <a:spLocks noGrp="1"/>
          </p:cNvSpPr>
          <p:nvPr>
            <p:ph type="sldNum" sz="quarter" idx="12"/>
          </p:nvPr>
        </p:nvSpPr>
        <p:spPr/>
        <p:txBody>
          <a:bodyPr/>
          <a:lstStyle/>
          <a:p>
            <a:fld id="{C102E81D-EE5C-4746-BACE-D5CEA6BB4F6B}" type="slidenum">
              <a:rPr lang="en-US" smtClean="0">
                <a:uFillTx/>
              </a:rPr>
              <a:t>‹#›</a:t>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4423" y="-9525"/>
            <a:ext cx="8915400" cy="1143000"/>
          </a:xfrm>
        </p:spPr>
        <p:txBody>
          <a:bodyPr/>
          <a:lstStyle/>
          <a:p>
            <a:r>
              <a:rPr lang="en-US" dirty="0">
                <a:uFillTx/>
              </a:rPr>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uFillTx/>
              </a:defRPr>
            </a:lvl1pPr>
            <a:lvl2pPr>
              <a:defRPr sz="2400">
                <a:uFillTx/>
              </a:defRPr>
            </a:lvl2pPr>
            <a:lvl3pPr marL="1143000" indent="-228600">
              <a:buFont typeface="Courier New" panose="02070309020205020404" pitchFamily="49" charset="0"/>
              <a:buChar char="o"/>
              <a:defRPr sz="2000">
                <a:uFillTx/>
              </a:defRPr>
            </a:lvl3pPr>
            <a:lvl4pPr marL="1600200" indent="-228600">
              <a:buFont typeface="Wingdings" panose="05000000000000000000" pitchFamily="2" charset="2"/>
              <a:buChar char="Ø"/>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Content Placeholder 3"/>
          <p:cNvSpPr>
            <a:spLocks noGrp="1"/>
          </p:cNvSpPr>
          <p:nvPr>
            <p:ph sz="half" idx="2"/>
          </p:nvPr>
        </p:nvSpPr>
        <p:spPr>
          <a:xfrm>
            <a:off x="5035550" y="1600201"/>
            <a:ext cx="4375150" cy="4525963"/>
          </a:xfrm>
        </p:spPr>
        <p:txBody>
          <a:bodyPr/>
          <a:lstStyle>
            <a:lvl1pPr>
              <a:defRPr sz="2800">
                <a:uFillTx/>
              </a:defRPr>
            </a:lvl1pPr>
            <a:lvl2pPr>
              <a:defRPr sz="2400">
                <a:uFillTx/>
              </a:defRPr>
            </a:lvl2pPr>
            <a:lvl3pPr marL="1143000" indent="-228600">
              <a:buFont typeface="Courier New" panose="02070309020205020404" pitchFamily="49" charset="0"/>
              <a:buChar char="o"/>
              <a:defRPr sz="2000">
                <a:uFillTx/>
              </a:defRPr>
            </a:lvl3pPr>
            <a:lvl4pPr marL="1600200" indent="-228600">
              <a:buFont typeface="Wingdings" panose="05000000000000000000" pitchFamily="2" charset="2"/>
              <a:buChar char="Ø"/>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endParaRPr lang="en-US" dirty="0">
              <a:uFillTx/>
            </a:endParaRPr>
          </a:p>
        </p:txBody>
      </p:sp>
      <p:sp>
        <p:nvSpPr>
          <p:cNvPr id="5" name="Date Placeholder 4"/>
          <p:cNvSpPr>
            <a:spLocks noGrp="1"/>
          </p:cNvSpPr>
          <p:nvPr>
            <p:ph type="dt" sz="half" idx="10"/>
          </p:nvPr>
        </p:nvSpPr>
        <p:spPr/>
        <p:txBody>
          <a:bodyPr/>
          <a:lstStyle/>
          <a:p>
            <a:fld id="{DD65F2BE-BA26-4E05-9F7A-486580FB2F78}" type="datetime1">
              <a:rPr lang="en-US" smtClean="0">
                <a:uFillTx/>
              </a:rPr>
              <a:t>11/25/2021</a:t>
            </a:fld>
            <a:endParaRPr lang="en-US">
              <a:uFillTx/>
            </a:endParaRPr>
          </a:p>
        </p:txBody>
      </p:sp>
      <p:sp>
        <p:nvSpPr>
          <p:cNvPr id="6" name="Footer Placeholder 5"/>
          <p:cNvSpPr>
            <a:spLocks noGrp="1"/>
          </p:cNvSpPr>
          <p:nvPr>
            <p:ph type="ftr" sz="quarter" idx="11"/>
          </p:nvPr>
        </p:nvSpPr>
        <p:spPr/>
        <p:txBody>
          <a:bodyPr/>
          <a:lstStyle/>
          <a:p>
            <a:r>
              <a:rPr lang="en-US">
                <a:uFillTx/>
              </a:rPr>
              <a:t>LE Khanh Trinh</a:t>
            </a:r>
          </a:p>
        </p:txBody>
      </p:sp>
      <p:sp>
        <p:nvSpPr>
          <p:cNvPr id="7" name="Slide Number Placeholder 6"/>
          <p:cNvSpPr>
            <a:spLocks noGrp="1"/>
          </p:cNvSpPr>
          <p:nvPr>
            <p:ph type="sldNum" sz="quarter" idx="12"/>
          </p:nvPr>
        </p:nvSpPr>
        <p:spPr/>
        <p:txBody>
          <a:bodyPr/>
          <a:lstStyle/>
          <a:p>
            <a:fld id="{C102E81D-EE5C-4746-BACE-D5CEA6BB4F6B}" type="slidenum">
              <a:rPr lang="en-US" smtClean="0">
                <a:uFillTx/>
              </a:rPr>
              <a:t>‹#›</a:t>
            </a:fld>
            <a:endParaRPr lang="en-US">
              <a:uFillTx/>
            </a:endParaRPr>
          </a:p>
        </p:txBody>
      </p:sp>
      <p:pic>
        <p:nvPicPr>
          <p:cNvPr id="9" name="Picture 8" descr="C:\Users\Trinh Le\Desktop\BlueFadeBackground2-255x285.png"/>
          <p:cNvPicPr>
            <a:picLocks noChangeAspect="1" noChangeArrowheads="1"/>
          </p:cNvPicPr>
          <p:nvPr userDrawn="1"/>
        </p:nvPicPr>
        <p:blipFill>
          <a:blip r:embed="rId2"/>
          <a:srcRect/>
          <a:stretch>
            <a:fillRect/>
          </a:stretch>
        </p:blipFill>
        <p:spPr bwMode="auto">
          <a:xfrm>
            <a:off x="0" y="1219200"/>
            <a:ext cx="9901766" cy="63517"/>
          </a:xfrm>
          <a:prstGeom prst="rect">
            <a:avLst/>
          </a:prstGeom>
          <a:noFill/>
        </p:spPr>
      </p:pic>
      <p:pic>
        <p:nvPicPr>
          <p:cNvPr id="10" name="Picture 2" descr="C:\Users\Le Khanh Trinh\Desktop\logo1.png"/>
          <p:cNvPicPr>
            <a:picLocks noChangeAspect="1" noChangeArrowheads="1"/>
          </p:cNvPicPr>
          <p:nvPr userDrawn="1"/>
        </p:nvPicPr>
        <p:blipFill>
          <a:blip r:embed="rId3"/>
          <a:srcRect/>
          <a:stretch>
            <a:fillRect/>
          </a:stretch>
        </p:blipFill>
        <p:spPr bwMode="auto">
          <a:xfrm>
            <a:off x="9067800" y="152400"/>
            <a:ext cx="838200" cy="819150"/>
          </a:xfrm>
          <a:prstGeom prst="rect">
            <a:avLst/>
          </a:prstGeom>
          <a:noFill/>
        </p:spPr>
      </p:pic>
      <p:pic>
        <p:nvPicPr>
          <p:cNvPr id="11" name="Picture 2" descr="C:\Users\Le Khanh Trinh\Desktop\3-VNU-UET.jpg"/>
          <p:cNvPicPr>
            <a:picLocks noChangeAspect="1" noChangeArrowheads="1"/>
          </p:cNvPicPr>
          <p:nvPr userDrawn="1"/>
        </p:nvPicPr>
        <p:blipFill>
          <a:blip r:embed="rId4" cstate="print"/>
          <a:srcRect/>
          <a:stretch>
            <a:fillRect/>
          </a:stretch>
        </p:blipFill>
        <p:spPr bwMode="auto">
          <a:xfrm>
            <a:off x="9055100" y="136525"/>
            <a:ext cx="850900" cy="8509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5300" y="1535113"/>
            <a:ext cx="4376870" cy="63976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7" name="Date Placeholder 6"/>
          <p:cNvSpPr>
            <a:spLocks noGrp="1"/>
          </p:cNvSpPr>
          <p:nvPr>
            <p:ph type="dt" sz="half" idx="10"/>
          </p:nvPr>
        </p:nvSpPr>
        <p:spPr/>
        <p:txBody>
          <a:bodyPr/>
          <a:lstStyle/>
          <a:p>
            <a:fld id="{F1ACE59A-C99B-4C41-8685-7BB0B04A4C5C}" type="datetime1">
              <a:rPr lang="en-US" smtClean="0">
                <a:uFillTx/>
              </a:rPr>
              <a:t>11/25/2021</a:t>
            </a:fld>
            <a:endParaRPr lang="en-US">
              <a:uFillTx/>
            </a:endParaRPr>
          </a:p>
        </p:txBody>
      </p:sp>
      <p:sp>
        <p:nvSpPr>
          <p:cNvPr id="8" name="Footer Placeholder 7"/>
          <p:cNvSpPr>
            <a:spLocks noGrp="1"/>
          </p:cNvSpPr>
          <p:nvPr>
            <p:ph type="ftr" sz="quarter" idx="11"/>
          </p:nvPr>
        </p:nvSpPr>
        <p:spPr/>
        <p:txBody>
          <a:bodyPr/>
          <a:lstStyle/>
          <a:p>
            <a:r>
              <a:rPr lang="en-US">
                <a:uFillTx/>
              </a:rPr>
              <a:t>LE Khanh Trinh</a:t>
            </a:r>
          </a:p>
        </p:txBody>
      </p:sp>
      <p:sp>
        <p:nvSpPr>
          <p:cNvPr id="9" name="Slide Number Placeholder 8"/>
          <p:cNvSpPr>
            <a:spLocks noGrp="1"/>
          </p:cNvSpPr>
          <p:nvPr>
            <p:ph type="sldNum" sz="quarter" idx="12"/>
          </p:nvPr>
        </p:nvSpPr>
        <p:spPr/>
        <p:txBody>
          <a:bodyPr/>
          <a:lstStyle/>
          <a:p>
            <a:fld id="{C102E81D-EE5C-4746-BACE-D5CEA6BB4F6B}" type="slidenum">
              <a:rPr lang="en-US" smtClean="0">
                <a:uFillTx/>
              </a:rPr>
              <a:t>‹#›</a:t>
            </a:fld>
            <a:endParaRPr lang="en-US">
              <a:uFillTx/>
            </a:endParaRPr>
          </a:p>
        </p:txBody>
      </p:sp>
      <p:pic>
        <p:nvPicPr>
          <p:cNvPr id="11" name="Picture 10" descr="C:\Users\Trinh Le\Desktop\BlueFadeBackground2-255x285.png"/>
          <p:cNvPicPr>
            <a:picLocks noChangeAspect="1" noChangeArrowheads="1"/>
          </p:cNvPicPr>
          <p:nvPr userDrawn="1"/>
        </p:nvPicPr>
        <p:blipFill>
          <a:blip r:embed="rId2"/>
          <a:srcRect/>
          <a:stretch>
            <a:fillRect/>
          </a:stretch>
        </p:blipFill>
        <p:spPr bwMode="auto">
          <a:xfrm>
            <a:off x="0" y="1219200"/>
            <a:ext cx="9901766" cy="63517"/>
          </a:xfrm>
          <a:prstGeom prst="rect">
            <a:avLst/>
          </a:prstGeom>
          <a:noFill/>
        </p:spPr>
      </p:pic>
      <p:sp>
        <p:nvSpPr>
          <p:cNvPr id="12" name="Title 1"/>
          <p:cNvSpPr>
            <a:spLocks noGrp="1"/>
          </p:cNvSpPr>
          <p:nvPr>
            <p:ph type="title"/>
          </p:nvPr>
        </p:nvSpPr>
        <p:spPr>
          <a:xfrm>
            <a:off x="228600" y="-9525"/>
            <a:ext cx="8915400" cy="1143000"/>
          </a:xfrm>
        </p:spPr>
        <p:txBody>
          <a:bodyPr/>
          <a:lstStyle/>
          <a:p>
            <a:r>
              <a:rPr lang="en-US" dirty="0">
                <a:uFillTx/>
              </a:rPr>
              <a:t>Click to edit Master title style</a:t>
            </a:r>
          </a:p>
        </p:txBody>
      </p:sp>
      <p:pic>
        <p:nvPicPr>
          <p:cNvPr id="13" name="Picture 2" descr="C:\Users\Le Khanh Trinh\Desktop\logo1.png"/>
          <p:cNvPicPr>
            <a:picLocks noChangeAspect="1" noChangeArrowheads="1"/>
          </p:cNvPicPr>
          <p:nvPr userDrawn="1"/>
        </p:nvPicPr>
        <p:blipFill>
          <a:blip r:embed="rId3"/>
          <a:srcRect/>
          <a:stretch>
            <a:fillRect/>
          </a:stretch>
        </p:blipFill>
        <p:spPr bwMode="auto">
          <a:xfrm>
            <a:off x="9067800" y="152400"/>
            <a:ext cx="838200" cy="819150"/>
          </a:xfrm>
          <a:prstGeom prst="rect">
            <a:avLst/>
          </a:prstGeom>
          <a:noFill/>
        </p:spPr>
      </p:pic>
      <p:pic>
        <p:nvPicPr>
          <p:cNvPr id="14" name="Picture 2" descr="C:\Users\Le Khanh Trinh\Desktop\3-VNU-UET.jpg"/>
          <p:cNvPicPr>
            <a:picLocks noChangeAspect="1" noChangeArrowheads="1"/>
          </p:cNvPicPr>
          <p:nvPr userDrawn="1"/>
        </p:nvPicPr>
        <p:blipFill>
          <a:blip r:embed="rId4" cstate="print"/>
          <a:srcRect/>
          <a:stretch>
            <a:fillRect/>
          </a:stretch>
        </p:blipFill>
        <p:spPr bwMode="auto">
          <a:xfrm>
            <a:off x="9055100" y="136525"/>
            <a:ext cx="850900" cy="8509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B4E41D-0E04-4DD3-969F-8865B8A47CFF}" type="datetime1">
              <a:rPr lang="en-US" smtClean="0">
                <a:uFillTx/>
              </a:rPr>
              <a:t>11/25/2021</a:t>
            </a:fld>
            <a:endParaRPr lang="en-US">
              <a:uFillTx/>
            </a:endParaRPr>
          </a:p>
        </p:txBody>
      </p:sp>
      <p:sp>
        <p:nvSpPr>
          <p:cNvPr id="4" name="Footer Placeholder 3"/>
          <p:cNvSpPr>
            <a:spLocks noGrp="1"/>
          </p:cNvSpPr>
          <p:nvPr>
            <p:ph type="ftr" sz="quarter" idx="11"/>
          </p:nvPr>
        </p:nvSpPr>
        <p:spPr/>
        <p:txBody>
          <a:bodyPr/>
          <a:lstStyle/>
          <a:p>
            <a:r>
              <a:rPr lang="en-US">
                <a:uFillTx/>
              </a:rPr>
              <a:t>LE Khanh Trinh</a:t>
            </a:r>
          </a:p>
        </p:txBody>
      </p:sp>
      <p:sp>
        <p:nvSpPr>
          <p:cNvPr id="5" name="Slide Number Placeholder 4"/>
          <p:cNvSpPr>
            <a:spLocks noGrp="1"/>
          </p:cNvSpPr>
          <p:nvPr>
            <p:ph type="sldNum" sz="quarter" idx="12"/>
          </p:nvPr>
        </p:nvSpPr>
        <p:spPr/>
        <p:txBody>
          <a:bodyPr/>
          <a:lstStyle/>
          <a:p>
            <a:fld id="{C102E81D-EE5C-4746-BACE-D5CEA6BB4F6B}" type="slidenum">
              <a:rPr lang="en-US" smtClean="0">
                <a:uFillTx/>
              </a:rPr>
              <a:t>‹#›</a:t>
            </a:fld>
            <a:endParaRPr lang="en-US">
              <a:uFillTx/>
            </a:endParaRPr>
          </a:p>
        </p:txBody>
      </p:sp>
      <p:pic>
        <p:nvPicPr>
          <p:cNvPr id="6" name="Picture 5" descr="C:\Users\Trinh Le\Desktop\BlueFadeBackground2-255x285.png"/>
          <p:cNvPicPr>
            <a:picLocks noChangeAspect="1" noChangeArrowheads="1"/>
          </p:cNvPicPr>
          <p:nvPr userDrawn="1"/>
        </p:nvPicPr>
        <p:blipFill>
          <a:blip r:embed="rId2"/>
          <a:srcRect/>
          <a:stretch>
            <a:fillRect/>
          </a:stretch>
        </p:blipFill>
        <p:spPr bwMode="auto">
          <a:xfrm>
            <a:off x="0" y="1384284"/>
            <a:ext cx="9901766" cy="63517"/>
          </a:xfrm>
          <a:prstGeom prst="rect">
            <a:avLst/>
          </a:prstGeom>
          <a:noFill/>
        </p:spPr>
      </p:pic>
      <p:sp>
        <p:nvSpPr>
          <p:cNvPr id="7" name="Title 1"/>
          <p:cNvSpPr>
            <a:spLocks noGrp="1"/>
          </p:cNvSpPr>
          <p:nvPr>
            <p:ph type="title"/>
          </p:nvPr>
        </p:nvSpPr>
        <p:spPr>
          <a:xfrm>
            <a:off x="228600" y="-9525"/>
            <a:ext cx="8915400" cy="1143000"/>
          </a:xfrm>
        </p:spPr>
        <p:txBody>
          <a:bodyPr/>
          <a:lstStyle/>
          <a:p>
            <a:r>
              <a:rPr lang="en-US" dirty="0">
                <a:uFillTx/>
              </a:rPr>
              <a:t>Click to edit Master title style</a:t>
            </a:r>
          </a:p>
        </p:txBody>
      </p:sp>
      <p:pic>
        <p:nvPicPr>
          <p:cNvPr id="8" name="Picture 2" descr="C:\Users\Le Khanh Trinh\Desktop\logo1.png"/>
          <p:cNvPicPr>
            <a:picLocks noChangeAspect="1" noChangeArrowheads="1"/>
          </p:cNvPicPr>
          <p:nvPr userDrawn="1"/>
        </p:nvPicPr>
        <p:blipFill>
          <a:blip r:embed="rId3"/>
          <a:srcRect/>
          <a:stretch>
            <a:fillRect/>
          </a:stretch>
        </p:blipFill>
        <p:spPr bwMode="auto">
          <a:xfrm>
            <a:off x="9067800" y="152400"/>
            <a:ext cx="838200" cy="819150"/>
          </a:xfrm>
          <a:prstGeom prst="rect">
            <a:avLst/>
          </a:prstGeom>
          <a:noFill/>
        </p:spPr>
      </p:pic>
      <p:pic>
        <p:nvPicPr>
          <p:cNvPr id="9" name="Picture 2" descr="C:\Users\Le Khanh Trinh\Desktop\3-VNU-UET.jpg"/>
          <p:cNvPicPr>
            <a:picLocks noChangeAspect="1" noChangeArrowheads="1"/>
          </p:cNvPicPr>
          <p:nvPr userDrawn="1"/>
        </p:nvPicPr>
        <p:blipFill>
          <a:blip r:embed="rId4" cstate="print"/>
          <a:srcRect/>
          <a:stretch>
            <a:fillRect/>
          </a:stretch>
        </p:blipFill>
        <p:spPr bwMode="auto">
          <a:xfrm>
            <a:off x="9055100" y="136525"/>
            <a:ext cx="850900" cy="8509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A848DA-4099-4827-A7DD-45FB42595700}" type="datetime1">
              <a:rPr lang="en-US" smtClean="0">
                <a:uFillTx/>
              </a:rPr>
              <a:t>11/25/2021</a:t>
            </a:fld>
            <a:endParaRPr lang="en-US">
              <a:uFillTx/>
            </a:endParaRPr>
          </a:p>
        </p:txBody>
      </p:sp>
      <p:sp>
        <p:nvSpPr>
          <p:cNvPr id="3" name="Footer Placeholder 2"/>
          <p:cNvSpPr>
            <a:spLocks noGrp="1"/>
          </p:cNvSpPr>
          <p:nvPr>
            <p:ph type="ftr" sz="quarter" idx="11"/>
          </p:nvPr>
        </p:nvSpPr>
        <p:spPr/>
        <p:txBody>
          <a:bodyPr/>
          <a:lstStyle/>
          <a:p>
            <a:r>
              <a:rPr lang="en-US">
                <a:uFillTx/>
              </a:rPr>
              <a:t>LE Khanh Trinh</a:t>
            </a:r>
          </a:p>
        </p:txBody>
      </p:sp>
      <p:sp>
        <p:nvSpPr>
          <p:cNvPr id="4" name="Slide Number Placeholder 3"/>
          <p:cNvSpPr>
            <a:spLocks noGrp="1"/>
          </p:cNvSpPr>
          <p:nvPr>
            <p:ph type="sldNum" sz="quarter" idx="12"/>
          </p:nvPr>
        </p:nvSpPr>
        <p:spPr/>
        <p:txBody>
          <a:bodyPr/>
          <a:lstStyle/>
          <a:p>
            <a:fld id="{C102E81D-EE5C-4746-BACE-D5CEA6BB4F6B}" type="slidenum">
              <a:rPr lang="en-US" smtClean="0">
                <a:uFillTx/>
              </a:r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uFillTx/>
              </a:defRPr>
            </a:lvl1pPr>
          </a:lstStyle>
          <a:p>
            <a:r>
              <a:rPr lang="en-US">
                <a:uFillTx/>
              </a:rPr>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4FC6ED21-A11B-403B-9452-DFE266BEA6D4}" type="datetime1">
              <a:rPr lang="en-US" smtClean="0">
                <a:uFillTx/>
              </a:rPr>
              <a:t>11/25/2021</a:t>
            </a:fld>
            <a:endParaRPr lang="en-US">
              <a:uFillTx/>
            </a:endParaRPr>
          </a:p>
        </p:txBody>
      </p:sp>
      <p:sp>
        <p:nvSpPr>
          <p:cNvPr id="6" name="Footer Placeholder 5"/>
          <p:cNvSpPr>
            <a:spLocks noGrp="1"/>
          </p:cNvSpPr>
          <p:nvPr>
            <p:ph type="ftr" sz="quarter" idx="11"/>
          </p:nvPr>
        </p:nvSpPr>
        <p:spPr/>
        <p:txBody>
          <a:bodyPr/>
          <a:lstStyle/>
          <a:p>
            <a:r>
              <a:rPr lang="en-US">
                <a:uFillTx/>
              </a:rPr>
              <a:t>LE Khanh Trinh</a:t>
            </a:r>
          </a:p>
        </p:txBody>
      </p:sp>
      <p:sp>
        <p:nvSpPr>
          <p:cNvPr id="7" name="Slide Number Placeholder 6"/>
          <p:cNvSpPr>
            <a:spLocks noGrp="1"/>
          </p:cNvSpPr>
          <p:nvPr>
            <p:ph type="sldNum" sz="quarter" idx="12"/>
          </p:nvPr>
        </p:nvSpPr>
        <p:spPr/>
        <p:txBody>
          <a:bodyPr/>
          <a:lstStyle/>
          <a:p>
            <a:fld id="{C102E81D-EE5C-4746-BACE-D5CEA6BB4F6B}" type="slidenum">
              <a:rPr lang="en-US" smtClean="0">
                <a:uFillTx/>
              </a:rPr>
              <a:t>‹#›</a:t>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uFillTx/>
              </a:defRPr>
            </a:lvl1pPr>
          </a:lstStyle>
          <a:p>
            <a:r>
              <a:rPr lang="en-US">
                <a:uFillTx/>
              </a:rPr>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r>
              <a:rPr lang="en-US">
                <a:uFillTx/>
              </a:rPr>
              <a:t>Click icon to add picture</a:t>
            </a:r>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a:uFillTx/>
              </a:rPr>
              <a:t>Click to edit Master text styles</a:t>
            </a:r>
          </a:p>
        </p:txBody>
      </p:sp>
      <p:sp>
        <p:nvSpPr>
          <p:cNvPr id="5" name="Date Placeholder 4"/>
          <p:cNvSpPr>
            <a:spLocks noGrp="1"/>
          </p:cNvSpPr>
          <p:nvPr>
            <p:ph type="dt" sz="half" idx="10"/>
          </p:nvPr>
        </p:nvSpPr>
        <p:spPr/>
        <p:txBody>
          <a:bodyPr/>
          <a:lstStyle/>
          <a:p>
            <a:fld id="{6DE5FB25-AB32-42CB-86C3-34DF65D0D273}" type="datetime1">
              <a:rPr lang="en-US" smtClean="0">
                <a:uFillTx/>
              </a:rPr>
              <a:t>11/25/2021</a:t>
            </a:fld>
            <a:endParaRPr lang="en-US">
              <a:uFillTx/>
            </a:endParaRPr>
          </a:p>
        </p:txBody>
      </p:sp>
      <p:sp>
        <p:nvSpPr>
          <p:cNvPr id="6" name="Footer Placeholder 5"/>
          <p:cNvSpPr>
            <a:spLocks noGrp="1"/>
          </p:cNvSpPr>
          <p:nvPr>
            <p:ph type="ftr" sz="quarter" idx="11"/>
          </p:nvPr>
        </p:nvSpPr>
        <p:spPr/>
        <p:txBody>
          <a:bodyPr/>
          <a:lstStyle/>
          <a:p>
            <a:r>
              <a:rPr lang="en-US">
                <a:uFillTx/>
              </a:rPr>
              <a:t>LE Khanh Trinh</a:t>
            </a:r>
          </a:p>
        </p:txBody>
      </p:sp>
      <p:sp>
        <p:nvSpPr>
          <p:cNvPr id="7" name="Slide Number Placeholder 6"/>
          <p:cNvSpPr>
            <a:spLocks noGrp="1"/>
          </p:cNvSpPr>
          <p:nvPr>
            <p:ph type="sldNum" sz="quarter" idx="12"/>
          </p:nvPr>
        </p:nvSpPr>
        <p:spPr/>
        <p:txBody>
          <a:bodyPr/>
          <a:lstStyle/>
          <a:p>
            <a:fld id="{C102E81D-EE5C-4746-BACE-D5CEA6BB4F6B}" type="slidenum">
              <a:rPr lang="en-US" smtClean="0">
                <a:uFillTx/>
              </a:rPr>
              <a:t>‹#›</a:t>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Trinh Le\Desktop\slider-blue-bar.jpg"/>
          <p:cNvPicPr>
            <a:picLocks noChangeAspect="1" noChangeArrowheads="1"/>
          </p:cNvPicPr>
          <p:nvPr/>
        </p:nvPicPr>
        <p:blipFill>
          <a:blip r:embed="rId13" cstate="print"/>
          <a:srcRect/>
          <a:stretch>
            <a:fillRect/>
          </a:stretch>
        </p:blipFill>
        <p:spPr bwMode="auto">
          <a:xfrm>
            <a:off x="-4234" y="6324600"/>
            <a:ext cx="9906000" cy="457200"/>
          </a:xfrm>
          <a:prstGeom prst="rect">
            <a:avLst/>
          </a:prstGeom>
          <a:noFill/>
        </p:spPr>
      </p:pic>
      <p:sp>
        <p:nvSpPr>
          <p:cNvPr id="2" name="Title Placeholder 1"/>
          <p:cNvSpPr>
            <a:spLocks noGrp="1"/>
          </p:cNvSpPr>
          <p:nvPr>
            <p:ph type="title"/>
          </p:nvPr>
        </p:nvSpPr>
        <p:spPr>
          <a:xfrm>
            <a:off x="493183" y="0"/>
            <a:ext cx="8915400" cy="1143000"/>
          </a:xfrm>
          <a:prstGeom prst="rect">
            <a:avLst/>
          </a:prstGeom>
        </p:spPr>
        <p:txBody>
          <a:bodyPr vert="horz" lIns="91440" tIns="45720" rIns="91440" bIns="45720" rtlCol="0" anchor="ctr">
            <a:normAutofit/>
          </a:bodyPr>
          <a:lstStyle/>
          <a:p>
            <a:r>
              <a:rPr lang="en-US" dirty="0">
                <a:uFillTx/>
              </a:rPr>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a:uFillTx/>
              </a:rPr>
              <a:t>Click to edit Master text styles</a:t>
            </a:r>
          </a:p>
          <a:p>
            <a:pPr lvl="1"/>
            <a:r>
              <a:rPr lang="en-US" dirty="0">
                <a:uFillTx/>
              </a:rPr>
              <a:t>Second level</a:t>
            </a:r>
          </a:p>
          <a:p>
            <a:pPr lvl="2"/>
            <a:r>
              <a:rPr lang="en-US" dirty="0">
                <a:uFillTx/>
              </a:rPr>
              <a:t>Third level</a:t>
            </a:r>
          </a:p>
          <a:p>
            <a:pPr lvl="3"/>
            <a:r>
              <a:rPr lang="en-US" dirty="0">
                <a:uFillTx/>
              </a:rPr>
              <a:t>Fourth level</a:t>
            </a:r>
          </a:p>
          <a:p>
            <a:pPr lvl="4"/>
            <a:r>
              <a:rPr lang="en-US" dirty="0">
                <a:uFillTx/>
              </a:rPr>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800" b="0">
                <a:solidFill>
                  <a:schemeClr val="bg1"/>
                </a:solidFill>
                <a:uFillTx/>
                <a:latin typeface="Candara" pitchFamily="34" charset="0"/>
              </a:defRPr>
            </a:lvl1pPr>
          </a:lstStyle>
          <a:p>
            <a:fld id="{3C7BA221-70AA-4F08-81F0-098CE42FC0A2}" type="datetime1">
              <a:rPr lang="en-US" smtClean="0">
                <a:uFillTx/>
              </a:rPr>
              <a:pPr/>
              <a:t>11/25/2021</a:t>
            </a:fld>
            <a:endParaRPr lang="en-US" dirty="0">
              <a:uFillTx/>
            </a:endParaRPr>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800">
                <a:solidFill>
                  <a:schemeClr val="bg1"/>
                </a:solidFill>
                <a:uFillTx/>
                <a:latin typeface="Candara" pitchFamily="34" charset="0"/>
              </a:defRPr>
            </a:lvl1pPr>
          </a:lstStyle>
          <a:p>
            <a:endParaRPr lang="en-US" dirty="0">
              <a:uFillTx/>
            </a:endParaRPr>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800">
                <a:solidFill>
                  <a:schemeClr val="bg1"/>
                </a:solidFill>
                <a:uFillTx/>
                <a:latin typeface="Candara" pitchFamily="34" charset="0"/>
              </a:defRPr>
            </a:lvl1pPr>
          </a:lstStyle>
          <a:p>
            <a:fld id="{C102E81D-EE5C-4746-BACE-D5CEA6BB4F6B}" type="slidenum">
              <a:rPr lang="en-US" smtClean="0">
                <a:uFillTx/>
              </a:rPr>
              <a:pPr/>
              <a:t>‹#›</a:t>
            </a:fld>
            <a:endParaRPr lang="en-US" dirty="0">
              <a:uFillTx/>
            </a:endParaRPr>
          </a:p>
        </p:txBody>
      </p:sp>
      <p:sp>
        <p:nvSpPr>
          <p:cNvPr id="10" name="Text Placeholder 7"/>
          <p:cNvSpPr txBox="1">
            <a:spLocks/>
          </p:cNvSpPr>
          <p:nvPr userDrawn="1"/>
        </p:nvSpPr>
        <p:spPr>
          <a:xfrm>
            <a:off x="495300" y="1143000"/>
            <a:ext cx="5365750" cy="4572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uFillTx/>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uFillTx/>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uFillTx/>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mn-lt"/>
                <a:ea typeface="+mn-ea"/>
                <a:cs typeface="+mn-cs"/>
              </a:defRPr>
            </a:lvl9pPr>
          </a:lstStyle>
          <a:p>
            <a:pPr marL="0" indent="0">
              <a:buNone/>
            </a:pPr>
            <a:endParaRPr lang="en-US" sz="2000" dirty="0">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800" kern="1200">
          <a:solidFill>
            <a:schemeClr val="tx1"/>
          </a:solidFill>
          <a:uFillTx/>
          <a:latin typeface="Candara"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uFillTx/>
          <a:latin typeface="Candara"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uFillTx/>
          <a:latin typeface="Candara"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uFillTx/>
          <a:latin typeface="Candara"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Candara"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Candar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toidicodedao.com/2015/03/24/solid-la-gi-ap-dung-cac-nguyen-ly-solid-de-tro-thanh-lap-trinh-vien-code-cung/"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toidicodedao.com/2015/03/24/solid-la-gi-ap-dung-cac-nguyen-ly-solid-de-tro-thanh-lap-trinh-vien-code-cung/"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125312"/>
            <a:ext cx="9575800" cy="1470025"/>
          </a:xfrm>
        </p:spPr>
        <p:txBody>
          <a:bodyPr>
            <a:normAutofit/>
          </a:bodyPr>
          <a:lstStyle/>
          <a:p>
            <a:pPr algn="ctr"/>
            <a:r>
              <a:rPr lang="en-US" sz="5400">
                <a:uFillTx/>
              </a:rPr>
              <a:t>Mẫu thiết kế</a:t>
            </a:r>
            <a:endParaRPr lang="en-US" sz="5400" dirty="0">
              <a:uFillTx/>
            </a:endParaRPr>
          </a:p>
        </p:txBody>
      </p:sp>
      <p:pic>
        <p:nvPicPr>
          <p:cNvPr id="4" name="Picture 3" descr="C:\Users\Le Khanh Trinh\Desktop\3-VNU-UET.jpg"/>
          <p:cNvPicPr>
            <a:picLocks noChangeAspect="1" noChangeArrowheads="1"/>
          </p:cNvPicPr>
          <p:nvPr/>
        </p:nvPicPr>
        <p:blipFill>
          <a:blip r:embed="rId3" cstate="print"/>
          <a:srcRect/>
          <a:stretch>
            <a:fillRect/>
          </a:stretch>
        </p:blipFill>
        <p:spPr bwMode="auto">
          <a:xfrm>
            <a:off x="4419600" y="457200"/>
            <a:ext cx="850900" cy="850900"/>
          </a:xfrm>
          <a:prstGeom prst="rect">
            <a:avLst/>
          </a:prstGeom>
          <a:noFill/>
        </p:spPr>
      </p:pic>
      <p:sp>
        <p:nvSpPr>
          <p:cNvPr id="5" name="Subtitle 4"/>
          <p:cNvSpPr>
            <a:spLocks noGrp="1"/>
          </p:cNvSpPr>
          <p:nvPr>
            <p:ph type="subTitle" idx="1"/>
          </p:nvPr>
        </p:nvSpPr>
        <p:spPr>
          <a:xfrm>
            <a:off x="76200" y="1524000"/>
            <a:ext cx="5067300" cy="609600"/>
          </a:xfrm>
        </p:spPr>
        <p:txBody>
          <a:bodyPr/>
          <a:lstStyle/>
          <a:p>
            <a:r>
              <a:rPr lang="en-US">
                <a:uFillTx/>
              </a:rPr>
              <a:t>Lập trình hướng đối tượng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Singleton</a:t>
            </a:r>
          </a:p>
        </p:txBody>
      </p:sp>
      <p:sp>
        <p:nvSpPr>
          <p:cNvPr id="3" name="Content Placeholder 2"/>
          <p:cNvSpPr>
            <a:spLocks noGrp="1"/>
          </p:cNvSpPr>
          <p:nvPr>
            <p:ph idx="1"/>
          </p:nvPr>
        </p:nvSpPr>
        <p:spPr/>
        <p:txBody>
          <a:bodyPr/>
          <a:lstStyle/>
          <a:p>
            <a:r>
              <a:rPr lang="en-US">
                <a:uFillTx/>
              </a:rPr>
              <a:t>Thảo luận</a:t>
            </a:r>
          </a:p>
          <a:p>
            <a:pPr lvl="1"/>
            <a:r>
              <a:rPr lang="en-US">
                <a:uFillTx/>
              </a:rPr>
              <a:t>Mở rộng thành n đối tượng (thay vì một)</a:t>
            </a:r>
          </a:p>
          <a:p>
            <a:pPr lvl="1"/>
            <a:r>
              <a:rPr lang="en-US">
                <a:uFillTx/>
              </a:rPr>
              <a:t>Nếu một lớp A kế thừa lớp Singleton</a:t>
            </a:r>
          </a:p>
          <a:p>
            <a:pPr lvl="1"/>
            <a:r>
              <a:rPr lang="en-US">
                <a:uFillTx/>
              </a:rPr>
              <a:t>Dùng thuộc tính và phương thức lớp (static) thay vì dùng Singleton?</a:t>
            </a:r>
          </a:p>
          <a:p>
            <a:pPr lvl="1"/>
            <a:r>
              <a:rPr lang="en-US">
                <a:uFillTx/>
              </a:rPr>
              <a:t>Vấn đề đa luồng có thể được giải quyết như thế nào?</a:t>
            </a:r>
          </a:p>
          <a:p>
            <a:pPr lvl="1"/>
            <a:endParaRPr lang="en-US">
              <a:uFillTx/>
            </a:endParaRP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10</a:t>
            </a:fld>
            <a:endParaRPr lang="en-US">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Factory Method</a:t>
            </a:r>
          </a:p>
        </p:txBody>
      </p:sp>
      <p:sp>
        <p:nvSpPr>
          <p:cNvPr id="3" name="Content Placeholder 2"/>
          <p:cNvSpPr>
            <a:spLocks noGrp="1"/>
          </p:cNvSpPr>
          <p:nvPr>
            <p:ph idx="1"/>
          </p:nvPr>
        </p:nvSpPr>
        <p:spPr/>
        <p:txBody>
          <a:bodyPr>
            <a:normAutofit fontScale="85000" lnSpcReduction="20000"/>
          </a:bodyPr>
          <a:lstStyle/>
          <a:p>
            <a:r>
              <a:rPr lang="en-US">
                <a:uFillTx/>
              </a:rPr>
              <a:t>Ngữ cảnh: Một framework cho ứng dụng đa cửa sổ. Hai phần tử chính trong ứng dụng này là Application và Document (đều là trừu tượng). Người dùng framework phải kế thừa hai lớp này để viết ứng dụng. Application tạo và quản lý Document. Vì Document được kế thừa về sau nên Application không biết được lớp con của Document. Thách thức: Application tạo và quản lý lớp con (chưa biết) của Document</a:t>
            </a:r>
          </a:p>
          <a:p>
            <a:endParaRPr lang="en-US">
              <a:uFillTx/>
            </a:endParaRPr>
          </a:p>
          <a:p>
            <a:r>
              <a:rPr lang="en-US">
                <a:uFillTx/>
              </a:rPr>
              <a:t>Phương án: định nghĩa interface để tạo đối tượng nhưng để cho lớp con xác định lớp nào sẽ được sử dụng (để tạo đối tượng)</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11</a:t>
            </a:fld>
            <a:endParaRPr lang="en-US">
              <a:uFillTx/>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2127779" y="1530845"/>
            <a:ext cx="4810050" cy="2125933"/>
          </a:xfrm>
          <a:prstGeom prst="rect">
            <a:avLst/>
          </a:prstGeom>
        </p:spPr>
      </p:pic>
      <p:sp>
        <p:nvSpPr>
          <p:cNvPr id="2" name="Title 1"/>
          <p:cNvSpPr>
            <a:spLocks noGrp="1"/>
          </p:cNvSpPr>
          <p:nvPr>
            <p:ph type="title"/>
          </p:nvPr>
        </p:nvSpPr>
        <p:spPr/>
        <p:txBody>
          <a:bodyPr/>
          <a:lstStyle/>
          <a:p>
            <a:r>
              <a:rPr lang="en-US">
                <a:uFillTx/>
              </a:rPr>
              <a:t>Factory Method</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12</a:t>
            </a:fld>
            <a:endParaRPr lang="en-US">
              <a:uFillTx/>
            </a:endParaRPr>
          </a:p>
        </p:txBody>
      </p:sp>
      <p:sp>
        <p:nvSpPr>
          <p:cNvPr id="6" name="TextBox 5"/>
          <p:cNvSpPr txBox="1">
            <a:spLocks/>
          </p:cNvSpPr>
          <p:nvPr/>
        </p:nvSpPr>
        <p:spPr>
          <a:xfrm>
            <a:off x="4953001" y="4322803"/>
            <a:ext cx="4320413" cy="1200329"/>
          </a:xfrm>
          <a:prstGeom prst="rect">
            <a:avLst/>
          </a:prstGeom>
          <a:solidFill>
            <a:schemeClr val="accent6">
              <a:lumMod val="60000"/>
              <a:lumOff val="40000"/>
            </a:schemeClr>
          </a:solidFill>
        </p:spPr>
        <p:txBody>
          <a:bodyPr wrap="none" rtlCol="0">
            <a:spAutoFit/>
          </a:bodyPr>
          <a:lstStyle/>
          <a:p>
            <a:r>
              <a:rPr lang="en-US">
                <a:uFillTx/>
                <a:latin typeface="Courier New" panose="02070309020205020404" pitchFamily="49" charset="0"/>
                <a:cs typeface="Courier New" panose="02070309020205020404" pitchFamily="49" charset="0"/>
              </a:rPr>
              <a:t>//newDocument()</a:t>
            </a:r>
          </a:p>
          <a:p>
            <a:r>
              <a:rPr lang="en-US">
                <a:uFillTx/>
                <a:latin typeface="Courier New" panose="02070309020205020404" pitchFamily="49" charset="0"/>
                <a:cs typeface="Courier New" panose="02070309020205020404" pitchFamily="49" charset="0"/>
              </a:rPr>
              <a:t>Document doc=createDocument();</a:t>
            </a:r>
          </a:p>
          <a:p>
            <a:r>
              <a:rPr lang="en-US">
                <a:uFillTx/>
                <a:latin typeface="Courier New" panose="02070309020205020404" pitchFamily="49" charset="0"/>
                <a:cs typeface="Courier New" panose="02070309020205020404" pitchFamily="49" charset="0"/>
              </a:rPr>
              <a:t>docs.add(doc);</a:t>
            </a:r>
          </a:p>
          <a:p>
            <a:r>
              <a:rPr lang="en-US">
                <a:uFillTx/>
                <a:latin typeface="Courier New" panose="02070309020205020404" pitchFamily="49" charset="0"/>
                <a:cs typeface="Courier New" panose="02070309020205020404" pitchFamily="49" charset="0"/>
              </a:rPr>
              <a:t>doc.open();</a:t>
            </a:r>
          </a:p>
        </p:txBody>
      </p:sp>
      <p:sp>
        <p:nvSpPr>
          <p:cNvPr id="7" name="TextBox 6"/>
          <p:cNvSpPr txBox="1">
            <a:spLocks/>
          </p:cNvSpPr>
          <p:nvPr/>
        </p:nvSpPr>
        <p:spPr>
          <a:xfrm>
            <a:off x="1066800" y="4876801"/>
            <a:ext cx="3493264" cy="646331"/>
          </a:xfrm>
          <a:prstGeom prst="rect">
            <a:avLst/>
          </a:prstGeom>
          <a:solidFill>
            <a:schemeClr val="accent6">
              <a:lumMod val="60000"/>
              <a:lumOff val="40000"/>
            </a:schemeClr>
          </a:solidFill>
        </p:spPr>
        <p:txBody>
          <a:bodyPr wrap="none" rtlCol="0">
            <a:spAutoFit/>
          </a:bodyPr>
          <a:lstStyle/>
          <a:p>
            <a:r>
              <a:rPr lang="en-US">
                <a:uFillTx/>
                <a:latin typeface="Courier New" panose="02070309020205020404" pitchFamily="49" charset="0"/>
                <a:cs typeface="Courier New" panose="02070309020205020404" pitchFamily="49" charset="0"/>
              </a:rPr>
              <a:t>//createDocument()</a:t>
            </a:r>
          </a:p>
          <a:p>
            <a:r>
              <a:rPr lang="en-US">
                <a:uFillTx/>
                <a:latin typeface="Courier New" panose="02070309020205020404" pitchFamily="49" charset="0"/>
                <a:cs typeface="Courier New" panose="02070309020205020404" pitchFamily="49" charset="0"/>
              </a:rPr>
              <a:t>return new MyDocument();</a:t>
            </a:r>
          </a:p>
        </p:txBody>
      </p:sp>
      <p:cxnSp>
        <p:nvCxnSpPr>
          <p:cNvPr id="10" name="Elbow Connector 9"/>
          <p:cNvCxnSpPr/>
          <p:nvPr/>
        </p:nvCxnSpPr>
        <p:spPr>
          <a:xfrm rot="16200000" flipH="1">
            <a:off x="6010406" y="2600195"/>
            <a:ext cx="2057281" cy="1276490"/>
          </a:xfrm>
          <a:prstGeom prst="bentConnector3">
            <a:avLst>
              <a:gd name="adj1" fmla="val -91"/>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0800000" flipV="1">
            <a:off x="3886200" y="3505199"/>
            <a:ext cx="1600202" cy="1371601"/>
          </a:xfrm>
          <a:prstGeom prst="bentConnector3">
            <a:avLst>
              <a:gd name="adj1" fmla="val 100793"/>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609601" y="2294662"/>
            <a:ext cx="4561913" cy="2135467"/>
          </a:xfrm>
          <a:prstGeom prst="rect">
            <a:avLst/>
          </a:prstGeom>
        </p:spPr>
      </p:pic>
      <p:sp>
        <p:nvSpPr>
          <p:cNvPr id="2" name="Title 1"/>
          <p:cNvSpPr>
            <a:spLocks noGrp="1"/>
          </p:cNvSpPr>
          <p:nvPr>
            <p:ph type="title"/>
          </p:nvPr>
        </p:nvSpPr>
        <p:spPr/>
        <p:txBody>
          <a:bodyPr/>
          <a:lstStyle/>
          <a:p>
            <a:r>
              <a:rPr lang="en-US">
                <a:uFillTx/>
              </a:rPr>
              <a:t>Factory Method</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13</a:t>
            </a:fld>
            <a:endParaRPr lang="en-US">
              <a:uFillTx/>
            </a:endParaRPr>
          </a:p>
        </p:txBody>
      </p:sp>
      <p:sp>
        <p:nvSpPr>
          <p:cNvPr id="6" name="TextBox 5"/>
          <p:cNvSpPr txBox="1">
            <a:spLocks/>
          </p:cNvSpPr>
          <p:nvPr/>
        </p:nvSpPr>
        <p:spPr>
          <a:xfrm>
            <a:off x="5768386" y="2633246"/>
            <a:ext cx="3147015" cy="338554"/>
          </a:xfrm>
          <a:prstGeom prst="rect">
            <a:avLst/>
          </a:prstGeom>
          <a:solidFill>
            <a:schemeClr val="accent6">
              <a:lumMod val="60000"/>
              <a:lumOff val="40000"/>
            </a:schemeClr>
          </a:solidFill>
        </p:spPr>
        <p:txBody>
          <a:bodyPr wrap="none" rtlCol="0">
            <a:spAutoFit/>
          </a:bodyPr>
          <a:lstStyle/>
          <a:p>
            <a:r>
              <a:rPr lang="en-US" sz="1600">
                <a:uFillTx/>
                <a:latin typeface="Courier New" panose="02070309020205020404" pitchFamily="49" charset="0"/>
                <a:cs typeface="Courier New" panose="02070309020205020404" pitchFamily="49" charset="0"/>
              </a:rPr>
              <a:t>product=factoryMethod();</a:t>
            </a:r>
          </a:p>
        </p:txBody>
      </p:sp>
      <p:sp>
        <p:nvSpPr>
          <p:cNvPr id="7" name="TextBox 6"/>
          <p:cNvSpPr txBox="1">
            <a:spLocks/>
          </p:cNvSpPr>
          <p:nvPr/>
        </p:nvSpPr>
        <p:spPr>
          <a:xfrm>
            <a:off x="5715000" y="4157246"/>
            <a:ext cx="3764172" cy="338554"/>
          </a:xfrm>
          <a:prstGeom prst="rect">
            <a:avLst/>
          </a:prstGeom>
          <a:solidFill>
            <a:schemeClr val="accent6">
              <a:lumMod val="60000"/>
              <a:lumOff val="40000"/>
            </a:schemeClr>
          </a:solidFill>
        </p:spPr>
        <p:txBody>
          <a:bodyPr wrap="none" rtlCol="0">
            <a:spAutoFit/>
          </a:bodyPr>
          <a:lstStyle/>
          <a:p>
            <a:r>
              <a:rPr lang="en-US" sz="1600">
                <a:uFillTx/>
                <a:latin typeface="Courier New" panose="02070309020205020404" pitchFamily="49" charset="0"/>
                <a:cs typeface="Courier New" panose="02070309020205020404" pitchFamily="49" charset="0"/>
              </a:rPr>
              <a:t>return new ConcreteProduct();</a:t>
            </a:r>
          </a:p>
        </p:txBody>
      </p:sp>
      <p:cxnSp>
        <p:nvCxnSpPr>
          <p:cNvPr id="11" name="Straight Arrow Connector 10"/>
          <p:cNvCxnSpPr/>
          <p:nvPr/>
        </p:nvCxnSpPr>
        <p:spPr>
          <a:xfrm>
            <a:off x="4710334" y="2812666"/>
            <a:ext cx="1004667" cy="6735"/>
          </a:xfrm>
          <a:prstGeom prst="straightConnector1">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0" y="4267200"/>
            <a:ext cx="1143000" cy="0"/>
          </a:xfrm>
          <a:prstGeom prst="straightConnector1">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Prototype</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14</a:t>
            </a:fld>
            <a:endParaRPr lang="en-US">
              <a:uFillTx/>
            </a:endParaRPr>
          </a:p>
        </p:txBody>
      </p:sp>
      <p:pic>
        <p:nvPicPr>
          <p:cNvPr id="6" name="Picture 5"/>
          <p:cNvPicPr>
            <a:picLocks noChangeAspect="1"/>
          </p:cNvPicPr>
          <p:nvPr/>
        </p:nvPicPr>
        <p:blipFill>
          <a:blip r:embed="rId2"/>
          <a:stretch>
            <a:fillRect/>
          </a:stretch>
        </p:blipFill>
        <p:spPr>
          <a:xfrm>
            <a:off x="2457309" y="2057401"/>
            <a:ext cx="4991382" cy="1868533"/>
          </a:xfrm>
          <a:prstGeom prst="rect">
            <a:avLst/>
          </a:prstGeom>
        </p:spPr>
      </p:pic>
      <p:sp>
        <p:nvSpPr>
          <p:cNvPr id="7" name="TextBox 6"/>
          <p:cNvSpPr txBox="1">
            <a:spLocks/>
          </p:cNvSpPr>
          <p:nvPr/>
        </p:nvSpPr>
        <p:spPr>
          <a:xfrm>
            <a:off x="621536" y="4001870"/>
            <a:ext cx="3493264" cy="646331"/>
          </a:xfrm>
          <a:prstGeom prst="rect">
            <a:avLst/>
          </a:prstGeom>
          <a:solidFill>
            <a:schemeClr val="accent6">
              <a:lumMod val="60000"/>
              <a:lumOff val="40000"/>
            </a:schemeClr>
          </a:solidFill>
        </p:spPr>
        <p:txBody>
          <a:bodyPr wrap="square" rtlCol="0">
            <a:spAutoFit/>
          </a:bodyPr>
          <a:lstStyle/>
          <a:p>
            <a:r>
              <a:rPr lang="en-US">
                <a:uFillTx/>
                <a:latin typeface="Courier New" panose="02070309020205020404" pitchFamily="49" charset="0"/>
                <a:cs typeface="Courier New" panose="02070309020205020404" pitchFamily="49" charset="0"/>
              </a:rPr>
              <a:t>//operation()</a:t>
            </a:r>
          </a:p>
          <a:p>
            <a:r>
              <a:rPr lang="en-US">
                <a:uFillTx/>
                <a:latin typeface="Courier New" panose="02070309020205020404" pitchFamily="49" charset="0"/>
                <a:cs typeface="Courier New" panose="02070309020205020404" pitchFamily="49" charset="0"/>
              </a:rPr>
              <a:t>p=prototype.clone();</a:t>
            </a:r>
          </a:p>
        </p:txBody>
      </p:sp>
      <p:cxnSp>
        <p:nvCxnSpPr>
          <p:cNvPr id="9" name="Elbow Connector 8"/>
          <p:cNvCxnSpPr/>
          <p:nvPr/>
        </p:nvCxnSpPr>
        <p:spPr>
          <a:xfrm rot="5400000">
            <a:off x="1466036" y="2801167"/>
            <a:ext cx="1335131" cy="914400"/>
          </a:xfrm>
          <a:prstGeom prst="bentConnector3">
            <a:avLst>
              <a:gd name="adj1" fmla="val -1094"/>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Abstract Factory</a:t>
            </a:r>
          </a:p>
        </p:txBody>
      </p:sp>
      <p:sp>
        <p:nvSpPr>
          <p:cNvPr id="3" name="Content Placeholder 2"/>
          <p:cNvSpPr>
            <a:spLocks noGrp="1"/>
          </p:cNvSpPr>
          <p:nvPr>
            <p:ph idx="1"/>
          </p:nvPr>
        </p:nvSpPr>
        <p:spPr/>
        <p:txBody>
          <a:bodyPr/>
          <a:lstStyle/>
          <a:p>
            <a:r>
              <a:rPr lang="en-US">
                <a:uFillTx/>
              </a:rPr>
              <a:t>Vấn đề: có nhiều “dòng” đối tượng (product) trong ứng dụng; tại mỗi thời điểm, chỉ một trong các dòng đối tượng đấy được sử dụng</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15</a:t>
            </a:fld>
            <a:endParaRPr lang="en-US">
              <a:uFillTx/>
            </a:endParaRPr>
          </a:p>
        </p:txBody>
      </p:sp>
      <p:pic>
        <p:nvPicPr>
          <p:cNvPr id="1026" name="Picture 2" descr="Káº¿t quáº£ hÃ¬nh áº£nh cho theme girl vs boy"/>
          <p:cNvPicPr>
            <a:picLocks noChangeAspect="1" noChangeArrowheads="1"/>
          </p:cNvPicPr>
          <p:nvPr/>
        </p:nvPicPr>
        <p:blipFill>
          <a:blip r:embed="rId2"/>
          <a:srcRect/>
          <a:stretch>
            <a:fillRect/>
          </a:stretch>
        </p:blipFill>
        <p:spPr bwMode="auto">
          <a:xfrm>
            <a:off x="3886200" y="3393703"/>
            <a:ext cx="1905000" cy="1905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Abstract Factory</a:t>
            </a:r>
          </a:p>
        </p:txBody>
      </p:sp>
      <p:sp>
        <p:nvSpPr>
          <p:cNvPr id="3" name="Content Placeholder 2"/>
          <p:cNvSpPr>
            <a:spLocks noGrp="1"/>
          </p:cNvSpPr>
          <p:nvPr>
            <p:ph idx="1"/>
          </p:nvPr>
        </p:nvSpPr>
        <p:spPr/>
        <p:txBody>
          <a:bodyPr/>
          <a:lstStyle/>
          <a:p>
            <a:r>
              <a:rPr lang="en-US">
                <a:uFillTx/>
              </a:rPr>
              <a:t>Ngữ cảnh</a:t>
            </a:r>
          </a:p>
          <a:p>
            <a:pPr lvl="1"/>
            <a:r>
              <a:rPr lang="en-US">
                <a:uFillTx/>
              </a:rPr>
              <a:t>Client độc lập với cách các đối tượng (product) được tạo ra </a:t>
            </a:r>
          </a:p>
          <a:p>
            <a:pPr lvl="1"/>
            <a:r>
              <a:rPr lang="en-US">
                <a:uFillTx/>
              </a:rPr>
              <a:t>Client được cấu hình với một trong nhiều “dòng” đối tượng</a:t>
            </a:r>
          </a:p>
          <a:p>
            <a:pPr lvl="1"/>
            <a:r>
              <a:rPr lang="en-US">
                <a:uFillTx/>
              </a:rPr>
              <a:t>Các đối tượng thuộc cùng dòng sẽ được sử dụng cùng nhau</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16</a:t>
            </a:fld>
            <a:endParaRPr lang="en-US">
              <a:uFillTx/>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Abstract Factory</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17</a:t>
            </a:fld>
            <a:endParaRPr lang="en-US">
              <a:uFillTx/>
            </a:endParaRPr>
          </a:p>
        </p:txBody>
      </p:sp>
      <p:pic>
        <p:nvPicPr>
          <p:cNvPr id="5" name="Picture 4"/>
          <p:cNvPicPr>
            <a:picLocks noChangeAspect="1"/>
          </p:cNvPicPr>
          <p:nvPr/>
        </p:nvPicPr>
        <p:blipFill>
          <a:blip r:embed="rId2"/>
          <a:stretch>
            <a:fillRect/>
          </a:stretch>
        </p:blipFill>
        <p:spPr>
          <a:xfrm>
            <a:off x="954938" y="2168400"/>
            <a:ext cx="8121732" cy="3775200"/>
          </a:xfrm>
          <a:prstGeom prst="rect">
            <a:avLst/>
          </a:prstGeom>
        </p:spPr>
      </p:pic>
      <p:sp>
        <p:nvSpPr>
          <p:cNvPr id="6" name="TextBox 5"/>
          <p:cNvSpPr txBox="1">
            <a:spLocks/>
          </p:cNvSpPr>
          <p:nvPr/>
        </p:nvSpPr>
        <p:spPr>
          <a:xfrm>
            <a:off x="520005" y="1631390"/>
            <a:ext cx="1653273" cy="369332"/>
          </a:xfrm>
          <a:prstGeom prst="rect">
            <a:avLst/>
          </a:prstGeom>
          <a:solidFill>
            <a:schemeClr val="accent6">
              <a:lumMod val="60000"/>
              <a:lumOff val="40000"/>
            </a:schemeClr>
          </a:solidFill>
        </p:spPr>
        <p:txBody>
          <a:bodyPr wrap="none" rtlCol="0">
            <a:spAutoFit/>
          </a:bodyPr>
          <a:lstStyle/>
          <a:p>
            <a:r>
              <a:rPr lang="en-US">
                <a:uFillTx/>
              </a:rPr>
              <a:t>AbstractFactory</a:t>
            </a:r>
          </a:p>
        </p:txBody>
      </p:sp>
      <p:cxnSp>
        <p:nvCxnSpPr>
          <p:cNvPr id="8" name="Straight Arrow Connector 7"/>
          <p:cNvCxnSpPr/>
          <p:nvPr/>
        </p:nvCxnSpPr>
        <p:spPr>
          <a:xfrm>
            <a:off x="1510604" y="2000722"/>
            <a:ext cx="457200" cy="455078"/>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a:spLocks/>
          </p:cNvSpPr>
          <p:nvPr/>
        </p:nvSpPr>
        <p:spPr>
          <a:xfrm>
            <a:off x="545763" y="3160488"/>
            <a:ext cx="1773627" cy="369332"/>
          </a:xfrm>
          <a:prstGeom prst="rect">
            <a:avLst/>
          </a:prstGeom>
          <a:solidFill>
            <a:schemeClr val="accent6">
              <a:lumMod val="60000"/>
              <a:lumOff val="40000"/>
            </a:schemeClr>
          </a:solidFill>
        </p:spPr>
        <p:txBody>
          <a:bodyPr wrap="none" rtlCol="0">
            <a:spAutoFit/>
          </a:bodyPr>
          <a:lstStyle/>
          <a:p>
            <a:r>
              <a:rPr lang="en-US">
                <a:uFillTx/>
              </a:rPr>
              <a:t>ConcreteFactory</a:t>
            </a:r>
          </a:p>
        </p:txBody>
      </p:sp>
      <p:cxnSp>
        <p:nvCxnSpPr>
          <p:cNvPr id="10" name="Straight Arrow Connector 9"/>
          <p:cNvCxnSpPr/>
          <p:nvPr/>
        </p:nvCxnSpPr>
        <p:spPr>
          <a:xfrm>
            <a:off x="1129604" y="3615566"/>
            <a:ext cx="445636" cy="440434"/>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304270" y="3586822"/>
            <a:ext cx="1654134" cy="469178"/>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a:spLocks/>
          </p:cNvSpPr>
          <p:nvPr/>
        </p:nvSpPr>
        <p:spPr>
          <a:xfrm>
            <a:off x="4705623" y="1783134"/>
            <a:ext cx="1698542" cy="369332"/>
          </a:xfrm>
          <a:prstGeom prst="rect">
            <a:avLst/>
          </a:prstGeom>
          <a:solidFill>
            <a:schemeClr val="accent6">
              <a:lumMod val="60000"/>
              <a:lumOff val="40000"/>
            </a:schemeClr>
          </a:solidFill>
        </p:spPr>
        <p:txBody>
          <a:bodyPr wrap="none" rtlCol="0">
            <a:spAutoFit/>
          </a:bodyPr>
          <a:lstStyle/>
          <a:p>
            <a:r>
              <a:rPr lang="en-US">
                <a:uFillTx/>
              </a:rPr>
              <a:t>AbstractProduct</a:t>
            </a:r>
          </a:p>
        </p:txBody>
      </p:sp>
      <p:cxnSp>
        <p:nvCxnSpPr>
          <p:cNvPr id="15" name="Straight Arrow Connector 14"/>
          <p:cNvCxnSpPr/>
          <p:nvPr/>
        </p:nvCxnSpPr>
        <p:spPr>
          <a:xfrm>
            <a:off x="5980522" y="2200269"/>
            <a:ext cx="457200" cy="455078"/>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854004" y="2228262"/>
            <a:ext cx="583718" cy="1980139"/>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a:spLocks/>
          </p:cNvSpPr>
          <p:nvPr/>
        </p:nvSpPr>
        <p:spPr>
          <a:xfrm>
            <a:off x="7759004" y="4284600"/>
            <a:ext cx="1765996" cy="369332"/>
          </a:xfrm>
          <a:prstGeom prst="rect">
            <a:avLst/>
          </a:prstGeom>
          <a:solidFill>
            <a:schemeClr val="accent6">
              <a:lumMod val="60000"/>
              <a:lumOff val="40000"/>
            </a:schemeClr>
          </a:solidFill>
        </p:spPr>
        <p:txBody>
          <a:bodyPr wrap="none" rtlCol="0">
            <a:spAutoFit/>
          </a:bodyPr>
          <a:lstStyle/>
          <a:p>
            <a:r>
              <a:rPr lang="en-US">
                <a:uFillTx/>
              </a:rPr>
              <a:t>ConcreteProduct</a:t>
            </a:r>
          </a:p>
        </p:txBody>
      </p:sp>
      <p:cxnSp>
        <p:nvCxnSpPr>
          <p:cNvPr id="20" name="Straight Arrow Connector 19"/>
          <p:cNvCxnSpPr/>
          <p:nvPr/>
        </p:nvCxnSpPr>
        <p:spPr>
          <a:xfrm flipH="1" flipV="1">
            <a:off x="7682804" y="3903601"/>
            <a:ext cx="304800" cy="304801"/>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682804" y="4730132"/>
            <a:ext cx="304800" cy="315737"/>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Abstract Factory</a:t>
            </a:r>
          </a:p>
        </p:txBody>
      </p:sp>
      <p:sp>
        <p:nvSpPr>
          <p:cNvPr id="3" name="Content Placeholder 2"/>
          <p:cNvSpPr>
            <a:spLocks noGrp="1"/>
          </p:cNvSpPr>
          <p:nvPr>
            <p:ph idx="1"/>
          </p:nvPr>
        </p:nvSpPr>
        <p:spPr/>
        <p:txBody>
          <a:bodyPr/>
          <a:lstStyle/>
          <a:p>
            <a:r>
              <a:rPr lang="en-US">
                <a:uFillTx/>
              </a:rPr>
              <a:t>Thảo luận</a:t>
            </a:r>
          </a:p>
          <a:p>
            <a:pPr lvl="1"/>
            <a:r>
              <a:rPr lang="en-US">
                <a:uFillTx/>
              </a:rPr>
              <a:t>Thêm một loại đối tượng (product)</a:t>
            </a:r>
          </a:p>
          <a:p>
            <a:pPr lvl="1"/>
            <a:r>
              <a:rPr lang="en-US">
                <a:uFillTx/>
              </a:rPr>
              <a:t>Sử dụng Singleton</a:t>
            </a:r>
          </a:p>
          <a:p>
            <a:pPr lvl="1"/>
            <a:endParaRPr lang="en-US">
              <a:uFillTx/>
            </a:endParaRP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18</a:t>
            </a:fld>
            <a:endParaRPr lang="en-US">
              <a:uFillTx/>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Adapter</a:t>
            </a:r>
          </a:p>
        </p:txBody>
      </p:sp>
      <p:sp>
        <p:nvSpPr>
          <p:cNvPr id="3" name="Content Placeholder 2"/>
          <p:cNvSpPr>
            <a:spLocks noGrp="1"/>
          </p:cNvSpPr>
          <p:nvPr>
            <p:ph idx="1"/>
          </p:nvPr>
        </p:nvSpPr>
        <p:spPr>
          <a:xfrm>
            <a:off x="495300" y="1524000"/>
            <a:ext cx="8915400" cy="4525963"/>
          </a:xfrm>
        </p:spPr>
        <p:txBody>
          <a:bodyPr/>
          <a:lstStyle/>
          <a:p>
            <a:r>
              <a:rPr lang="en-US" sz="2800">
                <a:uFillTx/>
              </a:rPr>
              <a:t>Để sử dụng framework F, người phát triển ứng dụng phải cung cấp một lớp cài đặt giao diện IMath </a:t>
            </a:r>
          </a:p>
          <a:p>
            <a:endParaRPr lang="en-US" sz="2800">
              <a:uFillTx/>
            </a:endParaRPr>
          </a:p>
          <a:p>
            <a:endParaRPr lang="en-US" sz="2800">
              <a:uFillTx/>
            </a:endParaRPr>
          </a:p>
          <a:p>
            <a:r>
              <a:rPr lang="en-US" sz="2800">
                <a:uFillTx/>
              </a:rPr>
              <a:t>Người phát triển ứng dụng đã download được một thư viện (.class, không chỉnh sửa được) có lớp MyMathLib với phương thức quicksort()</a:t>
            </a:r>
          </a:p>
          <a:p>
            <a:endParaRPr lang="en-US">
              <a:uFillTx/>
            </a:endParaRP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19</a:t>
            </a:fld>
            <a:endParaRPr lang="en-US">
              <a:uFillTx/>
            </a:endParaRPr>
          </a:p>
        </p:txBody>
      </p:sp>
      <p:sp>
        <p:nvSpPr>
          <p:cNvPr id="5" name="TextBox 4"/>
          <p:cNvSpPr txBox="1">
            <a:spLocks/>
          </p:cNvSpPr>
          <p:nvPr/>
        </p:nvSpPr>
        <p:spPr>
          <a:xfrm>
            <a:off x="4419601" y="2581870"/>
            <a:ext cx="4140877" cy="923330"/>
          </a:xfrm>
          <a:prstGeom prst="rect">
            <a:avLst/>
          </a:prstGeom>
          <a:solidFill>
            <a:schemeClr val="accent6">
              <a:lumMod val="60000"/>
              <a:lumOff val="40000"/>
            </a:schemeClr>
          </a:solidFill>
        </p:spPr>
        <p:txBody>
          <a:bodyPr wrap="none" rtlCol="0">
            <a:spAutoFit/>
          </a:bodyPr>
          <a:lstStyle/>
          <a:p>
            <a:r>
              <a:rPr lang="en-US">
                <a:uFillTx/>
                <a:latin typeface="Courier New" panose="02070309020205020404" pitchFamily="49" charset="0"/>
                <a:cs typeface="Courier New" panose="02070309020205020404" pitchFamily="49" charset="0"/>
              </a:rPr>
              <a:t>IMath{</a:t>
            </a:r>
          </a:p>
          <a:p>
            <a:r>
              <a:rPr lang="en-US">
                <a:uFillTx/>
                <a:latin typeface="Courier New" panose="02070309020205020404" pitchFamily="49" charset="0"/>
                <a:cs typeface="Courier New" panose="02070309020205020404" pitchFamily="49" charset="0"/>
              </a:rPr>
              <a:t>	int[]  sort(int[] arr)</a:t>
            </a:r>
          </a:p>
          <a:p>
            <a:r>
              <a:rPr lang="en-US">
                <a:uFillTx/>
                <a:latin typeface="Courier New" panose="02070309020205020404" pitchFamily="49" charset="0"/>
                <a:cs typeface="Courier New" panose="02070309020205020404" pitchFamily="49" charset="0"/>
              </a:rPr>
              <a:t>}</a:t>
            </a:r>
          </a:p>
        </p:txBody>
      </p:sp>
      <p:sp>
        <p:nvSpPr>
          <p:cNvPr id="6" name="TextBox 5"/>
          <p:cNvSpPr txBox="1">
            <a:spLocks/>
          </p:cNvSpPr>
          <p:nvPr/>
        </p:nvSpPr>
        <p:spPr>
          <a:xfrm>
            <a:off x="1219201" y="4800600"/>
            <a:ext cx="4968027" cy="1477328"/>
          </a:xfrm>
          <a:prstGeom prst="rect">
            <a:avLst/>
          </a:prstGeom>
          <a:solidFill>
            <a:schemeClr val="accent6">
              <a:lumMod val="60000"/>
              <a:lumOff val="40000"/>
            </a:schemeClr>
          </a:solidFill>
        </p:spPr>
        <p:txBody>
          <a:bodyPr wrap="none" rtlCol="0">
            <a:spAutoFit/>
          </a:bodyPr>
          <a:lstStyle/>
          <a:p>
            <a:r>
              <a:rPr lang="en-US">
                <a:uFillTx/>
                <a:latin typeface="Courier New" panose="02070309020205020404" pitchFamily="49" charset="0"/>
                <a:cs typeface="Courier New" panose="02070309020205020404" pitchFamily="49" charset="0"/>
              </a:rPr>
              <a:t>public class MyMathLib{</a:t>
            </a:r>
          </a:p>
          <a:p>
            <a:r>
              <a:rPr lang="en-US">
                <a:uFillTx/>
                <a:latin typeface="Courier New" panose="02070309020205020404" pitchFamily="49" charset="0"/>
                <a:cs typeface="Courier New" panose="02070309020205020404" pitchFamily="49" charset="0"/>
              </a:rPr>
              <a:t>	int[]  </a:t>
            </a:r>
            <a:r>
              <a:rPr lang="en-US" b="1">
                <a:uFillTx/>
                <a:latin typeface="Courier New" panose="02070309020205020404" pitchFamily="49" charset="0"/>
                <a:cs typeface="Courier New" panose="02070309020205020404" pitchFamily="49" charset="0"/>
              </a:rPr>
              <a:t>quickSort</a:t>
            </a:r>
            <a:r>
              <a:rPr lang="en-US">
                <a:uFillTx/>
                <a:latin typeface="Courier New" panose="02070309020205020404" pitchFamily="49" charset="0"/>
                <a:cs typeface="Courier New" panose="02070309020205020404" pitchFamily="49" charset="0"/>
              </a:rPr>
              <a:t>(int[] arr){</a:t>
            </a:r>
          </a:p>
          <a:p>
            <a:r>
              <a:rPr lang="en-US">
                <a:uFillTx/>
                <a:latin typeface="Courier New" panose="02070309020205020404" pitchFamily="49" charset="0"/>
                <a:cs typeface="Courier New" panose="02070309020205020404" pitchFamily="49" charset="0"/>
              </a:rPr>
              <a:t>	…</a:t>
            </a:r>
          </a:p>
          <a:p>
            <a:r>
              <a:rPr lang="en-US">
                <a:uFillTx/>
                <a:latin typeface="Courier New" panose="02070309020205020404" pitchFamily="49" charset="0"/>
                <a:cs typeface="Courier New" panose="02070309020205020404" pitchFamily="49" charset="0"/>
              </a:rPr>
              <a:t>	}</a:t>
            </a:r>
          </a:p>
          <a:p>
            <a:r>
              <a:rPr lang="en-US">
                <a:uFillTx/>
                <a:latin typeface="Courier New" panose="02070309020205020404" pitchFamily="49" charset="0"/>
                <a:cs typeface="Courier New" panose="02070309020205020404" pitchFamily="49" charset="0"/>
              </a:rPr>
              <a:t>}</a:t>
            </a:r>
          </a:p>
        </p:txBody>
      </p:sp>
      <p:sp>
        <p:nvSpPr>
          <p:cNvPr id="7" name="TextBox 6"/>
          <p:cNvSpPr txBox="1">
            <a:spLocks/>
          </p:cNvSpPr>
          <p:nvPr/>
        </p:nvSpPr>
        <p:spPr>
          <a:xfrm>
            <a:off x="6400801" y="4711006"/>
            <a:ext cx="3048000" cy="1384995"/>
          </a:xfrm>
          <a:prstGeom prst="rect">
            <a:avLst/>
          </a:prstGeom>
          <a:noFill/>
        </p:spPr>
        <p:txBody>
          <a:bodyPr wrap="square" rtlCol="0">
            <a:spAutoFit/>
          </a:bodyPr>
          <a:lstStyle/>
          <a:p>
            <a:r>
              <a:rPr lang="en-US" sz="2800">
                <a:solidFill>
                  <a:srgbClr val="FF0000"/>
                </a:solidFill>
                <a:uFillTx/>
              </a:rPr>
              <a:t>Làm thể nào để sử dụng F với MyMathLib?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C56C-1773-45B9-82CB-E529F7514CFA}"/>
              </a:ext>
            </a:extLst>
          </p:cNvPr>
          <p:cNvSpPr>
            <a:spLocks noGrp="1"/>
          </p:cNvSpPr>
          <p:nvPr>
            <p:ph type="title"/>
          </p:nvPr>
        </p:nvSpPr>
        <p:spPr/>
        <p:txBody>
          <a:bodyPr/>
          <a:lstStyle/>
          <a:p>
            <a:r>
              <a:rPr lang="en-US"/>
              <a:t>Đã học (cấu trúc dữ liệu</a:t>
            </a:r>
          </a:p>
        </p:txBody>
      </p:sp>
      <p:sp>
        <p:nvSpPr>
          <p:cNvPr id="3" name="Content Placeholder 2">
            <a:extLst>
              <a:ext uri="{FF2B5EF4-FFF2-40B4-BE49-F238E27FC236}">
                <a16:creationId xmlns:a16="http://schemas.microsoft.com/office/drawing/2014/main" id="{DFF9AB79-86E6-4468-A6BA-825C5B485889}"/>
              </a:ext>
            </a:extLst>
          </p:cNvPr>
          <p:cNvSpPr>
            <a:spLocks noGrp="1"/>
          </p:cNvSpPr>
          <p:nvPr>
            <p:ph idx="1"/>
          </p:nvPr>
        </p:nvSpPr>
        <p:spPr/>
        <p:txBody>
          <a:bodyPr/>
          <a:lstStyle/>
          <a:p>
            <a:r>
              <a:rPr lang="en-US"/>
              <a:t>Mảng, mảng nhiều chiều</a:t>
            </a:r>
          </a:p>
          <a:p>
            <a:r>
              <a:rPr lang="en-US"/>
              <a:t>List, lớp con là gì, đặc điểm?</a:t>
            </a:r>
          </a:p>
          <a:p>
            <a:r>
              <a:rPr lang="en-US"/>
              <a:t>HashMap, Queue, Stack</a:t>
            </a:r>
          </a:p>
          <a:p>
            <a:endParaRPr lang="en-US"/>
          </a:p>
        </p:txBody>
      </p:sp>
      <p:sp>
        <p:nvSpPr>
          <p:cNvPr id="4" name="Date Placeholder 3">
            <a:extLst>
              <a:ext uri="{FF2B5EF4-FFF2-40B4-BE49-F238E27FC236}">
                <a16:creationId xmlns:a16="http://schemas.microsoft.com/office/drawing/2014/main" id="{DD9E5D41-490D-4973-B5C3-45668582A78A}"/>
              </a:ext>
            </a:extLst>
          </p:cNvPr>
          <p:cNvSpPr>
            <a:spLocks noGrp="1"/>
          </p:cNvSpPr>
          <p:nvPr>
            <p:ph type="dt" sz="half" idx="10"/>
          </p:nvPr>
        </p:nvSpPr>
        <p:spPr/>
        <p:txBody>
          <a:bodyPr/>
          <a:lstStyle/>
          <a:p>
            <a:fld id="{E8663252-8A06-4DA2-9DA6-A853E9C8D59A}" type="datetime1">
              <a:rPr lang="en-US" smtClean="0">
                <a:uFillTx/>
              </a:rPr>
              <a:t>11/25/2021</a:t>
            </a:fld>
            <a:endParaRPr lang="en-US">
              <a:uFillTx/>
            </a:endParaRPr>
          </a:p>
        </p:txBody>
      </p:sp>
      <p:sp>
        <p:nvSpPr>
          <p:cNvPr id="5" name="Footer Placeholder 4">
            <a:extLst>
              <a:ext uri="{FF2B5EF4-FFF2-40B4-BE49-F238E27FC236}">
                <a16:creationId xmlns:a16="http://schemas.microsoft.com/office/drawing/2014/main" id="{84DF8D26-324B-4A0F-BD84-FCAABD5DDF0E}"/>
              </a:ext>
            </a:extLst>
          </p:cNvPr>
          <p:cNvSpPr>
            <a:spLocks noGrp="1"/>
          </p:cNvSpPr>
          <p:nvPr>
            <p:ph type="ftr" sz="quarter" idx="11"/>
          </p:nvPr>
        </p:nvSpPr>
        <p:spPr/>
        <p:txBody>
          <a:bodyPr/>
          <a:lstStyle/>
          <a:p>
            <a:endParaRPr lang="en-US" dirty="0">
              <a:uFillTx/>
            </a:endParaRPr>
          </a:p>
        </p:txBody>
      </p:sp>
      <p:sp>
        <p:nvSpPr>
          <p:cNvPr id="6" name="Slide Number Placeholder 5">
            <a:extLst>
              <a:ext uri="{FF2B5EF4-FFF2-40B4-BE49-F238E27FC236}">
                <a16:creationId xmlns:a16="http://schemas.microsoft.com/office/drawing/2014/main" id="{3BC68831-E38C-4853-964C-76346E7F1F67}"/>
              </a:ext>
            </a:extLst>
          </p:cNvPr>
          <p:cNvSpPr>
            <a:spLocks noGrp="1"/>
          </p:cNvSpPr>
          <p:nvPr>
            <p:ph type="sldNum" sz="quarter" idx="12"/>
          </p:nvPr>
        </p:nvSpPr>
        <p:spPr/>
        <p:txBody>
          <a:bodyPr/>
          <a:lstStyle/>
          <a:p>
            <a:fld id="{C102E81D-EE5C-4746-BACE-D5CEA6BB4F6B}" type="slidenum">
              <a:rPr lang="en-US" smtClean="0">
                <a:uFillTx/>
              </a:rPr>
              <a:t>2</a:t>
            </a:fld>
            <a:endParaRPr lang="en-US">
              <a:uFillTx/>
            </a:endParaRPr>
          </a:p>
        </p:txBody>
      </p:sp>
    </p:spTree>
    <p:extLst>
      <p:ext uri="{BB962C8B-B14F-4D97-AF65-F5344CB8AC3E}">
        <p14:creationId xmlns:p14="http://schemas.microsoft.com/office/powerpoint/2010/main" val="10085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Adapter</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20</a:t>
            </a:fld>
            <a:endParaRPr lang="en-US">
              <a:uFillTx/>
            </a:endParaRPr>
          </a:p>
        </p:txBody>
      </p:sp>
      <p:pic>
        <p:nvPicPr>
          <p:cNvPr id="5" name="Picture 4"/>
          <p:cNvPicPr>
            <a:picLocks noChangeAspect="1"/>
          </p:cNvPicPr>
          <p:nvPr/>
        </p:nvPicPr>
        <p:blipFill>
          <a:blip r:embed="rId2"/>
          <a:stretch>
            <a:fillRect/>
          </a:stretch>
        </p:blipFill>
        <p:spPr>
          <a:xfrm>
            <a:off x="2323396" y="1819871"/>
            <a:ext cx="4376383" cy="2387277"/>
          </a:xfrm>
          <a:prstGeom prst="rect">
            <a:avLst/>
          </a:prstGeom>
        </p:spPr>
      </p:pic>
      <p:sp>
        <p:nvSpPr>
          <p:cNvPr id="6" name="TextBox 5"/>
          <p:cNvSpPr txBox="1">
            <a:spLocks/>
          </p:cNvSpPr>
          <p:nvPr/>
        </p:nvSpPr>
        <p:spPr>
          <a:xfrm>
            <a:off x="6248400" y="4334470"/>
            <a:ext cx="3092578" cy="923330"/>
          </a:xfrm>
          <a:prstGeom prst="rect">
            <a:avLst/>
          </a:prstGeom>
          <a:solidFill>
            <a:schemeClr val="accent6">
              <a:lumMod val="60000"/>
              <a:lumOff val="40000"/>
            </a:schemeClr>
          </a:solidFill>
        </p:spPr>
        <p:txBody>
          <a:bodyPr wrap="none" rtlCol="0">
            <a:spAutoFit/>
          </a:bodyPr>
          <a:lstStyle/>
          <a:p>
            <a:r>
              <a:rPr lang="en-US">
                <a:uFillTx/>
              </a:rPr>
              <a:t>public int[] sort(int[] arr){</a:t>
            </a:r>
          </a:p>
          <a:p>
            <a:r>
              <a:rPr lang="en-US">
                <a:uFillTx/>
              </a:rPr>
              <a:t>	return quicksort(arr);</a:t>
            </a:r>
          </a:p>
          <a:p>
            <a:r>
              <a:rPr lang="en-US">
                <a:uFillTx/>
              </a:rPr>
              <a:t>}</a:t>
            </a:r>
          </a:p>
        </p:txBody>
      </p:sp>
      <p:cxnSp>
        <p:nvCxnSpPr>
          <p:cNvPr id="10" name="Elbow Connector 9"/>
          <p:cNvCxnSpPr>
            <a:endCxn id="6" idx="1"/>
          </p:cNvCxnSpPr>
          <p:nvPr/>
        </p:nvCxnSpPr>
        <p:spPr>
          <a:xfrm>
            <a:off x="4724400" y="4207147"/>
            <a:ext cx="1524000" cy="588988"/>
          </a:xfrm>
          <a:prstGeom prst="bentConnector3">
            <a:avLst>
              <a:gd name="adj1" fmla="val 476"/>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Adapter</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21</a:t>
            </a:fld>
            <a:endParaRPr lang="en-US">
              <a:uFillTx/>
            </a:endParaRPr>
          </a:p>
        </p:txBody>
      </p:sp>
      <p:pic>
        <p:nvPicPr>
          <p:cNvPr id="5" name="Picture 4"/>
          <p:cNvPicPr>
            <a:picLocks noChangeAspect="1"/>
          </p:cNvPicPr>
          <p:nvPr/>
        </p:nvPicPr>
        <p:blipFill>
          <a:blip r:embed="rId2"/>
          <a:stretch>
            <a:fillRect/>
          </a:stretch>
        </p:blipFill>
        <p:spPr>
          <a:xfrm>
            <a:off x="2259640" y="1371600"/>
            <a:ext cx="4674560" cy="2876538"/>
          </a:xfrm>
          <a:prstGeom prst="rect">
            <a:avLst/>
          </a:prstGeom>
        </p:spPr>
      </p:pic>
      <p:sp>
        <p:nvSpPr>
          <p:cNvPr id="6" name="TextBox 5"/>
          <p:cNvSpPr txBox="1">
            <a:spLocks/>
          </p:cNvSpPr>
          <p:nvPr/>
        </p:nvSpPr>
        <p:spPr>
          <a:xfrm>
            <a:off x="3976458" y="4783027"/>
            <a:ext cx="5243743" cy="1200329"/>
          </a:xfrm>
          <a:prstGeom prst="rect">
            <a:avLst/>
          </a:prstGeom>
          <a:solidFill>
            <a:schemeClr val="accent6">
              <a:lumMod val="60000"/>
              <a:lumOff val="40000"/>
            </a:schemeClr>
          </a:solidFill>
        </p:spPr>
        <p:txBody>
          <a:bodyPr wrap="none" rtlCol="0">
            <a:spAutoFit/>
          </a:bodyPr>
          <a:lstStyle/>
          <a:p>
            <a:r>
              <a:rPr lang="en-US">
                <a:uFillTx/>
                <a:latin typeface="Courier New" panose="02070309020205020404" pitchFamily="49" charset="0"/>
                <a:cs typeface="Courier New" panose="02070309020205020404" pitchFamily="49" charset="0"/>
              </a:rPr>
              <a:t>public void sort(int[] arr){</a:t>
            </a:r>
          </a:p>
          <a:p>
            <a:r>
              <a:rPr lang="en-US">
                <a:uFillTx/>
                <a:latin typeface="Courier New" panose="02070309020205020404" pitchFamily="49" charset="0"/>
                <a:cs typeface="Courier New" panose="02070309020205020404" pitchFamily="49" charset="0"/>
              </a:rPr>
              <a:t>	MyMathLib lib=new MyMathLib();</a:t>
            </a:r>
          </a:p>
          <a:p>
            <a:r>
              <a:rPr lang="en-US">
                <a:uFillTx/>
                <a:latin typeface="Courier New" panose="02070309020205020404" pitchFamily="49" charset="0"/>
                <a:cs typeface="Courier New" panose="02070309020205020404" pitchFamily="49" charset="0"/>
              </a:rPr>
              <a:t>	return lib.quicksort(arr)</a:t>
            </a:r>
          </a:p>
          <a:p>
            <a:r>
              <a:rPr lang="en-US">
                <a:uFillTx/>
                <a:latin typeface="Courier New" panose="02070309020205020404" pitchFamily="49" charset="0"/>
                <a:cs typeface="Courier New" panose="02070309020205020404" pitchFamily="49" charset="0"/>
              </a:rPr>
              <a:t>}</a:t>
            </a:r>
          </a:p>
        </p:txBody>
      </p:sp>
      <p:cxnSp>
        <p:nvCxnSpPr>
          <p:cNvPr id="8" name="Elbow Connector 7"/>
          <p:cNvCxnSpPr/>
          <p:nvPr/>
        </p:nvCxnSpPr>
        <p:spPr>
          <a:xfrm rot="16200000" flipH="1">
            <a:off x="2930645" y="4427636"/>
            <a:ext cx="1135053" cy="776057"/>
          </a:xfrm>
          <a:prstGeom prst="bentConnector2">
            <a:avLst/>
          </a:prstGeom>
          <a:ln>
            <a:solidFill>
              <a:schemeClr val="accent6">
                <a:lumMod val="60000"/>
                <a:lumOff val="40000"/>
              </a:schemeClr>
            </a:solidFill>
            <a:prstDash val="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1797112" y="2331600"/>
            <a:ext cx="6432488" cy="2316600"/>
          </a:xfrm>
          <a:prstGeom prst="rect">
            <a:avLst/>
          </a:prstGeom>
        </p:spPr>
      </p:pic>
      <p:sp>
        <p:nvSpPr>
          <p:cNvPr id="2" name="Title 1"/>
          <p:cNvSpPr>
            <a:spLocks noGrp="1"/>
          </p:cNvSpPr>
          <p:nvPr>
            <p:ph type="title"/>
          </p:nvPr>
        </p:nvSpPr>
        <p:spPr/>
        <p:txBody>
          <a:bodyPr/>
          <a:lstStyle/>
          <a:p>
            <a:r>
              <a:rPr lang="en-US">
                <a:uFillTx/>
              </a:rPr>
              <a:t>Adapter</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22</a:t>
            </a:fld>
            <a:endParaRPr lang="en-US">
              <a:uFillTx/>
            </a:endParaRPr>
          </a:p>
        </p:txBody>
      </p:sp>
      <p:cxnSp>
        <p:nvCxnSpPr>
          <p:cNvPr id="7" name="Elbow Connector 6"/>
          <p:cNvCxnSpPr/>
          <p:nvPr/>
        </p:nvCxnSpPr>
        <p:spPr>
          <a:xfrm rot="10800000" flipV="1">
            <a:off x="4648200" y="4495800"/>
            <a:ext cx="990600" cy="762000"/>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10" name="Folded Corner 9"/>
          <p:cNvSpPr>
            <a:spLocks/>
          </p:cNvSpPr>
          <p:nvPr/>
        </p:nvSpPr>
        <p:spPr>
          <a:xfrm>
            <a:off x="1910184" y="4876800"/>
            <a:ext cx="2711579" cy="975300"/>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uFillTx/>
                <a:latin typeface="Courier New" panose="02070309020205020404" pitchFamily="49" charset="0"/>
                <a:cs typeface="Courier New" panose="02070309020205020404" pitchFamily="49" charset="0"/>
              </a:rPr>
              <a:t>public request(){</a:t>
            </a:r>
          </a:p>
          <a:p>
            <a:r>
              <a:rPr lang="en-US" sz="1600">
                <a:solidFill>
                  <a:schemeClr val="tx1"/>
                </a:solidFill>
                <a:uFillTx/>
                <a:latin typeface="Courier New" panose="02070309020205020404" pitchFamily="49" charset="0"/>
                <a:cs typeface="Courier New" panose="02070309020205020404" pitchFamily="49" charset="0"/>
              </a:rPr>
              <a:t>  specificRequest();</a:t>
            </a:r>
          </a:p>
          <a:p>
            <a:r>
              <a:rPr lang="en-US" sz="1600">
                <a:solidFill>
                  <a:schemeClr val="tx1"/>
                </a:solidFill>
                <a:uFillTx/>
                <a:latin typeface="Courier New" panose="02070309020205020404" pitchFamily="49" charset="0"/>
                <a:cs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736756" y="2388800"/>
            <a:ext cx="6432488" cy="2259400"/>
          </a:xfrm>
          <a:prstGeom prst="rect">
            <a:avLst/>
          </a:prstGeom>
        </p:spPr>
      </p:pic>
      <p:sp>
        <p:nvSpPr>
          <p:cNvPr id="2" name="Title 1"/>
          <p:cNvSpPr>
            <a:spLocks noGrp="1"/>
          </p:cNvSpPr>
          <p:nvPr>
            <p:ph type="title"/>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23</a:t>
            </a:fld>
            <a:endParaRPr lang="en-US">
              <a:uFillTx/>
            </a:endParaRPr>
          </a:p>
        </p:txBody>
      </p:sp>
      <p:cxnSp>
        <p:nvCxnSpPr>
          <p:cNvPr id="6" name="Elbow Connector 5"/>
          <p:cNvCxnSpPr/>
          <p:nvPr/>
        </p:nvCxnSpPr>
        <p:spPr>
          <a:xfrm rot="10800000" flipV="1">
            <a:off x="4648200" y="4495800"/>
            <a:ext cx="990600" cy="762000"/>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a:spLocks/>
          </p:cNvSpPr>
          <p:nvPr/>
        </p:nvSpPr>
        <p:spPr>
          <a:xfrm>
            <a:off x="990601" y="4876800"/>
            <a:ext cx="3631162" cy="975300"/>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chemeClr val="tx1"/>
                </a:solidFill>
                <a:uFillTx/>
                <a:latin typeface="Courier New" panose="02070309020205020404" pitchFamily="49" charset="0"/>
                <a:cs typeface="Courier New" panose="02070309020205020404" pitchFamily="49" charset="0"/>
              </a:rPr>
              <a:t>public request(){</a:t>
            </a:r>
          </a:p>
          <a:p>
            <a:r>
              <a:rPr lang="en-US" sz="1600">
                <a:solidFill>
                  <a:schemeClr val="tx1"/>
                </a:solidFill>
                <a:uFillTx/>
                <a:latin typeface="Courier New" panose="02070309020205020404" pitchFamily="49" charset="0"/>
                <a:cs typeface="Courier New" panose="02070309020205020404" pitchFamily="49" charset="0"/>
              </a:rPr>
              <a:t>  adaptee.specificRequest();</a:t>
            </a:r>
          </a:p>
          <a:p>
            <a:r>
              <a:rPr lang="en-US" sz="1600">
                <a:solidFill>
                  <a:schemeClr val="tx1"/>
                </a:solidFill>
                <a:uFillTx/>
                <a:latin typeface="Courier New" panose="02070309020205020404" pitchFamily="49" charset="0"/>
                <a:cs typeface="Courier New" panose="02070309020205020404"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Composite</a:t>
            </a:r>
          </a:p>
        </p:txBody>
      </p:sp>
      <p:sp>
        <p:nvSpPr>
          <p:cNvPr id="3" name="Content Placeholder 2"/>
          <p:cNvSpPr>
            <a:spLocks noGrp="1"/>
          </p:cNvSpPr>
          <p:nvPr>
            <p:ph idx="1"/>
          </p:nvPr>
        </p:nvSpPr>
        <p:spPr/>
        <p:txBody>
          <a:bodyPr>
            <a:normAutofit lnSpcReduction="10000"/>
          </a:bodyPr>
          <a:lstStyle/>
          <a:p>
            <a:r>
              <a:rPr lang="en-US">
                <a:uFillTx/>
              </a:rPr>
              <a:t>Cần viết một công cụ quản lý hệ thống file. Các thành phần chính: file, shortcut, và folder. Folder có thể chứa folder, file, shortcut khác.</a:t>
            </a:r>
          </a:p>
          <a:p>
            <a:r>
              <a:rPr lang="en-US">
                <a:uFillTx/>
              </a:rPr>
              <a:t>Duyệt:</a:t>
            </a:r>
          </a:p>
          <a:p>
            <a:pPr lvl="1"/>
            <a:r>
              <a:rPr lang="en-US">
                <a:uFillTx/>
              </a:rPr>
              <a:t>Duyệt file: in tên file, kích thước</a:t>
            </a:r>
          </a:p>
          <a:p>
            <a:pPr lvl="1"/>
            <a:r>
              <a:rPr lang="en-US">
                <a:uFillTx/>
              </a:rPr>
              <a:t>Duyệt shortcut: in đường dẫn đến phần tử đích (phần tử mà shortcut làm đại diện)</a:t>
            </a:r>
          </a:p>
          <a:p>
            <a:pPr lvl="1"/>
            <a:r>
              <a:rPr lang="en-US">
                <a:uFillTx/>
              </a:rPr>
              <a:t>Duyệt folder: in tên folder và duyệt tiếp nội dung bên trong folder</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24</a:t>
            </a:fld>
            <a:endParaRPr lang="en-US">
              <a:uFillTx/>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371600" y="1613634"/>
            <a:ext cx="6499294" cy="1954333"/>
          </a:xfrm>
          <a:prstGeom prst="rect">
            <a:avLst/>
          </a:prstGeom>
        </p:spPr>
      </p:pic>
      <p:sp>
        <p:nvSpPr>
          <p:cNvPr id="2" name="Title 1"/>
          <p:cNvSpPr>
            <a:spLocks noGrp="1"/>
          </p:cNvSpPr>
          <p:nvPr>
            <p:ph type="title"/>
          </p:nvPr>
        </p:nvSpPr>
        <p:spPr/>
        <p:txBody>
          <a:bodyPr/>
          <a:lstStyle/>
          <a:p>
            <a:r>
              <a:rPr lang="en-US">
                <a:uFillTx/>
              </a:rPr>
              <a:t>Composite</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25</a:t>
            </a:fld>
            <a:endParaRPr lang="en-US">
              <a:uFillTx/>
            </a:endParaRPr>
          </a:p>
        </p:txBody>
      </p:sp>
      <p:cxnSp>
        <p:nvCxnSpPr>
          <p:cNvPr id="6" name="Elbow Connector 5"/>
          <p:cNvCxnSpPr/>
          <p:nvPr/>
        </p:nvCxnSpPr>
        <p:spPr>
          <a:xfrm rot="16200000" flipH="1">
            <a:off x="5706606" y="3818396"/>
            <a:ext cx="778788" cy="1"/>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a:spLocks/>
          </p:cNvSpPr>
          <p:nvPr/>
        </p:nvSpPr>
        <p:spPr>
          <a:xfrm>
            <a:off x="3810000" y="4037114"/>
            <a:ext cx="3631162" cy="1296887"/>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tx1"/>
              </a:solidFill>
              <a:uFillTx/>
              <a:latin typeface="Courier New" panose="02070309020205020404" pitchFamily="49" charset="0"/>
              <a:cs typeface="Courier New" panose="02070309020205020404" pitchFamily="49" charset="0"/>
            </a:endParaRPr>
          </a:p>
          <a:p>
            <a:r>
              <a:rPr lang="en-US" sz="1600">
                <a:solidFill>
                  <a:schemeClr val="tx1"/>
                </a:solidFill>
                <a:uFillTx/>
                <a:latin typeface="Courier New" panose="02070309020205020404" pitchFamily="49" charset="0"/>
                <a:cs typeface="Courier New" panose="02070309020205020404" pitchFamily="49" charset="0"/>
              </a:rPr>
              <a:t>print(){</a:t>
            </a:r>
          </a:p>
          <a:p>
            <a:r>
              <a:rPr lang="en-US" sz="1600">
                <a:solidFill>
                  <a:schemeClr val="tx1"/>
                </a:solidFill>
                <a:uFillTx/>
                <a:latin typeface="Courier New" panose="02070309020205020404" pitchFamily="49" charset="0"/>
                <a:cs typeface="Courier New" panose="02070309020205020404" pitchFamily="49" charset="0"/>
              </a:rPr>
              <a:t>  print(name);</a:t>
            </a:r>
          </a:p>
          <a:p>
            <a:r>
              <a:rPr lang="en-US" sz="1600">
                <a:solidFill>
                  <a:schemeClr val="tx1"/>
                </a:solidFill>
                <a:uFillTx/>
                <a:latin typeface="Courier New" panose="02070309020205020404" pitchFamily="49" charset="0"/>
                <a:cs typeface="Courier New" panose="02070309020205020404" pitchFamily="49" charset="0"/>
              </a:rPr>
              <a:t>  for o in items 		o.print();</a:t>
            </a:r>
          </a:p>
          <a:p>
            <a:r>
              <a:rPr lang="en-US" sz="1600">
                <a:solidFill>
                  <a:schemeClr val="tx1"/>
                </a:solidFill>
                <a:uFillTx/>
                <a:latin typeface="Courier New" panose="02070309020205020404" pitchFamily="49" charset="0"/>
                <a:cs typeface="Courier New" panose="02070309020205020404" pitchFamily="49"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Decorator</a:t>
            </a:r>
          </a:p>
        </p:txBody>
      </p:sp>
      <p:sp>
        <p:nvSpPr>
          <p:cNvPr id="3" name="Content Placeholder 2"/>
          <p:cNvSpPr>
            <a:spLocks noGrp="1"/>
          </p:cNvSpPr>
          <p:nvPr>
            <p:ph idx="1"/>
          </p:nvPr>
        </p:nvSpPr>
        <p:spPr/>
        <p:txBody>
          <a:bodyPr/>
          <a:lstStyle/>
          <a:p>
            <a:r>
              <a:rPr lang="en-US">
                <a:uFillTx/>
              </a:rPr>
              <a:t>Ngữ cảnh: Xây dựng ứng dụng trong đó có chức năng gửi thông báo</a:t>
            </a:r>
          </a:p>
          <a:p>
            <a:endParaRPr lang="en-US">
              <a:uFillTx/>
            </a:endParaRPr>
          </a:p>
          <a:p>
            <a:endParaRPr lang="en-US">
              <a:uFillTx/>
            </a:endParaRPr>
          </a:p>
          <a:p>
            <a:endParaRPr lang="en-US">
              <a:uFillTx/>
            </a:endParaRPr>
          </a:p>
          <a:p>
            <a:endParaRPr lang="en-US">
              <a:uFillTx/>
            </a:endParaRPr>
          </a:p>
          <a:p>
            <a:r>
              <a:rPr lang="en-US">
                <a:uFillTx/>
              </a:rPr>
              <a:t>Phương thức send() sẽ gửi thông báo qua email</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26</a:t>
            </a:fld>
            <a:endParaRPr lang="en-US">
              <a:uFillTx/>
            </a:endParaRPr>
          </a:p>
        </p:txBody>
      </p:sp>
      <p:pic>
        <p:nvPicPr>
          <p:cNvPr id="1026" name="Picture 2" descr="Structure of the library before applying the Decorator pattern"/>
          <p:cNvPicPr>
            <a:picLocks noChangeAspect="1" noChangeArrowheads="1"/>
          </p:cNvPicPr>
          <p:nvPr/>
        </p:nvPicPr>
        <p:blipFill>
          <a:blip r:embed="rId2"/>
          <a:srcRect/>
          <a:stretch>
            <a:fillRect/>
          </a:stretch>
        </p:blipFill>
        <p:spPr bwMode="auto">
          <a:xfrm>
            <a:off x="2840394" y="2628899"/>
            <a:ext cx="5143500" cy="2095501"/>
          </a:xfrm>
          <a:prstGeom prst="rect">
            <a:avLst/>
          </a:prstGeom>
          <a:noFill/>
        </p:spPr>
      </p:pic>
      <p:sp>
        <p:nvSpPr>
          <p:cNvPr id="5" name="Rectangle 4"/>
          <p:cNvSpPr>
            <a:spLocks/>
          </p:cNvSpPr>
          <p:nvPr/>
        </p:nvSpPr>
        <p:spPr>
          <a:xfrm>
            <a:off x="3352800" y="5956886"/>
            <a:ext cx="5943600" cy="338554"/>
          </a:xfrm>
          <a:prstGeom prst="rect">
            <a:avLst/>
          </a:prstGeom>
        </p:spPr>
        <p:txBody>
          <a:bodyPr wrap="square">
            <a:spAutoFit/>
          </a:bodyPr>
          <a:lstStyle/>
          <a:p>
            <a:r>
              <a:rPr lang="en-US" sz="1600" i="1">
                <a:uFillTx/>
              </a:rPr>
              <a:t>(Tham khảo tại https://refactoring.guru/design-patterns/decorator)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Decorator</a:t>
            </a:r>
          </a:p>
        </p:txBody>
      </p:sp>
      <p:sp>
        <p:nvSpPr>
          <p:cNvPr id="3" name="Content Placeholder 2"/>
          <p:cNvSpPr>
            <a:spLocks noGrp="1"/>
          </p:cNvSpPr>
          <p:nvPr>
            <p:ph idx="1"/>
          </p:nvPr>
        </p:nvSpPr>
        <p:spPr/>
        <p:txBody>
          <a:bodyPr/>
          <a:lstStyle/>
          <a:p>
            <a:r>
              <a:rPr lang="en-US">
                <a:uFillTx/>
              </a:rPr>
              <a:t>Sau một thời gian, người sử dụng nhu cầu gửi thông báo qua nhiều kênh khác nhau (ngoài qua email)</a:t>
            </a:r>
          </a:p>
          <a:p>
            <a:r>
              <a:rPr lang="en-US">
                <a:uFillTx/>
              </a:rPr>
              <a:t>Giải pháp (tạm thời): tạo các lớp mới kế thừa từ Notifier</a:t>
            </a:r>
          </a:p>
          <a:p>
            <a:endParaRPr lang="en-US">
              <a:uFillTx/>
            </a:endParaRPr>
          </a:p>
          <a:p>
            <a:endParaRPr lang="en-US">
              <a:uFillTx/>
            </a:endParaRPr>
          </a:p>
          <a:p>
            <a:endParaRPr lang="en-US">
              <a:uFillTx/>
            </a:endParaRPr>
          </a:p>
          <a:p>
            <a:endParaRPr lang="en-US">
              <a:uFillTx/>
            </a:endParaRP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27</a:t>
            </a:fld>
            <a:endParaRPr lang="en-US">
              <a:uFillTx/>
            </a:endParaRPr>
          </a:p>
        </p:txBody>
      </p:sp>
      <p:pic>
        <p:nvPicPr>
          <p:cNvPr id="2050" name="Picture 2" descr="Structure of the library after implementing other notification types"/>
          <p:cNvPicPr>
            <a:picLocks noChangeAspect="1" noChangeArrowheads="1"/>
          </p:cNvPicPr>
          <p:nvPr/>
        </p:nvPicPr>
        <p:blipFill>
          <a:blip r:embed="rId2"/>
          <a:srcRect/>
          <a:stretch>
            <a:fillRect/>
          </a:stretch>
        </p:blipFill>
        <p:spPr bwMode="auto">
          <a:xfrm>
            <a:off x="3124200" y="4038601"/>
            <a:ext cx="4191000" cy="161925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Decorator</a:t>
            </a:r>
          </a:p>
        </p:txBody>
      </p:sp>
      <p:sp>
        <p:nvSpPr>
          <p:cNvPr id="3" name="Content Placeholder 2"/>
          <p:cNvSpPr>
            <a:spLocks noGrp="1"/>
          </p:cNvSpPr>
          <p:nvPr>
            <p:ph idx="1"/>
          </p:nvPr>
        </p:nvSpPr>
        <p:spPr/>
        <p:txBody>
          <a:bodyPr/>
          <a:lstStyle/>
          <a:p>
            <a:r>
              <a:rPr lang="en-US">
                <a:uFillTx/>
              </a:rPr>
              <a:t>Nhưng có trường hợp người dùng muốn gửi qua nhiều kênh cho cùng 1 thông điệp </a:t>
            </a:r>
            <a:r>
              <a:rPr lang="en-US">
                <a:uFillTx/>
                <a:sym typeface="Wingdings" panose="05000000000000000000" pitchFamily="2" charset="2"/>
              </a:rPr>
              <a:t> Số lớp tăng, không hợp lý</a:t>
            </a:r>
            <a:endParaRPr lang="en-US">
              <a:uFillTx/>
            </a:endParaRP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28</a:t>
            </a:fld>
            <a:endParaRPr lang="en-US">
              <a:uFillTx/>
            </a:endParaRPr>
          </a:p>
        </p:txBody>
      </p:sp>
      <p:pic>
        <p:nvPicPr>
          <p:cNvPr id="3074" name="Picture 2" descr="Structure of the library after creating class combinations"/>
          <p:cNvPicPr>
            <a:picLocks noChangeAspect="1" noChangeArrowheads="1"/>
          </p:cNvPicPr>
          <p:nvPr/>
        </p:nvPicPr>
        <p:blipFill>
          <a:blip r:embed="rId2"/>
          <a:srcRect/>
          <a:stretch>
            <a:fillRect/>
          </a:stretch>
        </p:blipFill>
        <p:spPr bwMode="auto">
          <a:xfrm>
            <a:off x="2362200" y="3154740"/>
            <a:ext cx="5591175" cy="301746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685800" y="1752600"/>
            <a:ext cx="5516288" cy="3222267"/>
          </a:xfrm>
          <a:prstGeom prst="rect">
            <a:avLst/>
          </a:prstGeom>
        </p:spPr>
      </p:pic>
      <p:sp>
        <p:nvSpPr>
          <p:cNvPr id="2" name="Title 1"/>
          <p:cNvSpPr>
            <a:spLocks noGrp="1"/>
          </p:cNvSpPr>
          <p:nvPr>
            <p:ph type="title"/>
          </p:nvPr>
        </p:nvSpPr>
        <p:spPr/>
        <p:txBody>
          <a:bodyPr/>
          <a:lstStyle/>
          <a:p>
            <a:r>
              <a:rPr lang="en-US">
                <a:uFillTx/>
              </a:rPr>
              <a:t>Decorator</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29</a:t>
            </a:fld>
            <a:endParaRPr lang="en-US">
              <a:uFillTx/>
            </a:endParaRPr>
          </a:p>
        </p:txBody>
      </p:sp>
      <p:cxnSp>
        <p:nvCxnSpPr>
          <p:cNvPr id="6" name="Elbow Connector 5"/>
          <p:cNvCxnSpPr/>
          <p:nvPr/>
        </p:nvCxnSpPr>
        <p:spPr>
          <a:xfrm flipV="1">
            <a:off x="4495801" y="3429000"/>
            <a:ext cx="2016967" cy="3"/>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a:spLocks/>
          </p:cNvSpPr>
          <p:nvPr/>
        </p:nvSpPr>
        <p:spPr>
          <a:xfrm>
            <a:off x="6477000" y="2743200"/>
            <a:ext cx="2590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uFillTx/>
              <a:latin typeface="Courier New" panose="02070309020205020404" pitchFamily="49" charset="0"/>
              <a:cs typeface="Courier New" panose="02070309020205020404" pitchFamily="49" charset="0"/>
            </a:endParaRPr>
          </a:p>
          <a:p>
            <a:r>
              <a:rPr lang="en-US" sz="1400">
                <a:solidFill>
                  <a:schemeClr val="tx1"/>
                </a:solidFill>
                <a:uFillTx/>
                <a:latin typeface="Courier New" panose="02070309020205020404" pitchFamily="49" charset="0"/>
                <a:cs typeface="Courier New" panose="02070309020205020404" pitchFamily="49" charset="0"/>
              </a:rPr>
              <a:t>send(){</a:t>
            </a:r>
          </a:p>
          <a:p>
            <a:r>
              <a:rPr lang="en-US" sz="1400">
                <a:solidFill>
                  <a:schemeClr val="tx1"/>
                </a:solidFill>
                <a:uFillTx/>
                <a:latin typeface="Courier New" panose="02070309020205020404" pitchFamily="49" charset="0"/>
                <a:cs typeface="Courier New" panose="02070309020205020404" pitchFamily="49" charset="0"/>
              </a:rPr>
              <a:t>   component.send();</a:t>
            </a:r>
          </a:p>
          <a:p>
            <a:r>
              <a:rPr lang="en-US" sz="1400">
                <a:solidFill>
                  <a:schemeClr val="tx1"/>
                </a:solidFill>
                <a:uFillTx/>
                <a:latin typeface="Courier New" panose="02070309020205020404" pitchFamily="49" charset="0"/>
                <a:cs typeface="Courier New" panose="02070309020205020404" pitchFamily="49" charset="0"/>
              </a:rPr>
              <a:t>}</a:t>
            </a:r>
          </a:p>
        </p:txBody>
      </p:sp>
      <p:sp>
        <p:nvSpPr>
          <p:cNvPr id="11" name="Folded Corner 10"/>
          <p:cNvSpPr>
            <a:spLocks/>
          </p:cNvSpPr>
          <p:nvPr/>
        </p:nvSpPr>
        <p:spPr>
          <a:xfrm>
            <a:off x="6477000" y="5074765"/>
            <a:ext cx="2590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uFillTx/>
              <a:latin typeface="Courier New" panose="02070309020205020404" pitchFamily="49" charset="0"/>
              <a:cs typeface="Courier New" panose="02070309020205020404" pitchFamily="49" charset="0"/>
            </a:endParaRPr>
          </a:p>
          <a:p>
            <a:r>
              <a:rPr lang="en-US" sz="1400">
                <a:solidFill>
                  <a:schemeClr val="tx1"/>
                </a:solidFill>
                <a:uFillTx/>
                <a:latin typeface="Courier New" panose="02070309020205020404" pitchFamily="49" charset="0"/>
                <a:cs typeface="Courier New" panose="02070309020205020404" pitchFamily="49" charset="0"/>
              </a:rPr>
              <a:t>send(){</a:t>
            </a:r>
          </a:p>
          <a:p>
            <a:r>
              <a:rPr lang="en-US" sz="1400">
                <a:solidFill>
                  <a:schemeClr val="tx1"/>
                </a:solidFill>
                <a:uFillTx/>
                <a:latin typeface="Courier New" panose="02070309020205020404" pitchFamily="49" charset="0"/>
                <a:cs typeface="Courier New" panose="02070309020205020404" pitchFamily="49" charset="0"/>
              </a:rPr>
              <a:t>   super.send();</a:t>
            </a:r>
          </a:p>
          <a:p>
            <a:r>
              <a:rPr lang="en-US" sz="1400">
                <a:solidFill>
                  <a:schemeClr val="tx1"/>
                </a:solidFill>
                <a:uFillTx/>
                <a:latin typeface="Courier New" panose="02070309020205020404" pitchFamily="49" charset="0"/>
                <a:cs typeface="Courier New" panose="02070309020205020404" pitchFamily="49" charset="0"/>
              </a:rPr>
              <a:t>   notifyfb();	</a:t>
            </a:r>
          </a:p>
          <a:p>
            <a:r>
              <a:rPr lang="en-US" sz="1400">
                <a:solidFill>
                  <a:schemeClr val="tx1"/>
                </a:solidFill>
                <a:uFillTx/>
                <a:latin typeface="Courier New" panose="02070309020205020404" pitchFamily="49" charset="0"/>
                <a:cs typeface="Courier New" panose="02070309020205020404" pitchFamily="49" charset="0"/>
              </a:rPr>
              <a:t>}</a:t>
            </a:r>
          </a:p>
        </p:txBody>
      </p:sp>
      <p:cxnSp>
        <p:nvCxnSpPr>
          <p:cNvPr id="13" name="Elbow Connector 12"/>
          <p:cNvCxnSpPr/>
          <p:nvPr/>
        </p:nvCxnSpPr>
        <p:spPr>
          <a:xfrm rot="16200000" flipH="1">
            <a:off x="5977775" y="4834774"/>
            <a:ext cx="846050" cy="609600"/>
          </a:xfrm>
          <a:prstGeom prst="bentConnector2">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10" name="Folded Corner 9"/>
          <p:cNvSpPr>
            <a:spLocks/>
          </p:cNvSpPr>
          <p:nvPr/>
        </p:nvSpPr>
        <p:spPr>
          <a:xfrm>
            <a:off x="5471626" y="1465736"/>
            <a:ext cx="3657600" cy="1020277"/>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uFillTx/>
                <a:latin typeface="Courier New" panose="02070309020205020404" pitchFamily="49" charset="0"/>
                <a:cs typeface="Courier New" panose="02070309020205020404" pitchFamily="49" charset="0"/>
              </a:rPr>
              <a:t>//main()</a:t>
            </a:r>
          </a:p>
          <a:p>
            <a:r>
              <a:rPr lang="en-US" sz="1400">
                <a:solidFill>
                  <a:schemeClr val="tx1"/>
                </a:solidFill>
                <a:uFillTx/>
                <a:latin typeface="Courier New" panose="02070309020205020404" pitchFamily="49" charset="0"/>
                <a:cs typeface="Courier New" panose="02070309020205020404" pitchFamily="49" charset="0"/>
              </a:rPr>
              <a:t>NotifierDecorator(Notifier n){</a:t>
            </a:r>
          </a:p>
          <a:p>
            <a:r>
              <a:rPr lang="en-US" sz="1400">
                <a:solidFill>
                  <a:schemeClr val="tx1"/>
                </a:solidFill>
                <a:uFillTx/>
                <a:latin typeface="Courier New" panose="02070309020205020404" pitchFamily="49" charset="0"/>
                <a:cs typeface="Courier New" panose="02070309020205020404" pitchFamily="49" charset="0"/>
              </a:rPr>
              <a:t>   component=n;</a:t>
            </a:r>
          </a:p>
          <a:p>
            <a:r>
              <a:rPr lang="en-US" sz="1400">
                <a:solidFill>
                  <a:schemeClr val="tx1"/>
                </a:solidFill>
                <a:uFillTx/>
                <a:latin typeface="Courier New" panose="02070309020205020404" pitchFamily="49" charset="0"/>
                <a:cs typeface="Courier New" panose="02070309020205020404" pitchFamily="49" charset="0"/>
              </a:rPr>
              <a:t>}</a:t>
            </a:r>
          </a:p>
        </p:txBody>
      </p:sp>
      <p:sp>
        <p:nvSpPr>
          <p:cNvPr id="14" name="Folded Corner 13"/>
          <p:cNvSpPr>
            <a:spLocks/>
          </p:cNvSpPr>
          <p:nvPr/>
        </p:nvSpPr>
        <p:spPr>
          <a:xfrm>
            <a:off x="6477000" y="3891891"/>
            <a:ext cx="32004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uFillTx/>
              <a:latin typeface="Courier New" panose="02070309020205020404" pitchFamily="49" charset="0"/>
              <a:cs typeface="Courier New" panose="02070309020205020404" pitchFamily="49" charset="0"/>
            </a:endParaRPr>
          </a:p>
          <a:p>
            <a:r>
              <a:rPr lang="en-US" sz="1400">
                <a:solidFill>
                  <a:schemeClr val="tx1"/>
                </a:solidFill>
                <a:uFillTx/>
                <a:latin typeface="Courier New" panose="02070309020205020404" pitchFamily="49" charset="0"/>
                <a:cs typeface="Courier New" panose="02070309020205020404" pitchFamily="49" charset="0"/>
              </a:rPr>
              <a:t>FacebookNotifier(Notifier n){</a:t>
            </a:r>
          </a:p>
          <a:p>
            <a:r>
              <a:rPr lang="en-US" sz="1400">
                <a:solidFill>
                  <a:schemeClr val="tx1"/>
                </a:solidFill>
                <a:uFillTx/>
                <a:latin typeface="Courier New" panose="02070309020205020404" pitchFamily="49" charset="0"/>
                <a:cs typeface="Courier New" panose="02070309020205020404" pitchFamily="49" charset="0"/>
              </a:rPr>
              <a:t>   super(n);</a:t>
            </a:r>
          </a:p>
          <a:p>
            <a:r>
              <a:rPr lang="en-US" sz="1400">
                <a:solidFill>
                  <a:schemeClr val="tx1"/>
                </a:solidFill>
                <a:uFillTx/>
                <a:latin typeface="Courier New" panose="02070309020205020404" pitchFamily="49" charset="0"/>
                <a:cs typeface="Courier New" panose="02070309020205020404" pitchFamily="49" charset="0"/>
              </a:rPr>
              <a:t>}</a:t>
            </a:r>
          </a:p>
        </p:txBody>
      </p:sp>
      <p:cxnSp>
        <p:nvCxnSpPr>
          <p:cNvPr id="15" name="Elbow Connector 14"/>
          <p:cNvCxnSpPr/>
          <p:nvPr/>
        </p:nvCxnSpPr>
        <p:spPr>
          <a:xfrm flipV="1">
            <a:off x="6085115" y="4450235"/>
            <a:ext cx="2016967" cy="3"/>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V="1">
            <a:off x="4495800" y="2316247"/>
            <a:ext cx="2209800" cy="769852"/>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Nội dung</a:t>
            </a:r>
          </a:p>
        </p:txBody>
      </p:sp>
      <p:sp>
        <p:nvSpPr>
          <p:cNvPr id="3" name="Content Placeholder 2"/>
          <p:cNvSpPr>
            <a:spLocks noGrp="1"/>
          </p:cNvSpPr>
          <p:nvPr>
            <p:ph idx="1"/>
          </p:nvPr>
        </p:nvSpPr>
        <p:spPr/>
        <p:txBody>
          <a:bodyPr/>
          <a:lstStyle/>
          <a:p>
            <a:endParaRPr lang="en-US">
              <a:uFillTx/>
            </a:endParaRPr>
          </a:p>
        </p:txBody>
      </p:sp>
      <p:sp>
        <p:nvSpPr>
          <p:cNvPr id="4" name="Date Placeholder 3"/>
          <p:cNvSpPr>
            <a:spLocks noGrp="1"/>
          </p:cNvSpPr>
          <p:nvPr>
            <p:ph type="dt" sz="half" idx="10"/>
          </p:nvPr>
        </p:nvSpPr>
        <p:spPr/>
        <p:txBody>
          <a:bodyPr/>
          <a:lstStyle/>
          <a:p>
            <a:fld id="{E8663252-8A06-4DA2-9DA6-A853E9C8D59A}" type="datetime1">
              <a:rPr lang="en-US" smtClean="0">
                <a:uFillTx/>
              </a:rPr>
              <a:t>11/25/2021</a:t>
            </a:fld>
            <a:endParaRPr lang="en-US">
              <a:uFillTx/>
            </a:endParaRPr>
          </a:p>
        </p:txBody>
      </p:sp>
      <p:sp>
        <p:nvSpPr>
          <p:cNvPr id="5" name="Footer Placeholder 4"/>
          <p:cNvSpPr>
            <a:spLocks noGrp="1"/>
          </p:cNvSpPr>
          <p:nvPr>
            <p:ph type="ftr" sz="quarter" idx="11"/>
          </p:nvPr>
        </p:nvSpPr>
        <p:spPr/>
        <p:txBody>
          <a:bodyPr/>
          <a:lstStyle/>
          <a:p>
            <a:endParaRPr lang="en-US" dirty="0">
              <a:uFillTx/>
            </a:endParaRPr>
          </a:p>
        </p:txBody>
      </p:sp>
      <p:sp>
        <p:nvSpPr>
          <p:cNvPr id="6" name="Slide Number Placeholder 5"/>
          <p:cNvSpPr>
            <a:spLocks noGrp="1"/>
          </p:cNvSpPr>
          <p:nvPr>
            <p:ph type="sldNum" sz="quarter" idx="12"/>
          </p:nvPr>
        </p:nvSpPr>
        <p:spPr/>
        <p:txBody>
          <a:bodyPr/>
          <a:lstStyle/>
          <a:p>
            <a:fld id="{C102E81D-EE5C-4746-BACE-D5CEA6BB4F6B}" type="slidenum">
              <a:rPr lang="en-US" smtClean="0">
                <a:uFillTx/>
              </a:rPr>
              <a:t>3</a:t>
            </a:fld>
            <a:endParaRPr lang="en-US">
              <a:uFillTx/>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762000" y="1268654"/>
            <a:ext cx="5516288" cy="3222267"/>
          </a:xfrm>
          <a:prstGeom prst="rect">
            <a:avLst/>
          </a:prstGeom>
        </p:spPr>
      </p:pic>
      <p:sp>
        <p:nvSpPr>
          <p:cNvPr id="2" name="Title 1"/>
          <p:cNvSpPr>
            <a:spLocks noGrp="1"/>
          </p:cNvSpPr>
          <p:nvPr>
            <p:ph type="title"/>
          </p:nvPr>
        </p:nvSpPr>
        <p:spPr/>
        <p:txBody>
          <a:bodyPr/>
          <a:lstStyle/>
          <a:p>
            <a:r>
              <a:rPr lang="en-US">
                <a:uFillTx/>
              </a:rPr>
              <a:t>Decorator</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30</a:t>
            </a:fld>
            <a:endParaRPr lang="en-US">
              <a:uFillTx/>
            </a:endParaRPr>
          </a:p>
        </p:txBody>
      </p:sp>
      <p:cxnSp>
        <p:nvCxnSpPr>
          <p:cNvPr id="6" name="Elbow Connector 5"/>
          <p:cNvCxnSpPr/>
          <p:nvPr/>
        </p:nvCxnSpPr>
        <p:spPr>
          <a:xfrm flipV="1">
            <a:off x="4572001" y="2945054"/>
            <a:ext cx="2016967" cy="3"/>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a:spLocks/>
          </p:cNvSpPr>
          <p:nvPr/>
        </p:nvSpPr>
        <p:spPr>
          <a:xfrm>
            <a:off x="6553200" y="2259254"/>
            <a:ext cx="2590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uFillTx/>
              <a:latin typeface="Courier New" panose="02070309020205020404" pitchFamily="49" charset="0"/>
              <a:cs typeface="Courier New" panose="02070309020205020404" pitchFamily="49" charset="0"/>
            </a:endParaRPr>
          </a:p>
          <a:p>
            <a:r>
              <a:rPr lang="en-US" sz="1400">
                <a:solidFill>
                  <a:schemeClr val="tx1"/>
                </a:solidFill>
                <a:uFillTx/>
                <a:latin typeface="Courier New" panose="02070309020205020404" pitchFamily="49" charset="0"/>
                <a:cs typeface="Courier New" panose="02070309020205020404" pitchFamily="49" charset="0"/>
              </a:rPr>
              <a:t>send(){</a:t>
            </a:r>
          </a:p>
          <a:p>
            <a:r>
              <a:rPr lang="en-US" sz="1400">
                <a:solidFill>
                  <a:schemeClr val="tx1"/>
                </a:solidFill>
                <a:uFillTx/>
                <a:latin typeface="Courier New" panose="02070309020205020404" pitchFamily="49" charset="0"/>
                <a:cs typeface="Courier New" panose="02070309020205020404" pitchFamily="49" charset="0"/>
              </a:rPr>
              <a:t>   component.send();</a:t>
            </a:r>
          </a:p>
          <a:p>
            <a:r>
              <a:rPr lang="en-US" sz="1400">
                <a:solidFill>
                  <a:schemeClr val="tx1"/>
                </a:solidFill>
                <a:uFillTx/>
                <a:latin typeface="Courier New" panose="02070309020205020404" pitchFamily="49" charset="0"/>
                <a:cs typeface="Courier New" panose="02070309020205020404" pitchFamily="49" charset="0"/>
              </a:rPr>
              <a:t>}</a:t>
            </a:r>
          </a:p>
        </p:txBody>
      </p:sp>
      <p:sp>
        <p:nvSpPr>
          <p:cNvPr id="11" name="Folded Corner 10"/>
          <p:cNvSpPr>
            <a:spLocks/>
          </p:cNvSpPr>
          <p:nvPr/>
        </p:nvSpPr>
        <p:spPr>
          <a:xfrm>
            <a:off x="6553200" y="4484371"/>
            <a:ext cx="2590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uFillTx/>
              <a:latin typeface="Courier New" panose="02070309020205020404" pitchFamily="49" charset="0"/>
              <a:cs typeface="Courier New" panose="02070309020205020404" pitchFamily="49" charset="0"/>
            </a:endParaRPr>
          </a:p>
          <a:p>
            <a:r>
              <a:rPr lang="en-US" sz="1400">
                <a:solidFill>
                  <a:schemeClr val="tx1"/>
                </a:solidFill>
                <a:uFillTx/>
                <a:latin typeface="Courier New" panose="02070309020205020404" pitchFamily="49" charset="0"/>
                <a:cs typeface="Courier New" panose="02070309020205020404" pitchFamily="49" charset="0"/>
              </a:rPr>
              <a:t>send(){</a:t>
            </a:r>
          </a:p>
          <a:p>
            <a:r>
              <a:rPr lang="en-US" sz="1400">
                <a:solidFill>
                  <a:schemeClr val="tx1"/>
                </a:solidFill>
                <a:uFillTx/>
                <a:latin typeface="Courier New" panose="02070309020205020404" pitchFamily="49" charset="0"/>
                <a:cs typeface="Courier New" panose="02070309020205020404" pitchFamily="49" charset="0"/>
              </a:rPr>
              <a:t>   super.send();</a:t>
            </a:r>
          </a:p>
          <a:p>
            <a:r>
              <a:rPr lang="en-US" sz="1400">
                <a:solidFill>
                  <a:schemeClr val="tx1"/>
                </a:solidFill>
                <a:uFillTx/>
                <a:latin typeface="Courier New" panose="02070309020205020404" pitchFamily="49" charset="0"/>
                <a:cs typeface="Courier New" panose="02070309020205020404" pitchFamily="49" charset="0"/>
              </a:rPr>
              <a:t>   notifyfb();	</a:t>
            </a:r>
          </a:p>
          <a:p>
            <a:r>
              <a:rPr lang="en-US" sz="1400">
                <a:solidFill>
                  <a:schemeClr val="tx1"/>
                </a:solidFill>
                <a:uFillTx/>
                <a:latin typeface="Courier New" panose="02070309020205020404" pitchFamily="49" charset="0"/>
                <a:cs typeface="Courier New" panose="02070309020205020404" pitchFamily="49" charset="0"/>
              </a:rPr>
              <a:t>}</a:t>
            </a:r>
          </a:p>
        </p:txBody>
      </p:sp>
      <p:cxnSp>
        <p:nvCxnSpPr>
          <p:cNvPr id="13" name="Elbow Connector 12"/>
          <p:cNvCxnSpPr/>
          <p:nvPr/>
        </p:nvCxnSpPr>
        <p:spPr>
          <a:xfrm rot="16200000" flipH="1">
            <a:off x="6053975" y="4350828"/>
            <a:ext cx="846050" cy="609600"/>
          </a:xfrm>
          <a:prstGeom prst="bentConnector2">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17" name="Folded Corner 16"/>
          <p:cNvSpPr>
            <a:spLocks/>
          </p:cNvSpPr>
          <p:nvPr/>
        </p:nvSpPr>
        <p:spPr>
          <a:xfrm>
            <a:off x="1694283" y="4976355"/>
            <a:ext cx="3886200" cy="127204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uFillTx/>
                <a:latin typeface="Courier New" panose="02070309020205020404" pitchFamily="49" charset="0"/>
                <a:cs typeface="Courier New" panose="02070309020205020404" pitchFamily="49" charset="0"/>
              </a:rPr>
              <a:t>//main()</a:t>
            </a:r>
          </a:p>
          <a:p>
            <a:r>
              <a:rPr lang="en-US" sz="1400">
                <a:solidFill>
                  <a:schemeClr val="tx1"/>
                </a:solidFill>
                <a:uFillTx/>
                <a:latin typeface="Courier New" panose="02070309020205020404" pitchFamily="49" charset="0"/>
                <a:cs typeface="Courier New" panose="02070309020205020404" pitchFamily="49" charset="0"/>
              </a:rPr>
              <a:t>Notifier n=new EmailNotifier();</a:t>
            </a:r>
          </a:p>
          <a:p>
            <a:r>
              <a:rPr lang="en-US" sz="1400">
                <a:solidFill>
                  <a:schemeClr val="tx1"/>
                </a:solidFill>
                <a:uFillTx/>
                <a:latin typeface="Courier New" panose="02070309020205020404" pitchFamily="49" charset="0"/>
                <a:cs typeface="Courier New" panose="02070309020205020404" pitchFamily="49" charset="0"/>
              </a:rPr>
              <a:t>	n=new FacebookNotifier(n);</a:t>
            </a:r>
          </a:p>
          <a:p>
            <a:r>
              <a:rPr lang="en-US" sz="1400">
                <a:solidFill>
                  <a:schemeClr val="tx1"/>
                </a:solidFill>
                <a:uFillTx/>
                <a:latin typeface="Courier New" panose="02070309020205020404" pitchFamily="49" charset="0"/>
                <a:cs typeface="Courier New" panose="02070309020205020404" pitchFamily="49" charset="0"/>
              </a:rPr>
              <a:t>	n=new SMSNotifier(n);</a:t>
            </a:r>
          </a:p>
          <a:p>
            <a:r>
              <a:rPr lang="en-US" sz="1400">
                <a:solidFill>
                  <a:schemeClr val="tx1"/>
                </a:solidFill>
                <a:uFillTx/>
                <a:latin typeface="Courier New" panose="02070309020205020404" pitchFamily="49" charset="0"/>
                <a:cs typeface="Courier New" panose="02070309020205020404" pitchFamily="49" charset="0"/>
              </a:rPr>
              <a:t>	n.send();</a:t>
            </a:r>
          </a:p>
        </p:txBody>
      </p:sp>
      <p:sp>
        <p:nvSpPr>
          <p:cNvPr id="10" name="Folded Corner 9"/>
          <p:cNvSpPr>
            <a:spLocks/>
          </p:cNvSpPr>
          <p:nvPr/>
        </p:nvSpPr>
        <p:spPr>
          <a:xfrm>
            <a:off x="5547826" y="981556"/>
            <a:ext cx="3657600" cy="1020511"/>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uFillTx/>
                <a:latin typeface="Courier New" panose="02070309020205020404" pitchFamily="49" charset="0"/>
                <a:cs typeface="Courier New" panose="02070309020205020404" pitchFamily="49" charset="0"/>
              </a:rPr>
              <a:t>//main()</a:t>
            </a:r>
          </a:p>
          <a:p>
            <a:r>
              <a:rPr lang="en-US" sz="1400">
                <a:solidFill>
                  <a:schemeClr val="tx1"/>
                </a:solidFill>
                <a:uFillTx/>
                <a:latin typeface="Courier New" panose="02070309020205020404" pitchFamily="49" charset="0"/>
                <a:cs typeface="Courier New" panose="02070309020205020404" pitchFamily="49" charset="0"/>
              </a:rPr>
              <a:t>NotifierDecorator(Notifier n){</a:t>
            </a:r>
          </a:p>
          <a:p>
            <a:r>
              <a:rPr lang="en-US" sz="1400">
                <a:solidFill>
                  <a:schemeClr val="tx1"/>
                </a:solidFill>
                <a:uFillTx/>
                <a:latin typeface="Courier New" panose="02070309020205020404" pitchFamily="49" charset="0"/>
                <a:cs typeface="Courier New" panose="02070309020205020404" pitchFamily="49" charset="0"/>
              </a:rPr>
              <a:t>   component=n;</a:t>
            </a:r>
          </a:p>
          <a:p>
            <a:r>
              <a:rPr lang="en-US" sz="1400">
                <a:solidFill>
                  <a:schemeClr val="tx1"/>
                </a:solidFill>
                <a:uFillTx/>
                <a:latin typeface="Courier New" panose="02070309020205020404" pitchFamily="49" charset="0"/>
                <a:cs typeface="Courier New" panose="02070309020205020404" pitchFamily="49" charset="0"/>
              </a:rPr>
              <a:t>}</a:t>
            </a:r>
          </a:p>
        </p:txBody>
      </p:sp>
      <p:sp>
        <p:nvSpPr>
          <p:cNvPr id="14" name="Folded Corner 13"/>
          <p:cNvSpPr>
            <a:spLocks/>
          </p:cNvSpPr>
          <p:nvPr/>
        </p:nvSpPr>
        <p:spPr>
          <a:xfrm>
            <a:off x="6553200" y="3340852"/>
            <a:ext cx="30480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uFillTx/>
              <a:latin typeface="Courier New" panose="02070309020205020404" pitchFamily="49" charset="0"/>
              <a:cs typeface="Courier New" panose="02070309020205020404" pitchFamily="49" charset="0"/>
            </a:endParaRPr>
          </a:p>
          <a:p>
            <a:r>
              <a:rPr lang="en-US" sz="1400">
                <a:solidFill>
                  <a:schemeClr val="tx1"/>
                </a:solidFill>
                <a:uFillTx/>
                <a:latin typeface="Courier New" panose="02070309020205020404" pitchFamily="49" charset="0"/>
                <a:cs typeface="Courier New" panose="02070309020205020404" pitchFamily="49" charset="0"/>
              </a:rPr>
              <a:t>FacebookNotifier(Notifier n){</a:t>
            </a:r>
          </a:p>
          <a:p>
            <a:r>
              <a:rPr lang="en-US" sz="1400">
                <a:solidFill>
                  <a:schemeClr val="tx1"/>
                </a:solidFill>
                <a:uFillTx/>
                <a:latin typeface="Courier New" panose="02070309020205020404" pitchFamily="49" charset="0"/>
                <a:cs typeface="Courier New" panose="02070309020205020404" pitchFamily="49" charset="0"/>
              </a:rPr>
              <a:t>   super(n);</a:t>
            </a:r>
          </a:p>
          <a:p>
            <a:r>
              <a:rPr lang="en-US" sz="1400">
                <a:solidFill>
                  <a:schemeClr val="tx1"/>
                </a:solidFill>
                <a:uFillTx/>
                <a:latin typeface="Courier New" panose="02070309020205020404" pitchFamily="49" charset="0"/>
                <a:cs typeface="Courier New" panose="02070309020205020404" pitchFamily="49" charset="0"/>
              </a:rPr>
              <a:t>}</a:t>
            </a:r>
          </a:p>
        </p:txBody>
      </p:sp>
      <p:cxnSp>
        <p:nvCxnSpPr>
          <p:cNvPr id="15" name="Elbow Connector 14"/>
          <p:cNvCxnSpPr/>
          <p:nvPr/>
        </p:nvCxnSpPr>
        <p:spPr>
          <a:xfrm flipV="1">
            <a:off x="6161315" y="3966289"/>
            <a:ext cx="2016967" cy="3"/>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V="1">
            <a:off x="4572000" y="1832301"/>
            <a:ext cx="2209800" cy="769852"/>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Decorator</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31</a:t>
            </a:fld>
            <a:endParaRPr lang="en-US">
              <a:uFillTx/>
            </a:endParaRPr>
          </a:p>
        </p:txBody>
      </p:sp>
      <p:sp>
        <p:nvSpPr>
          <p:cNvPr id="6" name="Folded Corner 5"/>
          <p:cNvSpPr>
            <a:spLocks/>
          </p:cNvSpPr>
          <p:nvPr/>
        </p:nvSpPr>
        <p:spPr>
          <a:xfrm>
            <a:off x="6477000" y="3093566"/>
            <a:ext cx="2895600" cy="7926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uFillTx/>
              <a:latin typeface="Courier New" panose="02070309020205020404" pitchFamily="49" charset="0"/>
              <a:cs typeface="Courier New" panose="02070309020205020404" pitchFamily="49" charset="0"/>
            </a:endParaRPr>
          </a:p>
          <a:p>
            <a:r>
              <a:rPr lang="en-US" sz="1400">
                <a:solidFill>
                  <a:schemeClr val="tx1"/>
                </a:solidFill>
                <a:uFillTx/>
                <a:latin typeface="Courier New" panose="02070309020205020404" pitchFamily="49" charset="0"/>
                <a:cs typeface="Courier New" panose="02070309020205020404" pitchFamily="49" charset="0"/>
              </a:rPr>
              <a:t>operation(){</a:t>
            </a:r>
          </a:p>
          <a:p>
            <a:r>
              <a:rPr lang="en-US" sz="1400">
                <a:solidFill>
                  <a:schemeClr val="tx1"/>
                </a:solidFill>
                <a:uFillTx/>
                <a:latin typeface="Courier New" panose="02070309020205020404" pitchFamily="49" charset="0"/>
                <a:cs typeface="Courier New" panose="02070309020205020404" pitchFamily="49" charset="0"/>
              </a:rPr>
              <a:t>   component.operation();</a:t>
            </a:r>
          </a:p>
          <a:p>
            <a:r>
              <a:rPr lang="en-US" sz="1400">
                <a:solidFill>
                  <a:schemeClr val="tx1"/>
                </a:solidFill>
                <a:uFillTx/>
                <a:latin typeface="Courier New" panose="02070309020205020404" pitchFamily="49" charset="0"/>
                <a:cs typeface="Courier New" panose="02070309020205020404" pitchFamily="49" charset="0"/>
              </a:rPr>
              <a:t>}</a:t>
            </a:r>
          </a:p>
        </p:txBody>
      </p:sp>
      <p:sp>
        <p:nvSpPr>
          <p:cNvPr id="7" name="Folded Corner 6"/>
          <p:cNvSpPr>
            <a:spLocks/>
          </p:cNvSpPr>
          <p:nvPr/>
        </p:nvSpPr>
        <p:spPr>
          <a:xfrm>
            <a:off x="6477000" y="4434918"/>
            <a:ext cx="2895600" cy="873483"/>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uFillTx/>
              <a:latin typeface="Courier New" panose="02070309020205020404" pitchFamily="49" charset="0"/>
              <a:cs typeface="Courier New" panose="02070309020205020404" pitchFamily="49" charset="0"/>
            </a:endParaRPr>
          </a:p>
          <a:p>
            <a:r>
              <a:rPr lang="en-US" sz="1400">
                <a:solidFill>
                  <a:schemeClr val="tx1"/>
                </a:solidFill>
                <a:uFillTx/>
                <a:latin typeface="Courier New" panose="02070309020205020404" pitchFamily="49" charset="0"/>
                <a:cs typeface="Courier New" panose="02070309020205020404" pitchFamily="49" charset="0"/>
              </a:rPr>
              <a:t>operation(){</a:t>
            </a:r>
          </a:p>
          <a:p>
            <a:r>
              <a:rPr lang="en-US" sz="1400">
                <a:solidFill>
                  <a:schemeClr val="tx1"/>
                </a:solidFill>
                <a:uFillTx/>
                <a:latin typeface="Courier New" panose="02070309020205020404" pitchFamily="49" charset="0"/>
                <a:cs typeface="Courier New" panose="02070309020205020404" pitchFamily="49" charset="0"/>
              </a:rPr>
              <a:t>   super.operation();</a:t>
            </a:r>
          </a:p>
          <a:p>
            <a:r>
              <a:rPr lang="en-US" sz="1400">
                <a:solidFill>
                  <a:schemeClr val="tx1"/>
                </a:solidFill>
                <a:uFillTx/>
                <a:latin typeface="Courier New" panose="02070309020205020404" pitchFamily="49" charset="0"/>
                <a:cs typeface="Courier New" panose="02070309020205020404" pitchFamily="49" charset="0"/>
              </a:rPr>
              <a:t>   notifyfb();	</a:t>
            </a:r>
          </a:p>
          <a:p>
            <a:r>
              <a:rPr lang="en-US" sz="1400">
                <a:solidFill>
                  <a:schemeClr val="tx1"/>
                </a:solidFill>
                <a:uFillTx/>
                <a:latin typeface="Courier New" panose="02070309020205020404" pitchFamily="49" charset="0"/>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93788" y="1905000"/>
            <a:ext cx="5630813" cy="3403400"/>
          </a:xfrm>
          <a:prstGeom prst="rect">
            <a:avLst/>
          </a:prstGeom>
        </p:spPr>
      </p:pic>
      <p:cxnSp>
        <p:nvCxnSpPr>
          <p:cNvPr id="9" name="Elbow Connector 8"/>
          <p:cNvCxnSpPr/>
          <p:nvPr/>
        </p:nvCxnSpPr>
        <p:spPr>
          <a:xfrm>
            <a:off x="4191000" y="3671659"/>
            <a:ext cx="2286000" cy="10885"/>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flipV="1">
            <a:off x="5715000" y="5029200"/>
            <a:ext cx="762000" cy="4"/>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Proxy</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32</a:t>
            </a:fld>
            <a:endParaRPr lang="en-US">
              <a:uFillTx/>
            </a:endParaRPr>
          </a:p>
        </p:txBody>
      </p:sp>
      <p:pic>
        <p:nvPicPr>
          <p:cNvPr id="5" name="Picture 4"/>
          <p:cNvPicPr>
            <a:picLocks noChangeAspect="1"/>
          </p:cNvPicPr>
          <p:nvPr/>
        </p:nvPicPr>
        <p:blipFill>
          <a:blip r:embed="rId2"/>
          <a:stretch>
            <a:fillRect/>
          </a:stretch>
        </p:blipFill>
        <p:spPr>
          <a:xfrm>
            <a:off x="2151909" y="2342200"/>
            <a:ext cx="5602182" cy="2173600"/>
          </a:xfrm>
          <a:prstGeom prst="rect">
            <a:avLst/>
          </a:prstGeom>
        </p:spPr>
      </p:pic>
      <p:cxnSp>
        <p:nvCxnSpPr>
          <p:cNvPr id="6" name="Elbow Connector 5"/>
          <p:cNvCxnSpPr>
            <a:endCxn id="7" idx="3"/>
          </p:cNvCxnSpPr>
          <p:nvPr/>
        </p:nvCxnSpPr>
        <p:spPr>
          <a:xfrm rot="10800000" flipV="1">
            <a:off x="3505200" y="4241308"/>
            <a:ext cx="381000" cy="3110"/>
          </a:xfrm>
          <a:prstGeom prst="bentConnector3">
            <a:avLst>
              <a:gd name="adj1" fmla="val 50000"/>
            </a:avLst>
          </a:prstGeom>
          <a:ln>
            <a:solidFill>
              <a:schemeClr val="accent6">
                <a:lumMod val="60000"/>
                <a:lumOff val="40000"/>
              </a:schemeClr>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7" name="Folded Corner 6"/>
          <p:cNvSpPr>
            <a:spLocks/>
          </p:cNvSpPr>
          <p:nvPr/>
        </p:nvSpPr>
        <p:spPr>
          <a:xfrm>
            <a:off x="533400" y="3733801"/>
            <a:ext cx="2971800" cy="1021235"/>
          </a:xfrm>
          <a:prstGeom prst="foldedCorner">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a:solidFill>
                <a:schemeClr val="tx1"/>
              </a:solidFill>
              <a:uFillTx/>
              <a:latin typeface="Courier New" panose="02070309020205020404" pitchFamily="49" charset="0"/>
              <a:cs typeface="Courier New" panose="02070309020205020404" pitchFamily="49" charset="0"/>
            </a:endParaRPr>
          </a:p>
          <a:p>
            <a:r>
              <a:rPr lang="en-US" sz="1200">
                <a:solidFill>
                  <a:schemeClr val="tx1"/>
                </a:solidFill>
                <a:uFillTx/>
                <a:latin typeface="Courier New" panose="02070309020205020404" pitchFamily="49" charset="0"/>
                <a:cs typeface="Courier New" panose="02070309020205020404" pitchFamily="49" charset="0"/>
              </a:rPr>
              <a:t>operation(){</a:t>
            </a:r>
          </a:p>
          <a:p>
            <a:r>
              <a:rPr lang="en-GB" sz="1200">
                <a:solidFill>
                  <a:schemeClr val="tx1"/>
                </a:solidFill>
                <a:uFillTx/>
                <a:latin typeface="Courier New" panose="02070309020205020404" pitchFamily="49" charset="0"/>
                <a:cs typeface="Courier New" panose="02070309020205020404" pitchFamily="49" charset="0"/>
              </a:rPr>
              <a:t>   if(checkAccess()){</a:t>
            </a:r>
            <a:endParaRPr lang="en-US" sz="1200">
              <a:solidFill>
                <a:schemeClr val="tx1"/>
              </a:solidFill>
              <a:uFillTx/>
              <a:latin typeface="Courier New" panose="02070309020205020404" pitchFamily="49" charset="0"/>
              <a:cs typeface="Courier New" panose="02070309020205020404" pitchFamily="49" charset="0"/>
            </a:endParaRPr>
          </a:p>
          <a:p>
            <a:r>
              <a:rPr lang="en-US" sz="1200">
                <a:solidFill>
                  <a:schemeClr val="tx1"/>
                </a:solidFill>
                <a:uFillTx/>
                <a:latin typeface="Courier New" panose="02070309020205020404" pitchFamily="49" charset="0"/>
                <a:cs typeface="Courier New" panose="02070309020205020404" pitchFamily="49" charset="0"/>
              </a:rPr>
              <a:t>   realService.operation();</a:t>
            </a:r>
          </a:p>
          <a:p>
            <a:r>
              <a:rPr lang="en-US" sz="1200">
                <a:solidFill>
                  <a:schemeClr val="tx1"/>
                </a:solidFill>
                <a:uFillTx/>
                <a:latin typeface="Courier New" panose="02070309020205020404" pitchFamily="49" charset="0"/>
                <a:cs typeface="Courier New" panose="02070309020205020404"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Một số nguyên lý thiết kế</a:t>
            </a:r>
          </a:p>
        </p:txBody>
      </p:sp>
      <p:sp>
        <p:nvSpPr>
          <p:cNvPr id="3" name="Content Placeholder 2"/>
          <p:cNvSpPr>
            <a:spLocks noGrp="1"/>
          </p:cNvSpPr>
          <p:nvPr>
            <p:ph idx="1"/>
          </p:nvPr>
        </p:nvSpPr>
        <p:spPr/>
        <p:txBody>
          <a:bodyPr>
            <a:normAutofit lnSpcReduction="10000"/>
          </a:bodyPr>
          <a:lstStyle/>
          <a:p>
            <a:r>
              <a:rPr lang="en-US">
                <a:uFillTx/>
              </a:rPr>
              <a:t>OO với các nguyên lý đóng gói (encapsulation), trừu tượng hóa (abstraction), đa hình (polymorphism), inheritance (kế thừa) giúp cho lập trình viên viết các chương trình chất lượng cao</a:t>
            </a:r>
          </a:p>
          <a:p>
            <a:r>
              <a:rPr lang="en-US">
                <a:uFillTx/>
              </a:rPr>
              <a:t>Không phải chương trình nào viết bằng OO cũng có chất lượng cao</a:t>
            </a:r>
          </a:p>
          <a:p>
            <a:r>
              <a:rPr lang="en-US">
                <a:uFillTx/>
              </a:rPr>
              <a:t>Có một số các nguyên lý để có chương trình dễ bảo trì, tái sử dụng, và mở rộng</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33</a:t>
            </a:fld>
            <a:endParaRPr lang="en-US">
              <a:uFillTx/>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SOLID</a:t>
            </a:r>
          </a:p>
        </p:txBody>
      </p:sp>
      <p:sp>
        <p:nvSpPr>
          <p:cNvPr id="3" name="Content Placeholder 2"/>
          <p:cNvSpPr>
            <a:spLocks noGrp="1"/>
          </p:cNvSpPr>
          <p:nvPr>
            <p:ph idx="1"/>
          </p:nvPr>
        </p:nvSpPr>
        <p:spPr/>
        <p:txBody>
          <a:bodyPr/>
          <a:lstStyle/>
          <a:p>
            <a:r>
              <a:rPr lang="en-US">
                <a:uFillTx/>
              </a:rPr>
              <a:t>SOLID gồm 5 nguyên lý thiết kế hướng đối tượng đã được vận dụng nhiều trong thực tế </a:t>
            </a:r>
          </a:p>
          <a:p>
            <a:pPr lvl="1"/>
            <a:r>
              <a:rPr lang="en-US" b="1">
                <a:solidFill>
                  <a:srgbClr val="FF0000"/>
                </a:solidFill>
                <a:uFillTx/>
              </a:rPr>
              <a:t>S</a:t>
            </a:r>
            <a:r>
              <a:rPr lang="en-US">
                <a:uFillTx/>
              </a:rPr>
              <a:t>ingle Responsibility</a:t>
            </a:r>
          </a:p>
          <a:p>
            <a:pPr lvl="1"/>
            <a:r>
              <a:rPr lang="en-US" b="1">
                <a:solidFill>
                  <a:srgbClr val="FF0000"/>
                </a:solidFill>
                <a:uFillTx/>
              </a:rPr>
              <a:t>O</a:t>
            </a:r>
            <a:r>
              <a:rPr lang="en-US">
                <a:uFillTx/>
              </a:rPr>
              <a:t>pen-close</a:t>
            </a:r>
          </a:p>
          <a:p>
            <a:pPr lvl="1"/>
            <a:r>
              <a:rPr lang="en-US" b="1">
                <a:solidFill>
                  <a:srgbClr val="FF0000"/>
                </a:solidFill>
                <a:uFillTx/>
              </a:rPr>
              <a:t>L</a:t>
            </a:r>
            <a:r>
              <a:rPr lang="en-US">
                <a:uFillTx/>
              </a:rPr>
              <a:t>iskov Substitution</a:t>
            </a:r>
          </a:p>
          <a:p>
            <a:pPr lvl="1"/>
            <a:r>
              <a:rPr lang="en-US" b="1">
                <a:solidFill>
                  <a:srgbClr val="FF0000"/>
                </a:solidFill>
                <a:uFillTx/>
              </a:rPr>
              <a:t>I</a:t>
            </a:r>
            <a:r>
              <a:rPr lang="en-US">
                <a:uFillTx/>
              </a:rPr>
              <a:t>nterface Segregation</a:t>
            </a:r>
          </a:p>
          <a:p>
            <a:pPr lvl="1"/>
            <a:r>
              <a:rPr lang="en-US" b="1">
                <a:solidFill>
                  <a:srgbClr val="FF0000"/>
                </a:solidFill>
                <a:uFillTx/>
              </a:rPr>
              <a:t>D</a:t>
            </a:r>
            <a:r>
              <a:rPr lang="en-US">
                <a:uFillTx/>
              </a:rPr>
              <a:t>ependency Inversion</a:t>
            </a:r>
          </a:p>
          <a:p>
            <a:endParaRPr lang="en-US">
              <a:uFillTx/>
            </a:endParaRP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34</a:t>
            </a:fld>
            <a:endParaRPr lang="en-US">
              <a:uFillTx/>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a:spLocks/>
          </p:cNvSpPr>
          <p:nvPr/>
        </p:nvSpPr>
        <p:spPr>
          <a:xfrm>
            <a:off x="3813653" y="3658888"/>
            <a:ext cx="4572000" cy="2057400"/>
          </a:xfrm>
          <a:prstGeom prst="ellipse">
            <a:avLst/>
          </a:pr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200">
                <a:solidFill>
                  <a:srgbClr val="FFD5D5"/>
                </a:solidFill>
                <a:uFillTx/>
              </a:rPr>
              <a:t>Change</a:t>
            </a:r>
            <a:endParaRPr lang="en-US" sz="7200">
              <a:solidFill>
                <a:srgbClr val="FFD5D5"/>
              </a:solidFill>
              <a:uFillTx/>
            </a:endParaRPr>
          </a:p>
        </p:txBody>
      </p:sp>
      <p:sp>
        <p:nvSpPr>
          <p:cNvPr id="2" name="Title 1"/>
          <p:cNvSpPr>
            <a:spLocks noGrp="1"/>
          </p:cNvSpPr>
          <p:nvPr>
            <p:ph type="title"/>
          </p:nvPr>
        </p:nvSpPr>
        <p:spPr/>
        <p:txBody>
          <a:bodyPr>
            <a:normAutofit fontScale="90000"/>
          </a:bodyPr>
          <a:lstStyle/>
          <a:p>
            <a:r>
              <a:rPr lang="en-US" dirty="0">
                <a:uFillTx/>
              </a:rPr>
              <a:t>Single-Responsibility Principle (SRP)</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35</a:t>
            </a:fld>
            <a:endParaRPr lang="en-US">
              <a:uFillTx/>
            </a:endParaRPr>
          </a:p>
        </p:txBody>
      </p:sp>
      <p:sp>
        <p:nvSpPr>
          <p:cNvPr id="5" name="Rectangle 4"/>
          <p:cNvSpPr>
            <a:spLocks/>
          </p:cNvSpPr>
          <p:nvPr/>
        </p:nvSpPr>
        <p:spPr>
          <a:xfrm>
            <a:off x="2286000" y="1905001"/>
            <a:ext cx="6077882" cy="461665"/>
          </a:xfrm>
          <a:prstGeom prst="rect">
            <a:avLst/>
          </a:prstGeom>
        </p:spPr>
        <p:txBody>
          <a:bodyPr wrap="none">
            <a:spAutoFit/>
          </a:bodyPr>
          <a:lstStyle/>
          <a:p>
            <a:r>
              <a:rPr lang="en-US" sz="2400" dirty="0">
                <a:solidFill>
                  <a:srgbClr val="FF0000"/>
                </a:solidFill>
                <a:uFillTx/>
              </a:rPr>
              <a:t>A class should have only one reason to change</a:t>
            </a:r>
          </a:p>
        </p:txBody>
      </p:sp>
      <p:sp>
        <p:nvSpPr>
          <p:cNvPr id="3" name="Oval 2"/>
          <p:cNvSpPr>
            <a:spLocks/>
          </p:cNvSpPr>
          <p:nvPr/>
        </p:nvSpPr>
        <p:spPr>
          <a:xfrm>
            <a:off x="3048000" y="3657600"/>
            <a:ext cx="2057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uFillTx/>
              </a:rPr>
              <a:t>Responsibility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uFillTx/>
              </a:rPr>
              <a:t>Single-Responsibility Principle (SRP)</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36</a:t>
            </a:fld>
            <a:endParaRPr lang="en-US">
              <a:uFillTx/>
            </a:endParaRPr>
          </a:p>
        </p:txBody>
      </p:sp>
      <p:pic>
        <p:nvPicPr>
          <p:cNvPr id="5" name="Picture 2"/>
          <p:cNvPicPr>
            <a:picLocks noChangeAspect="1" noChangeArrowheads="1"/>
          </p:cNvPicPr>
          <p:nvPr/>
        </p:nvPicPr>
        <p:blipFill>
          <a:blip r:embed="rId2" cstate="print"/>
          <a:srcRect/>
          <a:stretch>
            <a:fillRect/>
          </a:stretch>
        </p:blipFill>
        <p:spPr bwMode="auto">
          <a:xfrm>
            <a:off x="2057400" y="2590801"/>
            <a:ext cx="5867400" cy="1914525"/>
          </a:xfrm>
          <a:prstGeom prst="rect">
            <a:avLst/>
          </a:prstGeom>
          <a:noFill/>
          <a:ln w="9525">
            <a:noFill/>
            <a:miter lim="800000"/>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uFillTx/>
              </a:rPr>
              <a:t>Single-Responsibility Principle (SRP)</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37</a:t>
            </a:fld>
            <a:endParaRPr lang="en-US">
              <a:uFillTx/>
            </a:endParaRPr>
          </a:p>
        </p:txBody>
      </p:sp>
      <p:pic>
        <p:nvPicPr>
          <p:cNvPr id="2050" name="Picture 2"/>
          <p:cNvPicPr>
            <a:picLocks noChangeAspect="1" noChangeArrowheads="1"/>
          </p:cNvPicPr>
          <p:nvPr/>
        </p:nvPicPr>
        <p:blipFill>
          <a:blip r:embed="rId2" cstate="print"/>
          <a:srcRect/>
          <a:stretch>
            <a:fillRect/>
          </a:stretch>
        </p:blipFill>
        <p:spPr bwMode="auto">
          <a:xfrm>
            <a:off x="2471739" y="2343150"/>
            <a:ext cx="4962525" cy="2171700"/>
          </a:xfrm>
          <a:prstGeom prst="rect">
            <a:avLst/>
          </a:prstGeom>
          <a:noFill/>
          <a:ln w="9525">
            <a:noFill/>
            <a:miter lim="800000"/>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The Open/Closed Principle (OCP)</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38</a:t>
            </a:fld>
            <a:endParaRPr lang="en-US">
              <a:uFillTx/>
            </a:endParaRPr>
          </a:p>
        </p:txBody>
      </p:sp>
      <p:sp>
        <p:nvSpPr>
          <p:cNvPr id="5" name="Rectangle 4"/>
          <p:cNvSpPr>
            <a:spLocks/>
          </p:cNvSpPr>
          <p:nvPr/>
        </p:nvSpPr>
        <p:spPr>
          <a:xfrm>
            <a:off x="1219200" y="2064604"/>
            <a:ext cx="7543800" cy="830997"/>
          </a:xfrm>
          <a:prstGeom prst="rect">
            <a:avLst/>
          </a:prstGeom>
        </p:spPr>
        <p:txBody>
          <a:bodyPr wrap="square">
            <a:spAutoFit/>
          </a:bodyPr>
          <a:lstStyle/>
          <a:p>
            <a:r>
              <a:rPr lang="en-US" sz="2400" dirty="0">
                <a:solidFill>
                  <a:srgbClr val="FF0000"/>
                </a:solidFill>
                <a:uFillTx/>
              </a:rPr>
              <a:t>Software entities (classes, modules, functions, etc.) should be open for extension but closed for modification</a:t>
            </a:r>
          </a:p>
        </p:txBody>
      </p:sp>
      <p:sp>
        <p:nvSpPr>
          <p:cNvPr id="3" name="TextBox 2"/>
          <p:cNvSpPr txBox="1">
            <a:spLocks/>
          </p:cNvSpPr>
          <p:nvPr/>
        </p:nvSpPr>
        <p:spPr>
          <a:xfrm>
            <a:off x="1981201" y="3505200"/>
            <a:ext cx="5169107" cy="369332"/>
          </a:xfrm>
          <a:prstGeom prst="rect">
            <a:avLst/>
          </a:prstGeom>
          <a:noFill/>
        </p:spPr>
        <p:txBody>
          <a:bodyPr wrap="none" rtlCol="0">
            <a:spAutoFit/>
          </a:bodyPr>
          <a:lstStyle/>
          <a:p>
            <a:r>
              <a:rPr lang="en-US">
                <a:uFillTx/>
              </a:rPr>
              <a:t>Software entities can be extended without modifying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The Open/Closed Principle (OCP)</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39</a:t>
            </a:fld>
            <a:endParaRPr lang="en-US">
              <a:uFillTx/>
            </a:endParaRPr>
          </a:p>
        </p:txBody>
      </p:sp>
      <p:sp>
        <p:nvSpPr>
          <p:cNvPr id="7" name="Rectangle 6"/>
          <p:cNvSpPr>
            <a:spLocks/>
          </p:cNvSpPr>
          <p:nvPr/>
        </p:nvSpPr>
        <p:spPr>
          <a:xfrm>
            <a:off x="2133600" y="2172697"/>
            <a:ext cx="5715000" cy="3046988"/>
          </a:xfrm>
          <a:prstGeom prst="rect">
            <a:avLst/>
          </a:prstGeom>
          <a:solidFill>
            <a:schemeClr val="accent6">
              <a:lumMod val="60000"/>
              <a:lumOff val="40000"/>
            </a:schemeClr>
          </a:solidFill>
        </p:spPr>
        <p:txBody>
          <a:bodyPr wrap="square">
            <a:spAutoFit/>
          </a:bodyPr>
          <a:lstStyle/>
          <a:p>
            <a:r>
              <a:rPr lang="en-US" sz="2000" dirty="0">
                <a:uFillTx/>
                <a:latin typeface="Courier New" panose="02070309020205020404" pitchFamily="49" charset="0"/>
                <a:cs typeface="Courier New" panose="02070309020205020404" pitchFamily="49" charset="0"/>
              </a:rPr>
              <a:t>class Rectangle{</a:t>
            </a:r>
          </a:p>
          <a:p>
            <a:r>
              <a:rPr lang="en-US" sz="2000" dirty="0">
                <a:uFillTx/>
                <a:latin typeface="Courier New" panose="02070309020205020404" pitchFamily="49" charset="0"/>
                <a:cs typeface="Courier New" panose="02070309020205020404" pitchFamily="49" charset="0"/>
              </a:rPr>
              <a:t>    </a:t>
            </a:r>
          </a:p>
          <a:p>
            <a:r>
              <a:rPr lang="en-US" sz="2000" dirty="0">
                <a:uFillTx/>
                <a:latin typeface="Courier New" panose="02070309020205020404" pitchFamily="49" charset="0"/>
                <a:cs typeface="Courier New" panose="02070309020205020404" pitchFamily="49" charset="0"/>
              </a:rPr>
              <a:t>}</a:t>
            </a:r>
          </a:p>
          <a:p>
            <a:r>
              <a:rPr lang="en-US" sz="2000" dirty="0">
                <a:uFillTx/>
                <a:latin typeface="Courier New" panose="02070309020205020404" pitchFamily="49" charset="0"/>
                <a:cs typeface="Courier New" panose="02070309020205020404" pitchFamily="49" charset="0"/>
              </a:rPr>
              <a:t>class Circle{</a:t>
            </a:r>
          </a:p>
          <a:p>
            <a:endParaRPr lang="en-US" sz="1200" dirty="0">
              <a:uFillTx/>
              <a:latin typeface="Courier New" panose="02070309020205020404" pitchFamily="49" charset="0"/>
              <a:cs typeface="Courier New" panose="02070309020205020404" pitchFamily="49" charset="0"/>
            </a:endParaRPr>
          </a:p>
          <a:p>
            <a:r>
              <a:rPr lang="en-US" sz="2000" dirty="0">
                <a:uFillTx/>
                <a:latin typeface="Courier New" panose="02070309020205020404" pitchFamily="49" charset="0"/>
                <a:cs typeface="Courier New" panose="02070309020205020404" pitchFamily="49" charset="0"/>
              </a:rPr>
              <a:t>}</a:t>
            </a:r>
          </a:p>
          <a:p>
            <a:r>
              <a:rPr lang="en-US" sz="2000" dirty="0">
                <a:uFillTx/>
                <a:latin typeface="Courier New" panose="02070309020205020404" pitchFamily="49" charset="0"/>
                <a:cs typeface="Courier New" panose="02070309020205020404" pitchFamily="49" charset="0"/>
              </a:rPr>
              <a:t>class Diagram{</a:t>
            </a:r>
          </a:p>
          <a:p>
            <a:r>
              <a:rPr lang="en-US" sz="2000" dirty="0">
                <a:uFillTx/>
                <a:latin typeface="Courier New" panose="02070309020205020404" pitchFamily="49" charset="0"/>
                <a:cs typeface="Courier New" panose="02070309020205020404" pitchFamily="49" charset="0"/>
              </a:rPr>
              <a:t>   </a:t>
            </a:r>
            <a:r>
              <a:rPr lang="en-US" sz="2000" dirty="0" err="1">
                <a:uFillTx/>
                <a:latin typeface="Courier New" panose="02070309020205020404" pitchFamily="49" charset="0"/>
                <a:cs typeface="Courier New" panose="02070309020205020404" pitchFamily="49" charset="0"/>
              </a:rPr>
              <a:t>LinkedList</a:t>
            </a:r>
            <a:r>
              <a:rPr lang="en-US" sz="2000" dirty="0">
                <a:uFillTx/>
                <a:latin typeface="Courier New" panose="02070309020205020404" pitchFamily="49" charset="0"/>
                <a:cs typeface="Courier New" panose="02070309020205020404" pitchFamily="49" charset="0"/>
              </a:rPr>
              <a:t>&lt;Circle&gt; circles;</a:t>
            </a:r>
          </a:p>
          <a:p>
            <a:r>
              <a:rPr lang="en-US" sz="2000" dirty="0">
                <a:uFillTx/>
                <a:latin typeface="Courier New" panose="02070309020205020404" pitchFamily="49" charset="0"/>
                <a:cs typeface="Courier New" panose="02070309020205020404" pitchFamily="49" charset="0"/>
              </a:rPr>
              <a:t>   </a:t>
            </a:r>
            <a:r>
              <a:rPr lang="en-US" sz="2000" dirty="0" err="1">
                <a:uFillTx/>
                <a:latin typeface="Courier New" panose="02070309020205020404" pitchFamily="49" charset="0"/>
                <a:cs typeface="Courier New" panose="02070309020205020404" pitchFamily="49" charset="0"/>
              </a:rPr>
              <a:t>LinkedList</a:t>
            </a:r>
            <a:r>
              <a:rPr lang="en-US" sz="2000" dirty="0">
                <a:uFillTx/>
                <a:latin typeface="Courier New" panose="02070309020205020404" pitchFamily="49" charset="0"/>
                <a:cs typeface="Courier New" panose="02070309020205020404" pitchFamily="49" charset="0"/>
              </a:rPr>
              <a:t>&lt;Rectangle&gt; rectangles;</a:t>
            </a:r>
          </a:p>
          <a:p>
            <a:r>
              <a:rPr lang="en-US" sz="2000" dirty="0">
                <a:uFillTx/>
                <a:latin typeface="Courier New" panose="02070309020205020404" pitchFamily="49" charset="0"/>
                <a:cs typeface="Courier New" panose="02070309020205020404"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a:uFillTx/>
              </a:rPr>
              <a:t>Tổng quan</a:t>
            </a:r>
          </a:p>
        </p:txBody>
      </p:sp>
      <p:sp>
        <p:nvSpPr>
          <p:cNvPr id="2051" name="Rectangle 3"/>
          <p:cNvSpPr>
            <a:spLocks noGrp="1" noChangeArrowheads="1"/>
          </p:cNvSpPr>
          <p:nvPr>
            <p:ph type="body" idx="1"/>
          </p:nvPr>
        </p:nvSpPr>
        <p:spPr/>
        <p:txBody>
          <a:bodyPr/>
          <a:lstStyle/>
          <a:p>
            <a:pPr>
              <a:lnSpc>
                <a:spcPct val="90000"/>
              </a:lnSpc>
            </a:pPr>
            <a:r>
              <a:rPr lang="en-US" altLang="en-US" sz="2800">
                <a:uFillTx/>
              </a:rPr>
              <a:t>Câu trả lời cho câu hỏi “làm thế nào để tôi có thể…” khi xây dựng phần mềm</a:t>
            </a:r>
          </a:p>
          <a:p>
            <a:pPr>
              <a:lnSpc>
                <a:spcPct val="90000"/>
              </a:lnSpc>
            </a:pPr>
            <a:r>
              <a:rPr lang="en-US" altLang="en-US" sz="2800">
                <a:uFillTx/>
              </a:rPr>
              <a:t>MTK là những giải pháp đã được sử dụng trong các phần mềm khác nhau và xem là tốt (best practice)</a:t>
            </a:r>
          </a:p>
          <a:p>
            <a:pPr>
              <a:lnSpc>
                <a:spcPct val="90000"/>
              </a:lnSpc>
            </a:pPr>
            <a:r>
              <a:rPr lang="en-US" altLang="en-US" sz="2800">
                <a:uFillTx/>
              </a:rPr>
              <a:t>Mốc quan trọng: 1995, Gang of Four (GoF) Gamma, Helm, Johnson, và Vlissides; </a:t>
            </a:r>
            <a:r>
              <a:rPr lang="en-US" altLang="en-US" sz="2800" i="1">
                <a:uFillTx/>
              </a:rPr>
              <a:t>Design Patterns: Elements of Reusable Object-Oriented Software</a:t>
            </a:r>
            <a:r>
              <a:rPr lang="en-US" altLang="en-US" sz="2800">
                <a:uFillTx/>
              </a:rPr>
              <a:t>, Addison Wesley, 1995.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The Open/Closed Principle (OCP)</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40</a:t>
            </a:fld>
            <a:endParaRPr lang="en-US">
              <a:uFillTx/>
            </a:endParaRPr>
          </a:p>
        </p:txBody>
      </p:sp>
      <p:sp>
        <p:nvSpPr>
          <p:cNvPr id="5" name="Rectangle 4"/>
          <p:cNvSpPr>
            <a:spLocks/>
          </p:cNvSpPr>
          <p:nvPr/>
        </p:nvSpPr>
        <p:spPr>
          <a:xfrm>
            <a:off x="2133600" y="2133600"/>
            <a:ext cx="5791200" cy="2862322"/>
          </a:xfrm>
          <a:prstGeom prst="rect">
            <a:avLst/>
          </a:prstGeom>
          <a:solidFill>
            <a:schemeClr val="accent6">
              <a:lumMod val="60000"/>
              <a:lumOff val="40000"/>
            </a:schemeClr>
          </a:solidFill>
        </p:spPr>
        <p:txBody>
          <a:bodyPr wrap="square">
            <a:spAutoFit/>
          </a:bodyPr>
          <a:lstStyle/>
          <a:p>
            <a:r>
              <a:rPr lang="en-US" sz="2000" dirty="0">
                <a:uFillTx/>
                <a:latin typeface="Courier New" panose="02070309020205020404" pitchFamily="49" charset="0"/>
                <a:cs typeface="Courier New" panose="02070309020205020404" pitchFamily="49" charset="0"/>
              </a:rPr>
              <a:t>class Rectangle extends Shape{</a:t>
            </a:r>
          </a:p>
          <a:p>
            <a:r>
              <a:rPr lang="en-US" sz="2000" dirty="0">
                <a:uFillTx/>
                <a:latin typeface="Courier New" panose="02070309020205020404" pitchFamily="49" charset="0"/>
                <a:cs typeface="Courier New" panose="02070309020205020404" pitchFamily="49" charset="0"/>
              </a:rPr>
              <a:t>    </a:t>
            </a:r>
          </a:p>
          <a:p>
            <a:r>
              <a:rPr lang="en-US" sz="2000" dirty="0">
                <a:uFillTx/>
                <a:latin typeface="Courier New" panose="02070309020205020404" pitchFamily="49" charset="0"/>
                <a:cs typeface="Courier New" panose="02070309020205020404" pitchFamily="49" charset="0"/>
              </a:rPr>
              <a:t>}</a:t>
            </a:r>
          </a:p>
          <a:p>
            <a:r>
              <a:rPr lang="en-US" sz="2000" dirty="0">
                <a:uFillTx/>
                <a:latin typeface="Courier New" panose="02070309020205020404" pitchFamily="49" charset="0"/>
                <a:cs typeface="Courier New" panose="02070309020205020404" pitchFamily="49" charset="0"/>
              </a:rPr>
              <a:t>class Circle extends Shape{</a:t>
            </a:r>
          </a:p>
          <a:p>
            <a:endParaRPr lang="en-US" sz="2000" dirty="0">
              <a:uFillTx/>
              <a:latin typeface="Courier New" panose="02070309020205020404" pitchFamily="49" charset="0"/>
              <a:cs typeface="Courier New" panose="02070309020205020404" pitchFamily="49" charset="0"/>
            </a:endParaRPr>
          </a:p>
          <a:p>
            <a:r>
              <a:rPr lang="en-US" sz="2000" dirty="0">
                <a:uFillTx/>
                <a:latin typeface="Courier New" panose="02070309020205020404" pitchFamily="49" charset="0"/>
                <a:cs typeface="Courier New" panose="02070309020205020404" pitchFamily="49" charset="0"/>
              </a:rPr>
              <a:t>}</a:t>
            </a:r>
          </a:p>
          <a:p>
            <a:r>
              <a:rPr lang="en-US" sz="2000" dirty="0">
                <a:uFillTx/>
                <a:latin typeface="Courier New" panose="02070309020205020404" pitchFamily="49" charset="0"/>
                <a:cs typeface="Courier New" panose="02070309020205020404" pitchFamily="49" charset="0"/>
              </a:rPr>
              <a:t>class Diagram{</a:t>
            </a:r>
          </a:p>
          <a:p>
            <a:r>
              <a:rPr lang="en-US" sz="2000" dirty="0">
                <a:uFillTx/>
                <a:latin typeface="Courier New" panose="02070309020205020404" pitchFamily="49" charset="0"/>
                <a:cs typeface="Courier New" panose="02070309020205020404" pitchFamily="49" charset="0"/>
              </a:rPr>
              <a:t>   </a:t>
            </a:r>
            <a:r>
              <a:rPr lang="en-US" sz="2000" dirty="0" err="1">
                <a:uFillTx/>
                <a:latin typeface="Courier New" panose="02070309020205020404" pitchFamily="49" charset="0"/>
                <a:cs typeface="Courier New" panose="02070309020205020404" pitchFamily="49" charset="0"/>
              </a:rPr>
              <a:t>LinkedList</a:t>
            </a:r>
            <a:r>
              <a:rPr lang="en-US" sz="2000" dirty="0">
                <a:uFillTx/>
                <a:latin typeface="Courier New" panose="02070309020205020404" pitchFamily="49" charset="0"/>
                <a:cs typeface="Courier New" panose="02070309020205020404" pitchFamily="49" charset="0"/>
              </a:rPr>
              <a:t>&lt;Shape&gt; shapes;</a:t>
            </a:r>
          </a:p>
          <a:p>
            <a:r>
              <a:rPr lang="en-US" sz="2000" dirty="0">
                <a:uFillTx/>
                <a:latin typeface="Courier New" panose="02070309020205020404" pitchFamily="49" charset="0"/>
                <a:cs typeface="Courier New" panose="02070309020205020404" pitchFamily="49"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The Open/Closed Principle (OCP)</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41</a:t>
            </a:fld>
            <a:endParaRPr lang="en-US">
              <a:uFillTx/>
            </a:endParaRPr>
          </a:p>
        </p:txBody>
      </p:sp>
      <p:sp>
        <p:nvSpPr>
          <p:cNvPr id="5" name="Rectangle 4"/>
          <p:cNvSpPr>
            <a:spLocks/>
          </p:cNvSpPr>
          <p:nvPr/>
        </p:nvSpPr>
        <p:spPr>
          <a:xfrm>
            <a:off x="1600200" y="1414485"/>
            <a:ext cx="7239000" cy="4708981"/>
          </a:xfrm>
          <a:prstGeom prst="rect">
            <a:avLst/>
          </a:prstGeom>
          <a:solidFill>
            <a:schemeClr val="accent6">
              <a:lumMod val="60000"/>
              <a:lumOff val="40000"/>
            </a:schemeClr>
          </a:solidFill>
        </p:spPr>
        <p:txBody>
          <a:bodyPr wrap="square">
            <a:spAutoFit/>
          </a:bodyPr>
          <a:lstStyle/>
          <a:p>
            <a:r>
              <a:rPr lang="en-US" sz="2000" dirty="0">
                <a:uFillTx/>
                <a:latin typeface="Courier New" panose="02070309020205020404" pitchFamily="49" charset="0"/>
                <a:cs typeface="Courier New" panose="02070309020205020404" pitchFamily="49" charset="0"/>
              </a:rPr>
              <a:t>class Rectangle extends Shape{    </a:t>
            </a:r>
          </a:p>
          <a:p>
            <a:r>
              <a:rPr lang="en-US" sz="2000" dirty="0">
                <a:uFillTx/>
                <a:latin typeface="Courier New" panose="02070309020205020404" pitchFamily="49" charset="0"/>
                <a:cs typeface="Courier New" panose="02070309020205020404" pitchFamily="49" charset="0"/>
              </a:rPr>
              <a:t>}</a:t>
            </a:r>
          </a:p>
          <a:p>
            <a:r>
              <a:rPr lang="en-US" sz="2000" dirty="0">
                <a:uFillTx/>
                <a:latin typeface="Courier New" panose="02070309020205020404" pitchFamily="49" charset="0"/>
                <a:cs typeface="Courier New" panose="02070309020205020404" pitchFamily="49" charset="0"/>
              </a:rPr>
              <a:t>class Circle extends Shape{</a:t>
            </a:r>
          </a:p>
          <a:p>
            <a:r>
              <a:rPr lang="en-US" sz="2000" dirty="0">
                <a:uFillTx/>
                <a:latin typeface="Courier New" panose="02070309020205020404" pitchFamily="49" charset="0"/>
                <a:cs typeface="Courier New" panose="02070309020205020404" pitchFamily="49" charset="0"/>
              </a:rPr>
              <a:t>}</a:t>
            </a:r>
          </a:p>
          <a:p>
            <a:r>
              <a:rPr lang="en-US" sz="2000" dirty="0">
                <a:uFillTx/>
                <a:latin typeface="Courier New" panose="02070309020205020404" pitchFamily="49" charset="0"/>
                <a:cs typeface="Courier New" panose="02070309020205020404" pitchFamily="49" charset="0"/>
              </a:rPr>
              <a:t>class Diagram{</a:t>
            </a:r>
          </a:p>
          <a:p>
            <a:r>
              <a:rPr lang="en-US" sz="2000" dirty="0">
                <a:uFillTx/>
                <a:latin typeface="Courier New" panose="02070309020205020404" pitchFamily="49" charset="0"/>
                <a:cs typeface="Courier New" panose="02070309020205020404" pitchFamily="49" charset="0"/>
              </a:rPr>
              <a:t>   </a:t>
            </a:r>
            <a:r>
              <a:rPr lang="en-US" sz="2000" dirty="0" err="1">
                <a:uFillTx/>
                <a:latin typeface="Courier New" panose="02070309020205020404" pitchFamily="49" charset="0"/>
                <a:cs typeface="Courier New" panose="02070309020205020404" pitchFamily="49" charset="0"/>
              </a:rPr>
              <a:t>LinkedList</a:t>
            </a:r>
            <a:r>
              <a:rPr lang="en-US" sz="2000" dirty="0">
                <a:uFillTx/>
                <a:latin typeface="Courier New" panose="02070309020205020404" pitchFamily="49" charset="0"/>
                <a:cs typeface="Courier New" panose="02070309020205020404" pitchFamily="49" charset="0"/>
              </a:rPr>
              <a:t>&lt;Shape&gt; shapes;</a:t>
            </a:r>
          </a:p>
          <a:p>
            <a:r>
              <a:rPr lang="en-US" sz="2000" dirty="0">
                <a:uFillTx/>
                <a:latin typeface="Courier New" panose="02070309020205020404" pitchFamily="49" charset="0"/>
                <a:cs typeface="Courier New" panose="02070309020205020404" pitchFamily="49" charset="0"/>
              </a:rPr>
              <a:t>   public void </a:t>
            </a:r>
            <a:r>
              <a:rPr lang="en-US" sz="2000" dirty="0" err="1">
                <a:uFillTx/>
                <a:latin typeface="Courier New" panose="02070309020205020404" pitchFamily="49" charset="0"/>
                <a:cs typeface="Courier New" panose="02070309020205020404" pitchFamily="49" charset="0"/>
              </a:rPr>
              <a:t>DrawAllShapes</a:t>
            </a:r>
            <a:r>
              <a:rPr lang="en-US" sz="2000" dirty="0">
                <a:uFillTx/>
                <a:latin typeface="Courier New" panose="02070309020205020404" pitchFamily="49" charset="0"/>
                <a:cs typeface="Courier New" panose="02070309020205020404" pitchFamily="49" charset="0"/>
              </a:rPr>
              <a:t>(){</a:t>
            </a:r>
          </a:p>
          <a:p>
            <a:r>
              <a:rPr lang="en-US" sz="2000" dirty="0">
                <a:uFillTx/>
                <a:latin typeface="Courier New" panose="02070309020205020404" pitchFamily="49" charset="0"/>
                <a:cs typeface="Courier New" panose="02070309020205020404" pitchFamily="49" charset="0"/>
              </a:rPr>
              <a:t>       for(Shape </a:t>
            </a:r>
            <a:r>
              <a:rPr lang="en-US" sz="2000" dirty="0" err="1">
                <a:uFillTx/>
                <a:latin typeface="Courier New" panose="02070309020205020404" pitchFamily="49" charset="0"/>
                <a:cs typeface="Courier New" panose="02070309020205020404" pitchFamily="49" charset="0"/>
              </a:rPr>
              <a:t>shape</a:t>
            </a:r>
            <a:r>
              <a:rPr lang="en-US" sz="2000" dirty="0">
                <a:uFillTx/>
                <a:latin typeface="Courier New" panose="02070309020205020404" pitchFamily="49" charset="0"/>
                <a:cs typeface="Courier New" panose="02070309020205020404" pitchFamily="49" charset="0"/>
              </a:rPr>
              <a:t>: shapes){</a:t>
            </a:r>
          </a:p>
          <a:p>
            <a:r>
              <a:rPr lang="en-US" sz="2000" dirty="0">
                <a:uFillTx/>
                <a:latin typeface="Courier New" panose="02070309020205020404" pitchFamily="49" charset="0"/>
                <a:cs typeface="Courier New" panose="02070309020205020404" pitchFamily="49" charset="0"/>
              </a:rPr>
              <a:t>             if(</a:t>
            </a:r>
            <a:r>
              <a:rPr lang="en-US" sz="2000" dirty="0" err="1">
                <a:uFillTx/>
                <a:latin typeface="Courier New" panose="02070309020205020404" pitchFamily="49" charset="0"/>
                <a:cs typeface="Courier New" panose="02070309020205020404" pitchFamily="49" charset="0"/>
              </a:rPr>
              <a:t>shape.isInstanceOf</a:t>
            </a:r>
            <a:r>
              <a:rPr lang="en-US" sz="2000" dirty="0">
                <a:uFillTx/>
                <a:latin typeface="Courier New" panose="02070309020205020404" pitchFamily="49" charset="0"/>
                <a:cs typeface="Courier New" panose="02070309020205020404" pitchFamily="49" charset="0"/>
              </a:rPr>
              <a:t>(Rectangle))</a:t>
            </a:r>
          </a:p>
          <a:p>
            <a:r>
              <a:rPr lang="en-US" sz="2000" dirty="0">
                <a:uFillTx/>
                <a:latin typeface="Courier New" panose="02070309020205020404" pitchFamily="49" charset="0"/>
                <a:cs typeface="Courier New" panose="02070309020205020404" pitchFamily="49" charset="0"/>
              </a:rPr>
              <a:t>	  //draw rectangle</a:t>
            </a:r>
          </a:p>
          <a:p>
            <a:r>
              <a:rPr lang="en-US" sz="2000" dirty="0">
                <a:uFillTx/>
                <a:latin typeface="Courier New" panose="02070309020205020404" pitchFamily="49" charset="0"/>
                <a:cs typeface="Courier New" panose="02070309020205020404" pitchFamily="49" charset="0"/>
              </a:rPr>
              <a:t>              else</a:t>
            </a:r>
          </a:p>
          <a:p>
            <a:r>
              <a:rPr lang="en-US" sz="2000" dirty="0">
                <a:uFillTx/>
                <a:latin typeface="Courier New" panose="02070309020205020404" pitchFamily="49" charset="0"/>
                <a:cs typeface="Courier New" panose="02070309020205020404" pitchFamily="49" charset="0"/>
              </a:rPr>
              <a:t>	  //draw circle	</a:t>
            </a:r>
          </a:p>
          <a:p>
            <a:r>
              <a:rPr lang="en-US" sz="2000" dirty="0">
                <a:uFillTx/>
                <a:latin typeface="Courier New" panose="02070309020205020404" pitchFamily="49" charset="0"/>
                <a:cs typeface="Courier New" panose="02070309020205020404" pitchFamily="49" charset="0"/>
              </a:rPr>
              <a:t>       }</a:t>
            </a:r>
          </a:p>
          <a:p>
            <a:r>
              <a:rPr lang="en-US" sz="2000" dirty="0">
                <a:uFillTx/>
                <a:latin typeface="Courier New" panose="02070309020205020404" pitchFamily="49" charset="0"/>
                <a:cs typeface="Courier New" panose="02070309020205020404" pitchFamily="49" charset="0"/>
              </a:rPr>
              <a:t>   }</a:t>
            </a:r>
          </a:p>
          <a:p>
            <a:r>
              <a:rPr lang="en-US" sz="2000" dirty="0">
                <a:uFillTx/>
                <a:latin typeface="Courier New" panose="02070309020205020404" pitchFamily="49" charset="0"/>
                <a:cs typeface="Courier New" panose="02070309020205020404"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The Open/Closed Principle (OCP)</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42</a:t>
            </a:fld>
            <a:endParaRPr lang="en-US">
              <a:uFillTx/>
            </a:endParaRPr>
          </a:p>
        </p:txBody>
      </p:sp>
      <p:sp>
        <p:nvSpPr>
          <p:cNvPr id="5" name="Rectangle 4"/>
          <p:cNvSpPr>
            <a:spLocks/>
          </p:cNvSpPr>
          <p:nvPr/>
        </p:nvSpPr>
        <p:spPr>
          <a:xfrm>
            <a:off x="228600" y="1524000"/>
            <a:ext cx="4800600" cy="3970318"/>
          </a:xfrm>
          <a:prstGeom prst="rect">
            <a:avLst/>
          </a:prstGeom>
          <a:solidFill>
            <a:schemeClr val="accent6">
              <a:lumMod val="60000"/>
              <a:lumOff val="40000"/>
            </a:schemeClr>
          </a:solidFill>
        </p:spPr>
        <p:txBody>
          <a:bodyPr wrap="square">
            <a:spAutoFit/>
          </a:bodyPr>
          <a:lstStyle/>
          <a:p>
            <a:r>
              <a:rPr lang="en-US" dirty="0">
                <a:uFillTx/>
                <a:latin typeface="Courier New" panose="02070309020205020404" pitchFamily="49" charset="0"/>
                <a:cs typeface="Courier New" panose="02070309020205020404" pitchFamily="49" charset="0"/>
              </a:rPr>
              <a:t>class Shape {</a:t>
            </a:r>
          </a:p>
          <a:p>
            <a:r>
              <a:rPr lang="en-US" dirty="0">
                <a:uFillTx/>
                <a:latin typeface="Courier New" panose="02070309020205020404" pitchFamily="49" charset="0"/>
                <a:cs typeface="Courier New" panose="02070309020205020404" pitchFamily="49" charset="0"/>
              </a:rPr>
              <a:t>    public void Draw(){        </a:t>
            </a:r>
          </a:p>
          <a:p>
            <a:r>
              <a:rPr lang="en-US" dirty="0">
                <a:uFillTx/>
                <a:latin typeface="Courier New" panose="02070309020205020404" pitchFamily="49" charset="0"/>
                <a:cs typeface="Courier New" panose="02070309020205020404" pitchFamily="49" charset="0"/>
              </a:rPr>
              <a:t>    }</a:t>
            </a:r>
          </a:p>
          <a:p>
            <a:r>
              <a:rPr lang="en-US" dirty="0">
                <a:uFillTx/>
                <a:latin typeface="Courier New" panose="02070309020205020404" pitchFamily="49" charset="0"/>
                <a:cs typeface="Courier New" panose="02070309020205020404" pitchFamily="49" charset="0"/>
              </a:rPr>
              <a:t>}</a:t>
            </a:r>
          </a:p>
          <a:p>
            <a:r>
              <a:rPr lang="en-US" dirty="0">
                <a:uFillTx/>
                <a:latin typeface="Courier New" panose="02070309020205020404" pitchFamily="49" charset="0"/>
                <a:cs typeface="Courier New" panose="02070309020205020404" pitchFamily="49" charset="0"/>
              </a:rPr>
              <a:t>class Rectangle extends Shape{</a:t>
            </a:r>
          </a:p>
          <a:p>
            <a:r>
              <a:rPr lang="en-US" dirty="0">
                <a:uFillTx/>
                <a:latin typeface="Courier New" panose="02070309020205020404" pitchFamily="49" charset="0"/>
                <a:cs typeface="Courier New" panose="02070309020205020404" pitchFamily="49" charset="0"/>
              </a:rPr>
              <a:t>    @Override</a:t>
            </a:r>
          </a:p>
          <a:p>
            <a:r>
              <a:rPr lang="en-US" dirty="0">
                <a:uFillTx/>
                <a:latin typeface="Courier New" panose="02070309020205020404" pitchFamily="49" charset="0"/>
                <a:cs typeface="Courier New" panose="02070309020205020404" pitchFamily="49" charset="0"/>
              </a:rPr>
              <a:t>    public void Draw(){</a:t>
            </a:r>
          </a:p>
          <a:p>
            <a:r>
              <a:rPr lang="en-US" dirty="0">
                <a:uFillTx/>
                <a:latin typeface="Courier New" panose="02070309020205020404" pitchFamily="49" charset="0"/>
                <a:cs typeface="Courier New" panose="02070309020205020404" pitchFamily="49" charset="0"/>
              </a:rPr>
              <a:t>    }</a:t>
            </a:r>
          </a:p>
          <a:p>
            <a:r>
              <a:rPr lang="en-US" dirty="0">
                <a:uFillTx/>
                <a:latin typeface="Courier New" panose="02070309020205020404" pitchFamily="49" charset="0"/>
                <a:cs typeface="Courier New" panose="02070309020205020404" pitchFamily="49" charset="0"/>
              </a:rPr>
              <a:t>}</a:t>
            </a:r>
          </a:p>
          <a:p>
            <a:r>
              <a:rPr lang="en-US" dirty="0">
                <a:uFillTx/>
                <a:latin typeface="Courier New" panose="02070309020205020404" pitchFamily="49" charset="0"/>
                <a:cs typeface="Courier New" panose="02070309020205020404" pitchFamily="49" charset="0"/>
              </a:rPr>
              <a:t>class Circle extends Shape{</a:t>
            </a:r>
          </a:p>
          <a:p>
            <a:r>
              <a:rPr lang="en-US" dirty="0">
                <a:uFillTx/>
                <a:latin typeface="Courier New" panose="02070309020205020404" pitchFamily="49" charset="0"/>
                <a:cs typeface="Courier New" panose="02070309020205020404" pitchFamily="49" charset="0"/>
              </a:rPr>
              <a:t>    @Override</a:t>
            </a:r>
          </a:p>
          <a:p>
            <a:r>
              <a:rPr lang="en-US" dirty="0">
                <a:uFillTx/>
                <a:latin typeface="Courier New" panose="02070309020205020404" pitchFamily="49" charset="0"/>
                <a:cs typeface="Courier New" panose="02070309020205020404" pitchFamily="49" charset="0"/>
              </a:rPr>
              <a:t>    public void Draw(){</a:t>
            </a:r>
          </a:p>
          <a:p>
            <a:r>
              <a:rPr lang="en-US" dirty="0">
                <a:uFillTx/>
                <a:latin typeface="Courier New" panose="02070309020205020404" pitchFamily="49" charset="0"/>
                <a:cs typeface="Courier New" panose="02070309020205020404" pitchFamily="49" charset="0"/>
              </a:rPr>
              <a:t>    }</a:t>
            </a:r>
          </a:p>
          <a:p>
            <a:r>
              <a:rPr lang="en-US" dirty="0">
                <a:uFillTx/>
                <a:latin typeface="Courier New" panose="02070309020205020404" pitchFamily="49" charset="0"/>
                <a:cs typeface="Courier New" panose="02070309020205020404" pitchFamily="49" charset="0"/>
              </a:rPr>
              <a:t>}</a:t>
            </a:r>
          </a:p>
        </p:txBody>
      </p:sp>
      <p:sp>
        <p:nvSpPr>
          <p:cNvPr id="6" name="Rectangle 5"/>
          <p:cNvSpPr>
            <a:spLocks/>
          </p:cNvSpPr>
          <p:nvPr/>
        </p:nvSpPr>
        <p:spPr>
          <a:xfrm>
            <a:off x="5105400" y="2286000"/>
            <a:ext cx="4648199" cy="2308324"/>
          </a:xfrm>
          <a:prstGeom prst="rect">
            <a:avLst/>
          </a:prstGeom>
          <a:solidFill>
            <a:schemeClr val="accent6">
              <a:lumMod val="60000"/>
              <a:lumOff val="40000"/>
            </a:schemeClr>
          </a:solidFill>
        </p:spPr>
        <p:txBody>
          <a:bodyPr wrap="square">
            <a:spAutoFit/>
          </a:bodyPr>
          <a:lstStyle/>
          <a:p>
            <a:r>
              <a:rPr lang="en-US" dirty="0">
                <a:uFillTx/>
                <a:latin typeface="Courier New" panose="02070309020205020404" pitchFamily="49" charset="0"/>
                <a:cs typeface="Courier New" panose="02070309020205020404" pitchFamily="49" charset="0"/>
              </a:rPr>
              <a:t>class Diagram{</a:t>
            </a:r>
          </a:p>
          <a:p>
            <a:r>
              <a:rPr lang="en-US" dirty="0">
                <a:uFillTx/>
                <a:latin typeface="Courier New" panose="02070309020205020404" pitchFamily="49" charset="0"/>
                <a:cs typeface="Courier New" panose="02070309020205020404" pitchFamily="49" charset="0"/>
              </a:rPr>
              <a:t>   </a:t>
            </a:r>
            <a:r>
              <a:rPr lang="en-US" dirty="0" err="1">
                <a:uFillTx/>
                <a:latin typeface="Courier New" panose="02070309020205020404" pitchFamily="49" charset="0"/>
                <a:cs typeface="Courier New" panose="02070309020205020404" pitchFamily="49" charset="0"/>
              </a:rPr>
              <a:t>LinkedList</a:t>
            </a:r>
            <a:r>
              <a:rPr lang="en-US" dirty="0">
                <a:uFillTx/>
                <a:latin typeface="Courier New" panose="02070309020205020404" pitchFamily="49" charset="0"/>
                <a:cs typeface="Courier New" panose="02070309020205020404" pitchFamily="49" charset="0"/>
              </a:rPr>
              <a:t>&lt;Shape&gt; shapes;</a:t>
            </a:r>
          </a:p>
          <a:p>
            <a:r>
              <a:rPr lang="en-US" dirty="0">
                <a:uFillTx/>
                <a:latin typeface="Courier New" panose="02070309020205020404" pitchFamily="49" charset="0"/>
                <a:cs typeface="Courier New" panose="02070309020205020404" pitchFamily="49" charset="0"/>
              </a:rPr>
              <a:t>   public void </a:t>
            </a:r>
            <a:r>
              <a:rPr lang="en-US" dirty="0" err="1">
                <a:uFillTx/>
                <a:latin typeface="Courier New" panose="02070309020205020404" pitchFamily="49" charset="0"/>
                <a:cs typeface="Courier New" panose="02070309020205020404" pitchFamily="49" charset="0"/>
              </a:rPr>
              <a:t>DrawAllShapes</a:t>
            </a:r>
            <a:r>
              <a:rPr lang="en-US" dirty="0">
                <a:uFillTx/>
                <a:latin typeface="Courier New" panose="02070309020205020404" pitchFamily="49" charset="0"/>
                <a:cs typeface="Courier New" panose="02070309020205020404" pitchFamily="49" charset="0"/>
              </a:rPr>
              <a:t>(){</a:t>
            </a:r>
          </a:p>
          <a:p>
            <a:r>
              <a:rPr lang="en-US" dirty="0">
                <a:uFillTx/>
                <a:latin typeface="Courier New" panose="02070309020205020404" pitchFamily="49" charset="0"/>
                <a:cs typeface="Courier New" panose="02070309020205020404" pitchFamily="49" charset="0"/>
              </a:rPr>
              <a:t>       for(Shape </a:t>
            </a:r>
            <a:r>
              <a:rPr lang="en-US" dirty="0" err="1">
                <a:uFillTx/>
                <a:latin typeface="Courier New" panose="02070309020205020404" pitchFamily="49" charset="0"/>
                <a:cs typeface="Courier New" panose="02070309020205020404" pitchFamily="49" charset="0"/>
              </a:rPr>
              <a:t>shape</a:t>
            </a:r>
            <a:r>
              <a:rPr lang="en-US" dirty="0">
                <a:uFillTx/>
                <a:latin typeface="Courier New" panose="02070309020205020404" pitchFamily="49" charset="0"/>
                <a:cs typeface="Courier New" panose="02070309020205020404" pitchFamily="49" charset="0"/>
              </a:rPr>
              <a:t>: shapes){</a:t>
            </a:r>
          </a:p>
          <a:p>
            <a:r>
              <a:rPr lang="en-US" dirty="0">
                <a:uFillTx/>
                <a:latin typeface="Courier New" panose="02070309020205020404" pitchFamily="49" charset="0"/>
                <a:cs typeface="Courier New" panose="02070309020205020404" pitchFamily="49" charset="0"/>
              </a:rPr>
              <a:t>           </a:t>
            </a:r>
            <a:r>
              <a:rPr lang="en-US" dirty="0" err="1">
                <a:uFillTx/>
                <a:latin typeface="Courier New" panose="02070309020205020404" pitchFamily="49" charset="0"/>
                <a:cs typeface="Courier New" panose="02070309020205020404" pitchFamily="49" charset="0"/>
              </a:rPr>
              <a:t>shape.Draw</a:t>
            </a:r>
            <a:r>
              <a:rPr lang="en-US" dirty="0">
                <a:uFillTx/>
                <a:latin typeface="Courier New" panose="02070309020205020404" pitchFamily="49" charset="0"/>
                <a:cs typeface="Courier New" panose="02070309020205020404" pitchFamily="49" charset="0"/>
              </a:rPr>
              <a:t>();</a:t>
            </a:r>
          </a:p>
          <a:p>
            <a:r>
              <a:rPr lang="en-US" dirty="0">
                <a:uFillTx/>
                <a:latin typeface="Courier New" panose="02070309020205020404" pitchFamily="49" charset="0"/>
                <a:cs typeface="Courier New" panose="02070309020205020404" pitchFamily="49" charset="0"/>
              </a:rPr>
              <a:t>       }</a:t>
            </a:r>
          </a:p>
          <a:p>
            <a:r>
              <a:rPr lang="en-US" dirty="0">
                <a:uFillTx/>
                <a:latin typeface="Courier New" panose="02070309020205020404" pitchFamily="49" charset="0"/>
                <a:cs typeface="Courier New" panose="02070309020205020404" pitchFamily="49" charset="0"/>
              </a:rPr>
              <a:t>   }</a:t>
            </a:r>
          </a:p>
          <a:p>
            <a:r>
              <a:rPr lang="en-US" dirty="0">
                <a:uFillTx/>
                <a:latin typeface="Courier New" panose="02070309020205020404" pitchFamily="49" charset="0"/>
                <a:cs typeface="Courier New" panose="02070309020205020404"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uFillTx/>
              </a:rPr>
              <a:t>Liskov Substitution Principle (LSP)</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43</a:t>
            </a:fld>
            <a:endParaRPr lang="en-US">
              <a:uFillTx/>
            </a:endParaRPr>
          </a:p>
        </p:txBody>
      </p:sp>
      <p:sp>
        <p:nvSpPr>
          <p:cNvPr id="6" name="Rectangle 5"/>
          <p:cNvSpPr>
            <a:spLocks/>
          </p:cNvSpPr>
          <p:nvPr/>
        </p:nvSpPr>
        <p:spPr>
          <a:xfrm>
            <a:off x="1409700" y="1371600"/>
            <a:ext cx="6553200" cy="400110"/>
          </a:xfrm>
          <a:prstGeom prst="rect">
            <a:avLst/>
          </a:prstGeom>
        </p:spPr>
        <p:txBody>
          <a:bodyPr wrap="square">
            <a:spAutoFit/>
          </a:bodyPr>
          <a:lstStyle/>
          <a:p>
            <a:r>
              <a:rPr lang="en-GB" sz="2000">
                <a:solidFill>
                  <a:srgbClr val="FF0000"/>
                </a:solidFill>
                <a:uFillTx/>
              </a:rPr>
              <a:t>Derived classes must be substitutable for their base classes</a:t>
            </a:r>
          </a:p>
        </p:txBody>
      </p:sp>
      <p:pic>
        <p:nvPicPr>
          <p:cNvPr id="5" name="Picture 4">
            <a:extLst>
              <a:ext uri="{FF2B5EF4-FFF2-40B4-BE49-F238E27FC236}">
                <a16:creationId xmlns:a16="http://schemas.microsoft.com/office/drawing/2014/main" id="{CC4D2B23-ACCA-437D-B60E-85D548DC5FB8}"/>
              </a:ext>
            </a:extLst>
          </p:cNvPr>
          <p:cNvPicPr>
            <a:picLocks noChangeAspect="1"/>
          </p:cNvPicPr>
          <p:nvPr/>
        </p:nvPicPr>
        <p:blipFill>
          <a:blip r:embed="rId3"/>
          <a:stretch>
            <a:fillRect/>
          </a:stretch>
        </p:blipFill>
        <p:spPr>
          <a:xfrm>
            <a:off x="1957614" y="1771710"/>
            <a:ext cx="6025243" cy="4562115"/>
          </a:xfrm>
          <a:prstGeom prst="rect">
            <a:avLst/>
          </a:prstGeom>
        </p:spPr>
      </p:pic>
      <p:sp>
        <p:nvSpPr>
          <p:cNvPr id="8" name="TextBox 7">
            <a:extLst>
              <a:ext uri="{FF2B5EF4-FFF2-40B4-BE49-F238E27FC236}">
                <a16:creationId xmlns:a16="http://schemas.microsoft.com/office/drawing/2014/main" id="{7A7A9B36-255E-4FAE-83F3-CAA59EA1F89C}"/>
              </a:ext>
            </a:extLst>
          </p:cNvPr>
          <p:cNvSpPr txBox="1"/>
          <p:nvPr/>
        </p:nvSpPr>
        <p:spPr>
          <a:xfrm>
            <a:off x="8251371" y="5987019"/>
            <a:ext cx="1654629" cy="369332"/>
          </a:xfrm>
          <a:prstGeom prst="rect">
            <a:avLst/>
          </a:prstGeom>
        </p:spPr>
        <p:txBody>
          <a:bodyPr wrap="square" rtlCol="0">
            <a:spAutoFit/>
          </a:bodyPr>
          <a:lstStyle/>
          <a:p>
            <a:r>
              <a:rPr lang="en-US">
                <a:hlinkClick r:id="rId4"/>
              </a:rPr>
              <a:t>Tôi đi code dạo</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uFillTx/>
              </a:rPr>
              <a:t>Interface Segregation Principle (ISP)</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44</a:t>
            </a:fld>
            <a:endParaRPr lang="en-US">
              <a:uFillTx/>
            </a:endParaRPr>
          </a:p>
        </p:txBody>
      </p:sp>
      <p:sp>
        <p:nvSpPr>
          <p:cNvPr id="5" name="Rectangle 4"/>
          <p:cNvSpPr>
            <a:spLocks/>
          </p:cNvSpPr>
          <p:nvPr/>
        </p:nvSpPr>
        <p:spPr>
          <a:xfrm>
            <a:off x="1295400" y="1371600"/>
            <a:ext cx="7543800" cy="400110"/>
          </a:xfrm>
          <a:prstGeom prst="rect">
            <a:avLst/>
          </a:prstGeom>
        </p:spPr>
        <p:txBody>
          <a:bodyPr wrap="square">
            <a:spAutoFit/>
          </a:bodyPr>
          <a:lstStyle/>
          <a:p>
            <a:r>
              <a:rPr lang="en-US" sz="2000" dirty="0">
                <a:solidFill>
                  <a:srgbClr val="FF0000"/>
                </a:solidFill>
                <a:uFillTx/>
              </a:rPr>
              <a:t>Clients should not be forced to depend on methods they do not use.</a:t>
            </a:r>
          </a:p>
        </p:txBody>
      </p:sp>
      <p:pic>
        <p:nvPicPr>
          <p:cNvPr id="6" name="Picture 5">
            <a:extLst>
              <a:ext uri="{FF2B5EF4-FFF2-40B4-BE49-F238E27FC236}">
                <a16:creationId xmlns:a16="http://schemas.microsoft.com/office/drawing/2014/main" id="{A3884F58-9B9D-44EA-B63F-BF3AF29B17EF}"/>
              </a:ext>
            </a:extLst>
          </p:cNvPr>
          <p:cNvPicPr>
            <a:picLocks noChangeAspect="1"/>
          </p:cNvPicPr>
          <p:nvPr/>
        </p:nvPicPr>
        <p:blipFill>
          <a:blip r:embed="rId3"/>
          <a:stretch>
            <a:fillRect/>
          </a:stretch>
        </p:blipFill>
        <p:spPr>
          <a:xfrm>
            <a:off x="1828800" y="1788643"/>
            <a:ext cx="5867400" cy="4372281"/>
          </a:xfrm>
          <a:prstGeom prst="rect">
            <a:avLst/>
          </a:prstGeom>
        </p:spPr>
      </p:pic>
      <p:sp>
        <p:nvSpPr>
          <p:cNvPr id="7" name="TextBox 6">
            <a:extLst>
              <a:ext uri="{FF2B5EF4-FFF2-40B4-BE49-F238E27FC236}">
                <a16:creationId xmlns:a16="http://schemas.microsoft.com/office/drawing/2014/main" id="{98267B5E-E15C-4ECD-A35E-C25C24DBC208}"/>
              </a:ext>
            </a:extLst>
          </p:cNvPr>
          <p:cNvSpPr txBox="1"/>
          <p:nvPr/>
        </p:nvSpPr>
        <p:spPr>
          <a:xfrm>
            <a:off x="8251371" y="5987019"/>
            <a:ext cx="1654629" cy="369332"/>
          </a:xfrm>
          <a:prstGeom prst="rect">
            <a:avLst/>
          </a:prstGeom>
        </p:spPr>
        <p:txBody>
          <a:bodyPr wrap="square" rtlCol="0">
            <a:spAutoFit/>
          </a:bodyPr>
          <a:lstStyle/>
          <a:p>
            <a:r>
              <a:rPr lang="en-US">
                <a:hlinkClick r:id="rId4"/>
              </a:rPr>
              <a:t>Tôi đi code dạo</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45</a:t>
            </a:fld>
            <a:endParaRPr lang="en-US">
              <a:uFillTx/>
            </a:endParaRPr>
          </a:p>
        </p:txBody>
      </p:sp>
      <p:pic>
        <p:nvPicPr>
          <p:cNvPr id="2050" name="Picture 2" descr="hugeInterface"/>
          <p:cNvPicPr>
            <a:picLocks noChangeAspect="1" noChangeArrowheads="1"/>
          </p:cNvPicPr>
          <p:nvPr/>
        </p:nvPicPr>
        <p:blipFill>
          <a:blip r:embed="rId2"/>
          <a:srcRect/>
          <a:stretch>
            <a:fillRect/>
          </a:stretch>
        </p:blipFill>
        <p:spPr bwMode="auto">
          <a:xfrm>
            <a:off x="5791200" y="2010955"/>
            <a:ext cx="1524000" cy="3191047"/>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uFillTx/>
              </a:rPr>
              <a:t>Dependency-Inversion Principle (DIP)</a:t>
            </a:r>
          </a:p>
        </p:txBody>
      </p:sp>
      <p:sp>
        <p:nvSpPr>
          <p:cNvPr id="3" name="Content Placeholder 2"/>
          <p:cNvSpPr>
            <a:spLocks noGrp="1"/>
          </p:cNvSpPr>
          <p:nvPr>
            <p:ph idx="1"/>
          </p:nvPr>
        </p:nvSpPr>
        <p:spPr>
          <a:xfrm>
            <a:off x="838200" y="3810001"/>
            <a:ext cx="8229600" cy="2316163"/>
          </a:xfrm>
        </p:spPr>
        <p:txBody>
          <a:bodyPr/>
          <a:lstStyle/>
          <a:p>
            <a:endParaRPr lang="en-US">
              <a:uFillTx/>
            </a:endParaRP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46</a:t>
            </a:fld>
            <a:endParaRPr lang="en-US">
              <a:uFillTx/>
            </a:endParaRPr>
          </a:p>
        </p:txBody>
      </p:sp>
      <p:sp>
        <p:nvSpPr>
          <p:cNvPr id="5" name="Rectangle 4"/>
          <p:cNvSpPr>
            <a:spLocks/>
          </p:cNvSpPr>
          <p:nvPr/>
        </p:nvSpPr>
        <p:spPr>
          <a:xfrm>
            <a:off x="990600" y="1600200"/>
            <a:ext cx="7772400" cy="1569660"/>
          </a:xfrm>
          <a:prstGeom prst="rect">
            <a:avLst/>
          </a:prstGeom>
        </p:spPr>
        <p:txBody>
          <a:bodyPr wrap="square">
            <a:spAutoFit/>
          </a:bodyPr>
          <a:lstStyle/>
          <a:p>
            <a:r>
              <a:rPr lang="en-US" sz="2400" dirty="0">
                <a:solidFill>
                  <a:srgbClr val="FF0000"/>
                </a:solidFill>
                <a:uFillTx/>
              </a:rPr>
              <a:t>High-level modules should not depend on low-level modules. Both should depend on abstractions.</a:t>
            </a:r>
          </a:p>
          <a:p>
            <a:r>
              <a:rPr lang="en-US" sz="2400" dirty="0">
                <a:solidFill>
                  <a:srgbClr val="FF0000"/>
                </a:solidFill>
                <a:uFillTx/>
              </a:rPr>
              <a:t>Abstractions should not depend upon details. Details should depend upon abstractions.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uFillTx/>
              </a:rPr>
              <a:t>Dependency-Inversion Principle (DIP)</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47</a:t>
            </a:fld>
            <a:endParaRPr lang="en-US">
              <a:uFillTx/>
            </a:endParaRPr>
          </a:p>
        </p:txBody>
      </p:sp>
      <p:pic>
        <p:nvPicPr>
          <p:cNvPr id="3" name="Picture 2"/>
          <p:cNvPicPr>
            <a:picLocks noChangeAspect="1"/>
          </p:cNvPicPr>
          <p:nvPr/>
        </p:nvPicPr>
        <p:blipFill>
          <a:blip r:embed="rId2"/>
          <a:stretch>
            <a:fillRect/>
          </a:stretch>
        </p:blipFill>
        <p:spPr>
          <a:xfrm>
            <a:off x="2481263" y="1824038"/>
            <a:ext cx="4943475" cy="320992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uFillTx/>
              </a:rPr>
              <a:t>Dependency-Inversion Principle (DIP)</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48</a:t>
            </a:fld>
            <a:endParaRPr lang="en-US">
              <a:uFillTx/>
            </a:endParaRPr>
          </a:p>
        </p:txBody>
      </p:sp>
      <p:pic>
        <p:nvPicPr>
          <p:cNvPr id="3" name="Picture 2"/>
          <p:cNvPicPr>
            <a:picLocks noChangeAspect="1"/>
          </p:cNvPicPr>
          <p:nvPr/>
        </p:nvPicPr>
        <p:blipFill>
          <a:blip r:embed="rId2"/>
          <a:stretch>
            <a:fillRect/>
          </a:stretch>
        </p:blipFill>
        <p:spPr>
          <a:xfrm>
            <a:off x="2657475" y="1119188"/>
            <a:ext cx="4591050" cy="46196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uFillTx/>
            </a:endParaRPr>
          </a:p>
        </p:txBody>
      </p:sp>
      <p:pic>
        <p:nvPicPr>
          <p:cNvPr id="4" name="Picture 2" descr="C:\Documents and Settings\Duc\Local Settings\Temporary Internet Files\Content.IE5\SY3ZUB94\MC900441902[1].wmf"/>
          <p:cNvPicPr>
            <a:picLocks noChangeAspect="1" noChangeArrowheads="1"/>
          </p:cNvPicPr>
          <p:nvPr/>
        </p:nvPicPr>
        <p:blipFill>
          <a:blip r:embed="rId2" cstate="print"/>
          <a:srcRect/>
          <a:stretch>
            <a:fillRect/>
          </a:stretch>
        </p:blipFill>
        <p:spPr bwMode="auto">
          <a:xfrm>
            <a:off x="4192588" y="2530475"/>
            <a:ext cx="1520825" cy="1797050"/>
          </a:xfrm>
          <a:prstGeom prst="rect">
            <a:avLst/>
          </a:prstGeom>
          <a:noFill/>
        </p:spPr>
      </p:pic>
      <p:sp>
        <p:nvSpPr>
          <p:cNvPr id="5" name="Slide Number Placeholder 4"/>
          <p:cNvSpPr>
            <a:spLocks noGrp="1"/>
          </p:cNvSpPr>
          <p:nvPr>
            <p:ph type="sldNum" sz="quarter" idx="12"/>
          </p:nvPr>
        </p:nvSpPr>
        <p:spPr/>
        <p:txBody>
          <a:bodyPr/>
          <a:lstStyle/>
          <a:p>
            <a:fld id="{34C3FF03-423E-4E1E-A9CC-30704DA9EF30}" type="slidenum">
              <a:rPr lang="en-US" smtClean="0">
                <a:uFillTx/>
              </a:rPr>
              <a:pPr/>
              <a:t>49</a:t>
            </a:fld>
            <a:endParaRPr lang="en-US">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uFillTx/>
              </a:rPr>
              <a:t>Tổng quan</a:t>
            </a:r>
          </a:p>
        </p:txBody>
      </p:sp>
      <p:sp>
        <p:nvSpPr>
          <p:cNvPr id="3" name="Content Placeholder 2"/>
          <p:cNvSpPr>
            <a:spLocks noGrp="1"/>
          </p:cNvSpPr>
          <p:nvPr>
            <p:ph idx="1"/>
          </p:nvPr>
        </p:nvSpPr>
        <p:spPr/>
        <p:txBody>
          <a:bodyPr/>
          <a:lstStyle/>
          <a:p>
            <a:pPr marL="0" indent="0">
              <a:buNone/>
            </a:pPr>
            <a:r>
              <a:rPr lang="sv-SE">
                <a:uFillTx/>
              </a:rPr>
              <a:t>MTK giải quyết các vấn đề phi chức năng</a:t>
            </a:r>
          </a:p>
          <a:p>
            <a:pPr lvl="1"/>
            <a:r>
              <a:rPr lang="sv-SE">
                <a:uFillTx/>
              </a:rPr>
              <a:t>Khả năng thay đổi</a:t>
            </a:r>
          </a:p>
          <a:p>
            <a:pPr lvl="1"/>
            <a:r>
              <a:rPr lang="sv-SE">
                <a:uFillTx/>
              </a:rPr>
              <a:t>Khả năng tương tác</a:t>
            </a:r>
          </a:p>
          <a:p>
            <a:pPr lvl="1"/>
            <a:r>
              <a:rPr lang="sv-SE">
                <a:uFillTx/>
              </a:rPr>
              <a:t>Khả năng tái sử dụng</a:t>
            </a:r>
          </a:p>
          <a:p>
            <a:pPr lvl="1"/>
            <a:r>
              <a:rPr lang="sv-SE">
                <a:uFillTx/>
              </a:rPr>
              <a:t>Độ tin cậy</a:t>
            </a:r>
          </a:p>
          <a:p>
            <a:endParaRPr lang="en-US">
              <a:uFillTx/>
            </a:endParaRP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5</a:t>
            </a:fld>
            <a:endParaRPr lang="en-US">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Tổng quan</a:t>
            </a:r>
          </a:p>
        </p:txBody>
      </p:sp>
      <p:sp>
        <p:nvSpPr>
          <p:cNvPr id="3" name="Content Placeholder 2"/>
          <p:cNvSpPr>
            <a:spLocks noGrp="1"/>
          </p:cNvSpPr>
          <p:nvPr>
            <p:ph idx="1"/>
          </p:nvPr>
        </p:nvSpPr>
        <p:spPr/>
        <p:txBody>
          <a:bodyPr>
            <a:normAutofit/>
          </a:bodyPr>
          <a:lstStyle/>
          <a:p>
            <a:pPr>
              <a:lnSpc>
                <a:spcPct val="90000"/>
              </a:lnSpc>
              <a:buFontTx/>
              <a:buNone/>
            </a:pPr>
            <a:r>
              <a:rPr lang="en-US">
                <a:uFillTx/>
              </a:rPr>
              <a:t>Có 3 loại MTK</a:t>
            </a:r>
          </a:p>
          <a:p>
            <a:pPr lvl="1">
              <a:lnSpc>
                <a:spcPct val="90000"/>
              </a:lnSpc>
            </a:pPr>
            <a:r>
              <a:rPr lang="en-US" b="1">
                <a:uFillTx/>
              </a:rPr>
              <a:t>Khởi tạo (creational)</a:t>
            </a:r>
            <a:r>
              <a:rPr lang="en-US">
                <a:uFillTx/>
              </a:rPr>
              <a:t>: liên quan đến khởi tạo đối tượng</a:t>
            </a:r>
          </a:p>
          <a:p>
            <a:pPr lvl="1">
              <a:lnSpc>
                <a:spcPct val="90000"/>
              </a:lnSpc>
            </a:pPr>
            <a:r>
              <a:rPr lang="en-US" b="1">
                <a:uFillTx/>
              </a:rPr>
              <a:t>Cấu trúc (structural)</a:t>
            </a:r>
            <a:r>
              <a:rPr lang="en-US">
                <a:uFillTx/>
              </a:rPr>
              <a:t>: liên quan đến tổ chức lớp và đối tượng</a:t>
            </a:r>
          </a:p>
          <a:p>
            <a:pPr lvl="1">
              <a:lnSpc>
                <a:spcPct val="90000"/>
              </a:lnSpc>
            </a:pPr>
            <a:r>
              <a:rPr lang="en-US" b="1">
                <a:uFillTx/>
              </a:rPr>
              <a:t>Hành vi (behavioral)</a:t>
            </a:r>
            <a:r>
              <a:rPr lang="en-US">
                <a:uFillTx/>
              </a:rPr>
              <a:t>: liên quan đến việc gán các chức năng cho lớp</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6</a:t>
            </a:fld>
            <a:endParaRPr lang="en-US">
              <a:uFillTx/>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uFillTx/>
              </a:rPr>
              <a:t>Nội dung chính của một MTK</a:t>
            </a:r>
          </a:p>
        </p:txBody>
      </p:sp>
      <p:sp>
        <p:nvSpPr>
          <p:cNvPr id="11266" name="Rectangle 2"/>
          <p:cNvSpPr>
            <a:spLocks noGrp="1" noChangeArrowheads="1"/>
          </p:cNvSpPr>
          <p:nvPr>
            <p:ph type="body" idx="1"/>
          </p:nvPr>
        </p:nvSpPr>
        <p:spPr/>
        <p:txBody>
          <a:bodyPr>
            <a:normAutofit lnSpcReduction="10000"/>
          </a:bodyPr>
          <a:lstStyle/>
          <a:p>
            <a:r>
              <a:rPr lang="sv-SE">
                <a:uFillTx/>
              </a:rPr>
              <a:t>Tên: tên của MTL, thường có nghĩa để người dùng dễ hình dung; Ví dụ: Bridge, Mediator, Flyweight</a:t>
            </a:r>
          </a:p>
          <a:p>
            <a:r>
              <a:rPr lang="sv-SE">
                <a:uFillTx/>
              </a:rPr>
              <a:t>Ngữ cảnh: ngữ cảnh để áp dụng MTK, ví dụ </a:t>
            </a:r>
          </a:p>
          <a:p>
            <a:r>
              <a:rPr lang="sv-SE">
                <a:uFillTx/>
              </a:rPr>
              <a:t>Vấn đề giải quyết: dự định của MTK, mục tiêu (trong điều kiện ràng buộc)</a:t>
            </a:r>
          </a:p>
          <a:p>
            <a:r>
              <a:rPr lang="sv-SE">
                <a:uFillTx/>
              </a:rPr>
              <a:t>Giải pháp: các lớp, đối tượng và mối quan hệ giữa các phần tử được đề xuất</a:t>
            </a:r>
          </a:p>
          <a:p>
            <a:r>
              <a:rPr lang="sv-SE">
                <a:uFillTx/>
              </a:rPr>
              <a:t>Kết quả: thảo luận về kết quả mang lại của MTK</a:t>
            </a:r>
            <a:endParaRPr lang="en-GB">
              <a:uFillTx/>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uFillTx/>
              </a:rPr>
              <a:t>Singleton</a:t>
            </a:r>
          </a:p>
        </p:txBody>
      </p:sp>
      <p:sp>
        <p:nvSpPr>
          <p:cNvPr id="3" name="Content Placeholder 2"/>
          <p:cNvSpPr>
            <a:spLocks noGrp="1"/>
          </p:cNvSpPr>
          <p:nvPr>
            <p:ph idx="1"/>
          </p:nvPr>
        </p:nvSpPr>
        <p:spPr/>
        <p:txBody>
          <a:bodyPr>
            <a:normAutofit fontScale="85000" lnSpcReduction="20000"/>
          </a:bodyPr>
          <a:lstStyle/>
          <a:p>
            <a:r>
              <a:rPr lang="en-US">
                <a:uFillTx/>
              </a:rPr>
              <a:t>Ngữ cảnh: Trong một số ứng dụng, việc chỉ có duy nhất một đối tượng (của một lớp đặc biệt nào đó) được tạo ra là rất quan trọng. Ví dụ: kết nối DB, Window manager,  file system,…</a:t>
            </a:r>
          </a:p>
          <a:p>
            <a:r>
              <a:rPr lang="en-US">
                <a:uFillTx/>
              </a:rPr>
              <a:t>Vấn đề: Làm thế nào để chúng ta có thể đảm bảo chỉ duy nhất 1 đối tượng thuộc một lớp nào đó được tạo ra?</a:t>
            </a:r>
          </a:p>
          <a:p>
            <a:r>
              <a:rPr lang="en-US">
                <a:uFillTx/>
              </a:rPr>
              <a:t>Giải pháp: tạo một lớp với phương thức khởi tạo private, phương thức getInstance() được sử dụng để tạo đối tượng; trong lần gọi đầu tiên, phương thức này sẽ tạo ra một đối tượng; trong những lần gọi tiếp theo, đối tượng đó sẽ được trả về cho client (không có đối tượng mới được tạo ra)</a:t>
            </a:r>
          </a:p>
          <a:p>
            <a:endParaRPr lang="en-US">
              <a:uFillTx/>
            </a:endParaRP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8</a:t>
            </a:fld>
            <a:endParaRPr lang="en-US">
              <a:uFillTx/>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Singleton</a:t>
            </a:r>
          </a:p>
        </p:txBody>
      </p:sp>
      <p:sp>
        <p:nvSpPr>
          <p:cNvPr id="4" name="Slide Number Placeholder 3"/>
          <p:cNvSpPr>
            <a:spLocks noGrp="1"/>
          </p:cNvSpPr>
          <p:nvPr>
            <p:ph type="sldNum" sz="quarter" idx="12"/>
          </p:nvPr>
        </p:nvSpPr>
        <p:spPr/>
        <p:txBody>
          <a:bodyPr/>
          <a:lstStyle/>
          <a:p>
            <a:fld id="{34C3FF03-423E-4E1E-A9CC-30704DA9EF30}" type="slidenum">
              <a:rPr lang="en-US" smtClean="0">
                <a:uFillTx/>
              </a:rPr>
              <a:pPr/>
              <a:t>9</a:t>
            </a:fld>
            <a:endParaRPr lang="en-US">
              <a:uFillTx/>
            </a:endParaRPr>
          </a:p>
        </p:txBody>
      </p:sp>
      <p:pic>
        <p:nvPicPr>
          <p:cNvPr id="7" name="Picture 6"/>
          <p:cNvPicPr>
            <a:picLocks noChangeAspect="1"/>
          </p:cNvPicPr>
          <p:nvPr/>
        </p:nvPicPr>
        <p:blipFill>
          <a:blip r:embed="rId2"/>
          <a:stretch>
            <a:fillRect/>
          </a:stretch>
        </p:blipFill>
        <p:spPr>
          <a:xfrm>
            <a:off x="1143000" y="1322222"/>
            <a:ext cx="3498164" cy="1725778"/>
          </a:xfrm>
          <a:prstGeom prst="rect">
            <a:avLst/>
          </a:prstGeom>
        </p:spPr>
      </p:pic>
      <p:sp>
        <p:nvSpPr>
          <p:cNvPr id="8" name="Rectangle 7"/>
          <p:cNvSpPr>
            <a:spLocks/>
          </p:cNvSpPr>
          <p:nvPr/>
        </p:nvSpPr>
        <p:spPr>
          <a:xfrm>
            <a:off x="1149220" y="3429000"/>
            <a:ext cx="7696200" cy="2336024"/>
          </a:xfrm>
          <a:prstGeom prst="rect">
            <a:avLst/>
          </a:prstGeom>
          <a:solidFill>
            <a:schemeClr val="accent6">
              <a:lumMod val="60000"/>
              <a:lumOff val="40000"/>
            </a:schemeClr>
          </a:solidFill>
        </p:spPr>
        <p:txBody>
          <a:bodyPr wrap="square">
            <a:spAutoFit/>
          </a:bodyPr>
          <a:lstStyle/>
          <a:p>
            <a:pPr>
              <a:lnSpc>
                <a:spcPct val="90000"/>
              </a:lnSpc>
              <a:buFontTx/>
              <a:buNone/>
            </a:pPr>
            <a:r>
              <a:rPr lang="en-US" altLang="en-US">
                <a:uFillTx/>
                <a:latin typeface="Courier New" panose="02070309020205020404" pitchFamily="49" charset="0"/>
                <a:cs typeface="Courier New" panose="02070309020205020404" pitchFamily="49" charset="0"/>
              </a:rPr>
              <a:t>class Singleton {</a:t>
            </a:r>
          </a:p>
          <a:p>
            <a:pPr>
              <a:lnSpc>
                <a:spcPct val="90000"/>
              </a:lnSpc>
              <a:buFontTx/>
              <a:buNone/>
            </a:pPr>
            <a:r>
              <a:rPr lang="en-US" altLang="en-US">
                <a:uFillTx/>
                <a:latin typeface="Courier New" panose="02070309020205020404" pitchFamily="49" charset="0"/>
                <a:cs typeface="Courier New" panose="02070309020205020404" pitchFamily="49" charset="0"/>
              </a:rPr>
              <a:t>	private static Singleton instance = null;</a:t>
            </a:r>
          </a:p>
          <a:p>
            <a:pPr>
              <a:lnSpc>
                <a:spcPct val="90000"/>
              </a:lnSpc>
              <a:buFontTx/>
              <a:buNone/>
            </a:pPr>
            <a:r>
              <a:rPr lang="en-US" altLang="en-US">
                <a:uFillTx/>
                <a:latin typeface="Courier New" panose="02070309020205020404" pitchFamily="49" charset="0"/>
                <a:cs typeface="Courier New" panose="02070309020205020404" pitchFamily="49" charset="0"/>
              </a:rPr>
              <a:t>	private Singleton( ) {} </a:t>
            </a:r>
          </a:p>
          <a:p>
            <a:pPr>
              <a:lnSpc>
                <a:spcPct val="90000"/>
              </a:lnSpc>
              <a:buFontTx/>
              <a:buNone/>
            </a:pPr>
            <a:r>
              <a:rPr lang="en-US" altLang="en-US">
                <a:uFillTx/>
                <a:latin typeface="Courier New" panose="02070309020205020404" pitchFamily="49" charset="0"/>
                <a:cs typeface="Courier New" panose="02070309020205020404" pitchFamily="49" charset="0"/>
              </a:rPr>
              <a:t>	public static Singleton getInstance( ) {</a:t>
            </a:r>
          </a:p>
          <a:p>
            <a:pPr>
              <a:lnSpc>
                <a:spcPct val="90000"/>
              </a:lnSpc>
              <a:buFontTx/>
              <a:buNone/>
            </a:pPr>
            <a:r>
              <a:rPr lang="en-US" altLang="en-US">
                <a:uFillTx/>
                <a:latin typeface="Courier New" panose="02070309020205020404" pitchFamily="49" charset="0"/>
                <a:cs typeface="Courier New" panose="02070309020205020404" pitchFamily="49" charset="0"/>
              </a:rPr>
              <a:t>		if (instance == null)</a:t>
            </a:r>
          </a:p>
          <a:p>
            <a:pPr>
              <a:lnSpc>
                <a:spcPct val="90000"/>
              </a:lnSpc>
              <a:buFontTx/>
              <a:buNone/>
            </a:pPr>
            <a:r>
              <a:rPr lang="en-US" altLang="en-US">
                <a:uFillTx/>
                <a:latin typeface="Courier New" panose="02070309020205020404" pitchFamily="49" charset="0"/>
                <a:cs typeface="Courier New" panose="02070309020205020404" pitchFamily="49" charset="0"/>
              </a:rPr>
              <a:t>			instance = new Singleton(); </a:t>
            </a:r>
          </a:p>
          <a:p>
            <a:pPr>
              <a:lnSpc>
                <a:spcPct val="90000"/>
              </a:lnSpc>
              <a:buFontTx/>
              <a:buNone/>
            </a:pPr>
            <a:r>
              <a:rPr lang="en-US" altLang="en-US">
                <a:uFillTx/>
                <a:latin typeface="Courier New" panose="02070309020205020404" pitchFamily="49" charset="0"/>
                <a:cs typeface="Courier New" panose="02070309020205020404" pitchFamily="49" charset="0"/>
              </a:rPr>
              <a:t>		return instance;</a:t>
            </a:r>
          </a:p>
          <a:p>
            <a:pPr>
              <a:lnSpc>
                <a:spcPct val="90000"/>
              </a:lnSpc>
              <a:buFontTx/>
              <a:buNone/>
            </a:pPr>
            <a:r>
              <a:rPr lang="en-US" altLang="en-US">
                <a:uFillTx/>
                <a:latin typeface="Courier New" panose="02070309020205020404" pitchFamily="49" charset="0"/>
                <a:cs typeface="Courier New" panose="02070309020205020404" pitchFamily="49" charset="0"/>
              </a:rPr>
              <a:t>	}</a:t>
            </a:r>
          </a:p>
          <a:p>
            <a:pPr>
              <a:lnSpc>
                <a:spcPct val="90000"/>
              </a:lnSpc>
              <a:buFontTx/>
              <a:buNone/>
            </a:pPr>
            <a:r>
              <a:rPr lang="en-US" altLang="en-US">
                <a:uFillTx/>
                <a:latin typeface="Courier New" panose="02070309020205020404" pitchFamily="49" charset="0"/>
                <a:cs typeface="Courier New" panose="02070309020205020404" pitchFamily="49" charset="0"/>
              </a:rPr>
              <a:t>}</a:t>
            </a:r>
          </a:p>
        </p:txBody>
      </p:sp>
    </p:spTree>
  </p:cSld>
  <p:clrMapOvr>
    <a:masterClrMapping/>
  </p:clrMapOvr>
</p:sld>
</file>

<file path=ppt/theme/theme1.xml><?xml version="1.0" encoding="utf-8"?>
<a:theme xmlns:a="http://schemas.openxmlformats.org/drawingml/2006/main" name="Trinhlk_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Trinhlk_template</Template>
  <TotalTime>21127</TotalTime>
  <Words>2234</Words>
  <Application>Microsoft Office PowerPoint</Application>
  <PresentationFormat>A4 Paper (210x297 mm)</PresentationFormat>
  <Paragraphs>372</Paragraphs>
  <Slides>49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Candara</vt:lpstr>
      <vt:lpstr>Century Gothic</vt:lpstr>
      <vt:lpstr>Courier New</vt:lpstr>
      <vt:lpstr>Wingdings</vt:lpstr>
      <vt:lpstr>Trinhlk_template</vt:lpstr>
      <vt:lpstr>Mẫu thiết kế</vt:lpstr>
      <vt:lpstr>Đã học (cấu trúc dữ liệu</vt:lpstr>
      <vt:lpstr>Nội dung</vt:lpstr>
      <vt:lpstr>Tổng quan</vt:lpstr>
      <vt:lpstr>Tổng quan</vt:lpstr>
      <vt:lpstr>Tổng quan</vt:lpstr>
      <vt:lpstr>Nội dung chính của một MTK</vt:lpstr>
      <vt:lpstr>Singleton</vt:lpstr>
      <vt:lpstr>Singleton</vt:lpstr>
      <vt:lpstr>Singleton</vt:lpstr>
      <vt:lpstr>Factory Method</vt:lpstr>
      <vt:lpstr>Factory Method</vt:lpstr>
      <vt:lpstr>Factory Method</vt:lpstr>
      <vt:lpstr>Prototype</vt:lpstr>
      <vt:lpstr>Abstract Factory</vt:lpstr>
      <vt:lpstr>Abstract Factory</vt:lpstr>
      <vt:lpstr>Abstract Factory</vt:lpstr>
      <vt:lpstr>Abstract Factory</vt:lpstr>
      <vt:lpstr>Adapter</vt:lpstr>
      <vt:lpstr>Adapter</vt:lpstr>
      <vt:lpstr>Adapter</vt:lpstr>
      <vt:lpstr>Adapter</vt:lpstr>
      <vt:lpstr>PowerPoint Presentation</vt:lpstr>
      <vt:lpstr>Composite</vt:lpstr>
      <vt:lpstr>Composite</vt:lpstr>
      <vt:lpstr>Decorator</vt:lpstr>
      <vt:lpstr>Decorator</vt:lpstr>
      <vt:lpstr>Decorator</vt:lpstr>
      <vt:lpstr>Decorator</vt:lpstr>
      <vt:lpstr>Decorator</vt:lpstr>
      <vt:lpstr>Decorator</vt:lpstr>
      <vt:lpstr>Proxy</vt:lpstr>
      <vt:lpstr>Một số nguyên lý thiết kế</vt:lpstr>
      <vt:lpstr>SOLID</vt:lpstr>
      <vt:lpstr>Single-Responsibility Principle (SRP)</vt:lpstr>
      <vt:lpstr>Single-Responsibility Principle (SRP)</vt:lpstr>
      <vt:lpstr>Single-Responsibility Principle (SRP)</vt:lpstr>
      <vt:lpstr>The Open/Closed Principle (OCP)</vt:lpstr>
      <vt:lpstr>The Open/Closed Principle (OCP)</vt:lpstr>
      <vt:lpstr>The Open/Closed Principle (OCP)</vt:lpstr>
      <vt:lpstr>The Open/Closed Principle (OCP)</vt:lpstr>
      <vt:lpstr>The Open/Closed Principle (OCP)</vt:lpstr>
      <vt:lpstr>Liskov Substitution Principle (LSP)</vt:lpstr>
      <vt:lpstr>Interface Segregation Principle (ISP)</vt:lpstr>
      <vt:lpstr>PowerPoint Presentation</vt:lpstr>
      <vt:lpstr>Dependency-Inversion Principle (DIP)</vt:lpstr>
      <vt:lpstr>Dependency-Inversion Principle (DIP)</vt:lpstr>
      <vt:lpstr>Dependency-Inversion Principle (DIP)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Method for Automated Generating Test Cases for Memory Protection of Autosar OS</dc:title>
  <dc:creator>Trinh Le</dc:creator>
  <cp:lastModifiedBy>Viet Tran Hoang</cp:lastModifiedBy>
  <cp:revision>668</cp:revision>
  <cp:lastPrinted>2016-09-21T04:17:26Z</cp:lastPrinted>
  <dcterms:created xsi:type="dcterms:W3CDTF">2016-05-31T12:51:22Z</dcterms:created>
  <dcterms:modified xsi:type="dcterms:W3CDTF">2021-11-25T10:03:52Z</dcterms:modified>
</cp:coreProperties>
</file>