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6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257" r:id="rId26"/>
  </p:sldIdLst>
  <p:sldSz cx="9906000" cy="6858000" type="A4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85409" autoAdjust="0"/>
  </p:normalViewPr>
  <p:slideViewPr>
    <p:cSldViewPr>
      <p:cViewPr varScale="1">
        <p:scale>
          <a:sx n="57" d="100"/>
          <a:sy n="57" d="100"/>
        </p:scale>
        <p:origin x="1086" y="72"/>
      </p:cViewPr>
      <p:guideLst>
        <p:guide orient="horz" pos="2160"/>
        <p:guide pos="288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46" y="-96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et Tran Hoang" userId="c38b94eb56962286" providerId="LiveId" clId="{A1D5F632-24FF-47AC-A36B-102BB2E28121}"/>
    <pc:docChg chg="modSld">
      <pc:chgData name="Viet Tran Hoang" userId="c38b94eb56962286" providerId="LiveId" clId="{A1D5F632-24FF-47AC-A36B-102BB2E28121}" dt="2021-08-22T09:39:52.292" v="0" actId="6549"/>
      <pc:docMkLst>
        <pc:docMk/>
      </pc:docMkLst>
      <pc:sldChg chg="modSp mod">
        <pc:chgData name="Viet Tran Hoang" userId="c38b94eb56962286" providerId="LiveId" clId="{A1D5F632-24FF-47AC-A36B-102BB2E28121}" dt="2021-08-22T09:39:52.292" v="0" actId="6549"/>
        <pc:sldMkLst>
          <pc:docMk/>
          <pc:sldMk cId="3202534133" sldId="285"/>
        </pc:sldMkLst>
        <pc:spChg chg="mod">
          <ac:chgData name="Viet Tran Hoang" userId="c38b94eb56962286" providerId="LiveId" clId="{A1D5F632-24FF-47AC-A36B-102BB2E28121}" dt="2021-08-22T09:39:52.292" v="0" actId="6549"/>
          <ac:spMkLst>
            <pc:docMk/>
            <pc:sldMk cId="3202534133" sldId="285"/>
            <ac:spMk id="717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748AC-93B4-487F-A96C-BA994DE4E7E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LE Khanh Trinh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D8547-35A4-4EEA-B872-4474869B3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410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2CEB1-7062-46D9-BB31-314D962DF5F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4725" y="692150"/>
            <a:ext cx="5000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LE Khanh Trinh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78E64-6641-4E4F-82C1-AAE95B32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906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4725" y="692150"/>
            <a:ext cx="50006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78E64-6641-4E4F-82C1-AAE95B32853E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Khanh Trinh</a:t>
            </a:r>
          </a:p>
        </p:txBody>
      </p:sp>
    </p:spTree>
    <p:extLst>
      <p:ext uri="{BB962C8B-B14F-4D97-AF65-F5344CB8AC3E}">
        <p14:creationId xmlns:p14="http://schemas.microsoft.com/office/powerpoint/2010/main" val="2348688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74DAB9-0821-4F8A-AB4A-7A51D932FD4B}" type="slidenum">
              <a:rPr lang="en-US"/>
              <a:pPr/>
              <a:t>11</a:t>
            </a:fld>
            <a:endParaRPr lang="en-US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</a:t>
            </a:r>
            <a:r>
              <a:rPr lang="en-US" baseline="0" dirty="0" err="1"/>
              <a:t>tìm</a:t>
            </a:r>
            <a:r>
              <a:rPr lang="en-US" baseline="0" dirty="0"/>
              <a:t> </a:t>
            </a:r>
            <a:r>
              <a:rPr lang="en-US" baseline="0" dirty="0" err="1"/>
              <a:t>ước</a:t>
            </a:r>
            <a:r>
              <a:rPr lang="en-US" baseline="0" dirty="0"/>
              <a:t> </a:t>
            </a:r>
            <a:r>
              <a:rPr lang="en-US" baseline="0" dirty="0" err="1"/>
              <a:t>chung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viết</a:t>
            </a:r>
            <a:r>
              <a:rPr lang="en-US" baseline="0" dirty="0"/>
              <a:t> </a:t>
            </a:r>
            <a:r>
              <a:rPr lang="en-US" baseline="0" dirty="0" err="1"/>
              <a:t>bằng</a:t>
            </a:r>
            <a:r>
              <a:rPr lang="en-US" baseline="0" dirty="0"/>
              <a:t> </a:t>
            </a:r>
            <a:r>
              <a:rPr lang="en-US" baseline="0" dirty="0" err="1"/>
              <a:t>ngôn</a:t>
            </a:r>
            <a:r>
              <a:rPr lang="en-US" baseline="0" dirty="0"/>
              <a:t> </a:t>
            </a:r>
            <a:r>
              <a:rPr lang="en-US" baseline="0" dirty="0" err="1"/>
              <a:t>ngữ</a:t>
            </a:r>
            <a:r>
              <a:rPr lang="en-US" baseline="0" dirty="0"/>
              <a:t> Python </a:t>
            </a:r>
            <a:r>
              <a:rPr lang="en-US" baseline="0" dirty="0" err="1"/>
              <a:t>theo</a:t>
            </a:r>
            <a:r>
              <a:rPr lang="en-US" baseline="0" dirty="0"/>
              <a:t> </a:t>
            </a:r>
            <a:r>
              <a:rPr lang="en-US" baseline="0" dirty="0" err="1"/>
              <a:t>phương</a:t>
            </a:r>
            <a:r>
              <a:rPr lang="en-US" baseline="0" dirty="0"/>
              <a:t> </a:t>
            </a:r>
            <a:r>
              <a:rPr lang="en-US" baseline="0" dirty="0" err="1"/>
              <a:t>pháp</a:t>
            </a:r>
            <a:r>
              <a:rPr lang="en-US" baseline="0" dirty="0"/>
              <a:t> </a:t>
            </a:r>
            <a:r>
              <a:rPr lang="en-US" baseline="0" dirty="0" err="1"/>
              <a:t>lập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hàm</a:t>
            </a:r>
            <a:r>
              <a:rPr lang="en-US" baseline="0" dirty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EA2D21D-95A8-4C2B-A933-413B181E6197}" type="slidenum">
              <a:rPr lang="en-US"/>
              <a:pPr/>
              <a:t>12</a:t>
            </a:fld>
            <a:endParaRPr 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84BD6E-7985-4074-BED4-07189142E935}" type="slidenum">
              <a:rPr lang="en-US"/>
              <a:pPr/>
              <a:t>13</a:t>
            </a:fld>
            <a:endParaRPr lang="en-US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7C4736-6BCB-44AC-A1E2-A7349755EBB7}" type="slidenum">
              <a:rPr lang="en-US"/>
              <a:pPr/>
              <a:t>14</a:t>
            </a:fld>
            <a:endParaRPr lang="en-U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/>
              <a:t>Trừu</a:t>
            </a:r>
            <a:r>
              <a:rPr lang="en-US" baseline="0" dirty="0"/>
              <a:t> </a:t>
            </a:r>
            <a:r>
              <a:rPr lang="en-US" baseline="0" dirty="0" err="1"/>
              <a:t>tượng</a:t>
            </a:r>
            <a:r>
              <a:rPr lang="en-US" baseline="0" dirty="0"/>
              <a:t> </a:t>
            </a:r>
            <a:r>
              <a:rPr lang="en-US" baseline="0" dirty="0" err="1"/>
              <a:t>hóa</a:t>
            </a:r>
            <a:r>
              <a:rPr lang="en-US" baseline="0" dirty="0"/>
              <a:t>: </a:t>
            </a:r>
            <a:r>
              <a:rPr lang="en-US" baseline="0" dirty="0" err="1"/>
              <a:t>tập</a:t>
            </a:r>
            <a:r>
              <a:rPr lang="en-US" baseline="0" dirty="0"/>
              <a:t>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thiết</a:t>
            </a:r>
            <a:r>
              <a:rPr lang="en-US" baseline="0" dirty="0"/>
              <a:t> </a:t>
            </a:r>
            <a:r>
              <a:rPr lang="en-US" baseline="0" dirty="0" err="1"/>
              <a:t>yếu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,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phép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biệt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nhóm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khác</a:t>
            </a:r>
            <a:r>
              <a:rPr lang="en-US" baseline="0" dirty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52698E-86E1-41F6-B159-037F30BF9C9C}" type="slidenum">
              <a:rPr lang="en-US"/>
              <a:pPr/>
              <a:t>15</a:t>
            </a:fld>
            <a:endParaRPr lang="en-US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F0C2BC-5B47-4965-82BC-7ECDB9CA5FD2}" type="slidenum">
              <a:rPr lang="en-US"/>
              <a:pPr/>
              <a:t>16</a:t>
            </a:fld>
            <a:endParaRPr lang="en-US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E5576C-819E-40EE-BF73-A03782470CB1}" type="slidenum">
              <a:rPr lang="en-US"/>
              <a:pPr/>
              <a:t>17</a:t>
            </a:fld>
            <a:endParaRPr lang="en-US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/>
              <a:t>Biến</a:t>
            </a:r>
            <a:r>
              <a:rPr lang="en-US" baseline="0" dirty="0"/>
              <a:t> today </a:t>
            </a:r>
            <a:r>
              <a:rPr lang="en-US" baseline="0" dirty="0" err="1"/>
              <a:t>lưu</a:t>
            </a:r>
            <a:r>
              <a:rPr lang="en-US" baseline="0" dirty="0"/>
              <a:t> “</a:t>
            </a:r>
            <a:r>
              <a:rPr lang="en-US" baseline="0" dirty="0" err="1"/>
              <a:t>địa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”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chiếu</a:t>
            </a:r>
            <a:r>
              <a:rPr lang="en-US" baseline="0" dirty="0"/>
              <a:t> </a:t>
            </a:r>
            <a:r>
              <a:rPr lang="en-US" baseline="0" dirty="0" err="1"/>
              <a:t>đến</a:t>
            </a:r>
            <a:r>
              <a:rPr lang="en-US" baseline="0" dirty="0"/>
              <a:t>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tượng</a:t>
            </a:r>
            <a:r>
              <a:rPr lang="en-US" baseline="0" dirty="0"/>
              <a:t> Date.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tượng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lưu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vùng</a:t>
            </a:r>
            <a:r>
              <a:rPr lang="en-US" baseline="0" dirty="0"/>
              <a:t> </a:t>
            </a:r>
            <a:r>
              <a:rPr lang="en-US" baseline="0" dirty="0" err="1"/>
              <a:t>nhớ</a:t>
            </a:r>
            <a:r>
              <a:rPr lang="en-US" baseline="0" dirty="0"/>
              <a:t> Heap.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5F44BF-66BC-4516-8066-61C482F40520}" type="slidenum">
              <a:rPr lang="en-US"/>
              <a:pPr/>
              <a:t>18</a:t>
            </a:fld>
            <a:endParaRPr lang="en-US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F08C1C-76C5-4F49-B9A7-78C54F769C81}" type="slidenum">
              <a:rPr lang="en-US"/>
              <a:pPr/>
              <a:t>19</a:t>
            </a:fld>
            <a:endParaRPr lang="en-US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FC4383-4EDA-48D8-8349-4BE2C29AD458}" type="slidenum">
              <a:rPr lang="en-US"/>
              <a:pPr/>
              <a:t>20</a:t>
            </a:fld>
            <a:endParaRPr lang="en-US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5D71F6-9571-4A24-9964-7868755989C7}" type="slidenum">
              <a:rPr lang="en-US"/>
              <a:pPr/>
              <a:t>3</a:t>
            </a:fld>
            <a:endParaRPr lang="en-U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3F0B2A-A21E-4900-890F-6435759595CE}" type="slidenum">
              <a:rPr lang="en-US"/>
              <a:pPr/>
              <a:t>21</a:t>
            </a:fld>
            <a:endParaRPr lang="en-US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6835BB-5960-4621-840D-CE05AE6205F8}" type="slidenum">
              <a:rPr lang="en-US"/>
              <a:pPr/>
              <a:t>22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71D10C-F9CF-4587-9880-C14C7A5C4564}" type="slidenum">
              <a:rPr lang="en-US"/>
              <a:pPr/>
              <a:t>23</a:t>
            </a:fld>
            <a:endParaRPr lang="en-US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1FA18D-F636-4460-A802-EAFEA81A914C}" type="slidenum">
              <a:rPr lang="en-US"/>
              <a:pPr/>
              <a:t>24</a:t>
            </a:fld>
            <a:endParaRPr lang="en-US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A4F2A7-14A1-46FB-9D67-CF6891EE54C7}" type="slidenum">
              <a:rPr lang="en-US"/>
              <a:pPr/>
              <a:t>4</a:t>
            </a:fld>
            <a:endParaRPr lang="en-U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048BB5-30B1-4C2E-86BE-38199944F80A}" type="slidenum">
              <a:rPr lang="en-US"/>
              <a:pPr/>
              <a:t>5</a:t>
            </a:fld>
            <a:endParaRPr 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/>
              <a:t>H</a:t>
            </a:r>
            <a:r>
              <a:rPr lang="en-US" baseline="0" dirty="0" err="1"/>
              <a:t>ai</a:t>
            </a:r>
            <a:r>
              <a:rPr lang="en-US" baseline="0" dirty="0"/>
              <a:t> </a:t>
            </a:r>
            <a:r>
              <a:rPr lang="en-US" baseline="0" dirty="0" err="1"/>
              <a:t>lược</a:t>
            </a:r>
            <a:r>
              <a:rPr lang="en-US" baseline="0" dirty="0"/>
              <a:t> </a:t>
            </a:r>
            <a:r>
              <a:rPr lang="en-US" baseline="0" dirty="0" err="1"/>
              <a:t>đồ</a:t>
            </a:r>
            <a:r>
              <a:rPr lang="en-US" baseline="0" dirty="0"/>
              <a:t> </a:t>
            </a:r>
            <a:r>
              <a:rPr lang="en-US" baseline="0" dirty="0" err="1"/>
              <a:t>lập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chính</a:t>
            </a:r>
            <a:r>
              <a:rPr lang="en-US" baseline="0" dirty="0"/>
              <a:t>: </a:t>
            </a:r>
            <a:r>
              <a:rPr lang="en-US" dirty="0" err="1"/>
              <a:t>Lập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khai</a:t>
            </a:r>
            <a:r>
              <a:rPr lang="en-US" baseline="0" dirty="0"/>
              <a:t> </a:t>
            </a:r>
            <a:r>
              <a:rPr lang="en-US" baseline="0" dirty="0" err="1"/>
              <a:t>báo</a:t>
            </a:r>
            <a:r>
              <a:rPr lang="en-US" baseline="0" dirty="0"/>
              <a:t> (declarative)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lập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thị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(imperative).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3CA483-6F97-4062-9299-9B82069017A1}" type="slidenum">
              <a:rPr lang="en-US"/>
              <a:pPr/>
              <a:t>6</a:t>
            </a:fld>
            <a:endParaRPr lang="en-U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F020A4-2485-4834-B51E-2D9EA424CA69}" type="slidenum">
              <a:rPr lang="en-US"/>
              <a:pPr/>
              <a:t>7</a:t>
            </a:fld>
            <a:endParaRPr 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</a:t>
            </a:r>
            <a:r>
              <a:rPr lang="en-US" baseline="0" dirty="0" err="1"/>
              <a:t>lập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phi </a:t>
            </a:r>
            <a:r>
              <a:rPr lang="en-US" baseline="0" dirty="0" err="1"/>
              <a:t>cấu</a:t>
            </a:r>
            <a:r>
              <a:rPr lang="en-US" baseline="0" dirty="0"/>
              <a:t> </a:t>
            </a:r>
            <a:r>
              <a:rPr lang="en-US" baseline="0" dirty="0" err="1"/>
              <a:t>trúc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ngôn</a:t>
            </a:r>
            <a:r>
              <a:rPr lang="en-US" baseline="0" dirty="0"/>
              <a:t> </a:t>
            </a:r>
            <a:r>
              <a:rPr lang="en-US" baseline="0" dirty="0" err="1"/>
              <a:t>ngữ</a:t>
            </a:r>
            <a:r>
              <a:rPr lang="en-US" baseline="0" dirty="0"/>
              <a:t> </a:t>
            </a:r>
            <a:r>
              <a:rPr lang="en-US" baseline="0" dirty="0" err="1"/>
              <a:t>lập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Assembly.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FE6A81-8FEA-4DC8-A572-DF6D3193759D}" type="slidenum">
              <a:rPr lang="en-US"/>
              <a:pPr/>
              <a:t>8</a:t>
            </a:fld>
            <a:endParaRPr lang="en-US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EB18657-ED24-4055-A0C7-3FA717F5761A}" type="slidenum">
              <a:rPr lang="en-US"/>
              <a:pPr/>
              <a:t>9</a:t>
            </a:fld>
            <a:endParaRPr lang="en-US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5E89EC-AE6C-4188-93CC-03D5124F51B2}" type="slidenum">
              <a:rPr lang="en-US"/>
              <a:pPr/>
              <a:t>10</a:t>
            </a:fld>
            <a:endParaRPr 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</a:t>
            </a:r>
            <a:r>
              <a:rPr lang="en-US" baseline="0" dirty="0" err="1"/>
              <a:t>lập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logic </a:t>
            </a:r>
            <a:r>
              <a:rPr lang="en-US" baseline="0" dirty="0" err="1"/>
              <a:t>bằng</a:t>
            </a:r>
            <a:r>
              <a:rPr lang="en-US" baseline="0" dirty="0"/>
              <a:t> </a:t>
            </a:r>
            <a:r>
              <a:rPr lang="en-US" baseline="0" dirty="0" err="1"/>
              <a:t>ngôn</a:t>
            </a:r>
            <a:r>
              <a:rPr lang="en-US" baseline="0" dirty="0"/>
              <a:t> </a:t>
            </a:r>
            <a:r>
              <a:rPr lang="en-US" baseline="0" dirty="0" err="1"/>
              <a:t>ngữ</a:t>
            </a:r>
            <a:r>
              <a:rPr lang="en-US" baseline="0" dirty="0"/>
              <a:t> Prolog.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 Khanh Trinh\Desktop\2267_physics_lessons\template_internal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676400"/>
            <a:ext cx="84201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1148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2" descr="C:\Users\Trinh Le\Desktop\slider-blue-bar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3659505"/>
            <a:ext cx="8915400" cy="5143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91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A0BF-7DA8-484E-AF77-B831E902786B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quan về Lập trình HĐT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901766" cy="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37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FCAB7-D2C4-4443-B2E4-20D05B5C6725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quan về Lập trình HĐT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39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457201"/>
            <a:ext cx="891196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76401"/>
            <a:ext cx="4373431" cy="4492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76401"/>
            <a:ext cx="4373430" cy="4492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7099301" y="6248401"/>
            <a:ext cx="2307960" cy="454025"/>
          </a:xfrm>
        </p:spPr>
        <p:txBody>
          <a:bodyPr/>
          <a:lstStyle>
            <a:lvl1pPr>
              <a:defRPr/>
            </a:lvl1pPr>
          </a:lstStyle>
          <a:p>
            <a:fld id="{E847EFCF-F314-4177-BA34-77A0418329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0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9525"/>
            <a:ext cx="8915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 marL="1143000" indent="-228600">
              <a:buFont typeface="Courier New" panose="02070309020205020404" pitchFamily="49" charset="0"/>
              <a:buChar char="o"/>
              <a:defRPr sz="2400"/>
            </a:lvl3pPr>
            <a:lvl4pPr marL="1600200" indent="-228600">
              <a:buFont typeface="Wingdings" panose="05000000000000000000" pitchFamily="2" charset="2"/>
              <a:buChar char="Ø"/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BC0-88DB-4BC3-9FC2-A38FA07C4CCF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quan về Lập trình HĐT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901766" cy="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Le Khanh Trinh\Desktop\logo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838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Le Khanh Trinh\Desktop\3-VNU-UET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36525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1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860E-23C9-4142-A97E-07A35E81E5DA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quan về Lập trình HĐT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8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23" y="-9525"/>
            <a:ext cx="8915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  <a:lvl4pPr marL="1600200" indent="-228600">
              <a:buFont typeface="Wingdings" panose="05000000000000000000" pitchFamily="2" charset="2"/>
              <a:buChar char="Ø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  <a:lvl4pPr marL="1600200" indent="-228600">
              <a:buFont typeface="Wingdings" panose="05000000000000000000" pitchFamily="2" charset="2"/>
              <a:buChar char="Ø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593B-B1A1-4091-B5E3-B0F50E64CDA4}" type="datetime1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quan về Lập trình HĐT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901766" cy="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Le Khanh Trinh\Desktop\logo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838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Le Khanh Trinh\Desktop\3-VNU-UET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36525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90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ABD1-24BD-4876-84B6-8B0AD8AC10CB}" type="datetime1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quan về Lập trình HĐT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901766" cy="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-9525"/>
            <a:ext cx="8915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2" descr="C:\Users\Le Khanh Trinh\Desktop\logo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838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Le Khanh Trinh\Desktop\3-VNU-UET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36525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67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B33A-D12D-4C6B-978A-A683ACEB41D2}" type="datetime1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quan về Lập trình HĐT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4284"/>
            <a:ext cx="9901766" cy="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-9525"/>
            <a:ext cx="8915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2" descr="C:\Users\Le Khanh Trinh\Desktop\logo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838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Le Khanh Trinh\Desktop\3-VNU-UET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36525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12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D3F4-A2A8-416E-A44E-CDB16C259660}" type="datetime1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quan về Lập trình HĐT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6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1340-629A-42BA-BD64-7AC94B505105}" type="datetime1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quan về Lập trình HĐT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1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0F16-B8F7-4F70-982C-EDED7FA25E35}" type="datetime1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quan về Lập trình HĐT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rinh Le\Desktop\slider-blue-bar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4" y="6324600"/>
            <a:ext cx="990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183" y="0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bg1"/>
                </a:solidFill>
                <a:latin typeface="Candara" pitchFamily="34" charset="0"/>
              </a:defRPr>
            </a:lvl1pPr>
          </a:lstStyle>
          <a:p>
            <a:fld id="{9C68988C-264E-4021-9022-64CD43F1D72A}" type="datetime1">
              <a:rPr lang="en-US" smtClean="0"/>
              <a:t>9/15/2021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  <a:latin typeface="Candara" pitchFamily="34" charset="0"/>
              </a:defRPr>
            </a:lvl1pPr>
          </a:lstStyle>
          <a:p>
            <a:r>
              <a:rPr lang="en-US"/>
              <a:t>Tổng quan về Lập trình HĐT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  <a:latin typeface="Candara" pitchFamily="34" charset="0"/>
              </a:defRPr>
            </a:lvl1pPr>
          </a:lstStyle>
          <a:p>
            <a:fld id="{C102E81D-EE5C-4746-BACE-D5CEA6BB4F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 userDrawn="1"/>
        </p:nvSpPr>
        <p:spPr>
          <a:xfrm>
            <a:off x="495300" y="1143000"/>
            <a:ext cx="5365750" cy="45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131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ndar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Bài</a:t>
            </a:r>
            <a:r>
              <a:rPr lang="en-US" dirty="0"/>
              <a:t> 2: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br>
              <a:rPr lang="en-US" dirty="0"/>
            </a:b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Trường ĐH Công nghệ, ĐHQGHN</a:t>
            </a:r>
            <a:endParaRPr lang="en-US" dirty="0"/>
          </a:p>
        </p:txBody>
      </p:sp>
      <p:pic>
        <p:nvPicPr>
          <p:cNvPr id="4" name="Picture 3" descr="C:\Users\Le Khanh Trinh\Desktop\3-VNU-UE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57200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68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32884" y="1731964"/>
            <a:ext cx="8402902" cy="2289175"/>
          </a:xfrm>
          <a:prstGeom prst="rect">
            <a:avLst/>
          </a:prstGeom>
          <a:solidFill>
            <a:srgbClr val="E4E9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grandparent(X,Z) :- parent(X,Y), parent(X,Y).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parent(X,Y):- father(X,Y).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parent(X,Y):- mother(X,Y).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father(john,lily).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mother(kathy,lily).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mother(lily,bill).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father(ken,karen).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55241" y="4979988"/>
            <a:ext cx="8399463" cy="368300"/>
          </a:xfrm>
          <a:prstGeom prst="rect">
            <a:avLst/>
          </a:prstGeom>
          <a:solidFill>
            <a:srgbClr val="E3CE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?-grandparent(Q,bill)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55241" y="4308475"/>
            <a:ext cx="8399463" cy="368300"/>
          </a:xfrm>
          <a:prstGeom prst="rect">
            <a:avLst/>
          </a:prstGeom>
          <a:solidFill>
            <a:srgbClr val="E3CE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?-parent(lily,bill)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logic -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quan về Lập trình HĐT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622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15938" y="2127250"/>
            <a:ext cx="5013193" cy="2014538"/>
          </a:xfrm>
          <a:prstGeom prst="rect">
            <a:avLst/>
          </a:prstGeom>
          <a:solidFill>
            <a:srgbClr val="E4E9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Tìm ước chung lớn nhất (Python)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66B3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ucln(x, y):</a:t>
            </a:r>
          </a:p>
          <a:p>
            <a:pPr marL="457200" lvl="1" indent="0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66B3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y == 0:</a:t>
            </a:r>
          </a:p>
          <a:p>
            <a:pPr marL="914400" lvl="2" indent="0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66B3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</a:t>
            </a:r>
          </a:p>
          <a:p>
            <a:pPr marL="457200" lvl="1" indent="0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66B3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14400" lvl="2" indent="0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66B3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ucln(y, x % y)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053667" y="1552575"/>
            <a:ext cx="3389710" cy="338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ucln(1452,407)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~&gt; ucln(407,231)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~&gt; ucln(231,176)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~&gt; ucln(176,55)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~&gt; ucln(55,11)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~&gt; ucln(11,0)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~&gt; 11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~&gt; 11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~&gt; 11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~&gt; 11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~&gt; 11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~&gt; 11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44463" y="5362576"/>
            <a:ext cx="960847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39725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Tx/>
              <a:buSzPct val="75000"/>
              <a:buFontTx/>
              <a:buNone/>
            </a:pPr>
            <a:r>
              <a:rPr lang="en-US" sz="2200"/>
              <a:t>Khó cho việc phân tích, kiểm thử và song song hóa chương trình (!?)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-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quan về Lập trình HĐT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368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Lập trình hướng đối tượng (HĐT)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quan về Lập trình HĐT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12</a:t>
            </a:fld>
            <a:endParaRPr lang="en-US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60400" y="2836864"/>
            <a:ext cx="8255000" cy="3432351"/>
          </a:xfrm>
          <a:prstGeom prst="rect">
            <a:avLst/>
          </a:prstGeom>
          <a:solidFill>
            <a:srgbClr val="EFEFF7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500" dirty="0">
                <a:latin typeface="Consolas" pitchFamily="49" charset="0"/>
                <a:cs typeface="Courier New" pitchFamily="49" charset="0"/>
              </a:rPr>
              <a:t>class Date{ 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500" dirty="0">
                <a:latin typeface="Consolas" pitchFamily="49" charset="0"/>
                <a:cs typeface="Courier New" pitchFamily="49" charset="0"/>
              </a:rPr>
              <a:t>public: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500" dirty="0">
                <a:latin typeface="Consolas" pitchFamily="49" charset="0"/>
                <a:cs typeface="Courier New" pitchFamily="49" charset="0"/>
              </a:rPr>
              <a:t>   void </a:t>
            </a:r>
            <a:r>
              <a:rPr lang="en-US" sz="1500" dirty="0" err="1">
                <a:latin typeface="Consolas" pitchFamily="49" charset="0"/>
                <a:cs typeface="Courier New" pitchFamily="49" charset="0"/>
              </a:rPr>
              <a:t>setDate</a:t>
            </a:r>
            <a:r>
              <a:rPr lang="en-US" sz="1500" dirty="0">
                <a:latin typeface="Consolas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15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500" dirty="0" err="1">
                <a:latin typeface="Consolas" pitchFamily="49" charset="0"/>
                <a:cs typeface="Courier New" pitchFamily="49" charset="0"/>
              </a:rPr>
              <a:t>newDay</a:t>
            </a:r>
            <a:r>
              <a:rPr lang="en-US" sz="1500" dirty="0">
                <a:latin typeface="Consolas" pitchFamily="49" charset="0"/>
                <a:cs typeface="Courier New" pitchFamily="49" charset="0"/>
              </a:rPr>
              <a:t>, </a:t>
            </a:r>
            <a:r>
              <a:rPr lang="en-US" sz="1500" dirty="0" err="1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15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500" dirty="0" err="1">
                <a:latin typeface="Consolas" pitchFamily="49" charset="0"/>
                <a:cs typeface="Courier New" pitchFamily="49" charset="0"/>
              </a:rPr>
              <a:t>newMonth</a:t>
            </a:r>
            <a:r>
              <a:rPr lang="en-US" sz="1500" dirty="0">
                <a:latin typeface="Consolas" pitchFamily="49" charset="0"/>
                <a:cs typeface="Courier New" pitchFamily="49" charset="0"/>
              </a:rPr>
              <a:t>, </a:t>
            </a:r>
            <a:r>
              <a:rPr lang="en-US" sz="1500" dirty="0" err="1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15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500" dirty="0" err="1">
                <a:latin typeface="Consolas" pitchFamily="49" charset="0"/>
                <a:cs typeface="Courier New" pitchFamily="49" charset="0"/>
              </a:rPr>
              <a:t>newYear</a:t>
            </a:r>
            <a:r>
              <a:rPr lang="en-US" sz="1500" dirty="0">
                <a:latin typeface="Consolas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500" dirty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sz="1500" dirty="0" err="1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15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500" dirty="0" err="1">
                <a:latin typeface="Consolas" pitchFamily="49" charset="0"/>
                <a:cs typeface="Courier New" pitchFamily="49" charset="0"/>
              </a:rPr>
              <a:t>getDay</a:t>
            </a:r>
            <a:r>
              <a:rPr lang="en-US" sz="1500" dirty="0">
                <a:latin typeface="Consolas" pitchFamily="49" charset="0"/>
                <a:cs typeface="Courier New" pitchFamily="49" charset="0"/>
              </a:rPr>
              <a:t>() { return day; } ...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500" dirty="0">
                <a:latin typeface="Consolas" pitchFamily="49" charset="0"/>
                <a:cs typeface="Courier New" pitchFamily="49" charset="0"/>
              </a:rPr>
              <a:t>private: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500" dirty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sz="1500" dirty="0" err="1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1500" dirty="0">
                <a:latin typeface="Consolas" pitchFamily="49" charset="0"/>
                <a:cs typeface="Courier New" pitchFamily="49" charset="0"/>
              </a:rPr>
              <a:t> day;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500" dirty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sz="1500" dirty="0" err="1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1500" dirty="0">
                <a:latin typeface="Consolas" pitchFamily="49" charset="0"/>
                <a:cs typeface="Courier New" pitchFamily="49" charset="0"/>
              </a:rPr>
              <a:t> month;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500" dirty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sz="1500" dirty="0" err="1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1500" dirty="0">
                <a:latin typeface="Consolas" pitchFamily="49" charset="0"/>
                <a:cs typeface="Courier New" pitchFamily="49" charset="0"/>
              </a:rPr>
              <a:t> year;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500" dirty="0">
                <a:latin typeface="Consolas" pitchFamily="49" charset="0"/>
                <a:cs typeface="Courier New" pitchFamily="49" charset="0"/>
              </a:rPr>
              <a:t>};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endParaRPr lang="en-US" sz="1600" dirty="0">
              <a:latin typeface="Consolas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500" dirty="0">
                <a:latin typeface="Consolas" pitchFamily="49" charset="0"/>
                <a:cs typeface="Courier New" pitchFamily="49" charset="0"/>
              </a:rPr>
              <a:t>void Date::</a:t>
            </a:r>
            <a:r>
              <a:rPr lang="en-US" sz="1500" dirty="0" err="1">
                <a:latin typeface="Consolas" pitchFamily="49" charset="0"/>
                <a:cs typeface="Courier New" pitchFamily="49" charset="0"/>
              </a:rPr>
              <a:t>setDate</a:t>
            </a:r>
            <a:r>
              <a:rPr lang="en-US" sz="1500" dirty="0">
                <a:latin typeface="Consolas" pitchFamily="49" charset="0"/>
                <a:cs typeface="Courier New" pitchFamily="49" charset="0"/>
              </a:rPr>
              <a:t>(</a:t>
            </a:r>
            <a:r>
              <a:rPr lang="en-US" sz="1500" dirty="0" err="1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15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500" dirty="0" err="1">
                <a:latin typeface="Consolas" pitchFamily="49" charset="0"/>
                <a:cs typeface="Courier New" pitchFamily="49" charset="0"/>
              </a:rPr>
              <a:t>newDay</a:t>
            </a:r>
            <a:r>
              <a:rPr lang="en-US" sz="1500" dirty="0">
                <a:latin typeface="Consolas" pitchFamily="49" charset="0"/>
                <a:cs typeface="Courier New" pitchFamily="49" charset="0"/>
              </a:rPr>
              <a:t>, </a:t>
            </a:r>
            <a:r>
              <a:rPr lang="en-US" sz="1500" dirty="0" err="1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15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500" dirty="0" err="1">
                <a:latin typeface="Consolas" pitchFamily="49" charset="0"/>
                <a:cs typeface="Courier New" pitchFamily="49" charset="0"/>
              </a:rPr>
              <a:t>newMonth</a:t>
            </a:r>
            <a:r>
              <a:rPr lang="en-US" sz="1500" dirty="0">
                <a:latin typeface="Consolas" pitchFamily="49" charset="0"/>
                <a:cs typeface="Courier New" pitchFamily="49" charset="0"/>
              </a:rPr>
              <a:t>, </a:t>
            </a:r>
            <a:r>
              <a:rPr lang="en-US" sz="1500" dirty="0" err="1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15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500" dirty="0" err="1">
                <a:latin typeface="Consolas" pitchFamily="49" charset="0"/>
                <a:cs typeface="Courier New" pitchFamily="49" charset="0"/>
              </a:rPr>
              <a:t>newYear</a:t>
            </a:r>
            <a:r>
              <a:rPr lang="en-US" sz="1500" dirty="0">
                <a:latin typeface="Consolas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500" dirty="0">
                <a:latin typeface="Consolas" pitchFamily="49" charset="0"/>
                <a:cs typeface="Courier New" pitchFamily="49" charset="0"/>
              </a:rPr>
              <a:t>   //check validity of </a:t>
            </a:r>
            <a:r>
              <a:rPr lang="en-US" sz="1500" dirty="0" err="1">
                <a:latin typeface="Consolas" pitchFamily="49" charset="0"/>
                <a:cs typeface="Courier New" pitchFamily="49" charset="0"/>
              </a:rPr>
              <a:t>newDay</a:t>
            </a:r>
            <a:r>
              <a:rPr lang="en-US" sz="1500" dirty="0">
                <a:latin typeface="Consolas" pitchFamily="49" charset="0"/>
                <a:cs typeface="Courier New" pitchFamily="49" charset="0"/>
              </a:rPr>
              <a:t>, </a:t>
            </a:r>
            <a:r>
              <a:rPr lang="en-US" sz="1500" dirty="0" err="1">
                <a:latin typeface="Consolas" pitchFamily="49" charset="0"/>
                <a:cs typeface="Courier New" pitchFamily="49" charset="0"/>
              </a:rPr>
              <a:t>newMonth</a:t>
            </a:r>
            <a:r>
              <a:rPr lang="en-US" sz="1500" dirty="0">
                <a:latin typeface="Consolas" pitchFamily="49" charset="0"/>
                <a:cs typeface="Courier New" pitchFamily="49" charset="0"/>
              </a:rPr>
              <a:t>, </a:t>
            </a:r>
            <a:r>
              <a:rPr lang="en-US" sz="1500" dirty="0" err="1">
                <a:latin typeface="Consolas" pitchFamily="49" charset="0"/>
                <a:cs typeface="Courier New" pitchFamily="49" charset="0"/>
              </a:rPr>
              <a:t>newYear</a:t>
            </a:r>
            <a:endParaRPr lang="en-US" sz="1500" dirty="0">
              <a:latin typeface="Consolas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500" dirty="0">
                <a:latin typeface="Consolas" pitchFamily="49" charset="0"/>
                <a:cs typeface="Courier New" pitchFamily="49" charset="0"/>
              </a:rPr>
              <a:t>   ...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500" dirty="0">
                <a:latin typeface="Consolas" pitchFamily="49" charset="0"/>
                <a:cs typeface="Courier New" pitchFamily="49" charset="0"/>
              </a:rPr>
              <a:t>   //set new values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500" dirty="0">
                <a:latin typeface="Consolas" pitchFamily="49" charset="0"/>
                <a:cs typeface="Courier New" pitchFamily="49" charset="0"/>
              </a:rPr>
              <a:t>   ... 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500" dirty="0">
                <a:latin typeface="Consolas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60400" y="1273176"/>
            <a:ext cx="8255000" cy="147002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1313" indent="-339725">
              <a:spcBef>
                <a:spcPts val="350"/>
              </a:spcBef>
              <a:buClrTx/>
              <a:buFontTx/>
              <a:buNone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sz="2400" dirty="0" err="1">
                <a:solidFill>
                  <a:srgbClr val="000000"/>
                </a:solidFill>
              </a:rPr>
              <a:t>Khắc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phục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các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hạn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chế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của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Lập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trình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thủ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tục</a:t>
            </a:r>
            <a:endParaRPr lang="en-US" sz="2400" dirty="0">
              <a:solidFill>
                <a:srgbClr val="000000"/>
              </a:solidFill>
            </a:endParaRPr>
          </a:p>
          <a:p>
            <a:pPr marL="339725" indent="-338138">
              <a:spcBef>
                <a:spcPts val="350"/>
              </a:spcBef>
              <a:buClr>
                <a:srgbClr val="00007D"/>
              </a:buClr>
              <a:buSzPct val="75000"/>
              <a:buFont typeface="Wingdings" charset="2"/>
              <a:buChar char="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dirty="0" err="1">
                <a:solidFill>
                  <a:srgbClr val="000000"/>
                </a:solidFill>
              </a:rPr>
              <a:t>Đóng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gói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dữ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liệu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xử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lý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che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dấu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dữ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liệu</a:t>
            </a:r>
            <a:r>
              <a:rPr lang="en-US" dirty="0">
                <a:solidFill>
                  <a:srgbClr val="000000"/>
                </a:solidFill>
              </a:rPr>
              <a:t>; </a:t>
            </a:r>
            <a:r>
              <a:rPr lang="en-US" dirty="0" err="1">
                <a:solidFill>
                  <a:srgbClr val="000000"/>
                </a:solidFill>
              </a:rPr>
              <a:t>truy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cập</a:t>
            </a:r>
            <a:r>
              <a:rPr lang="en-US" dirty="0">
                <a:solidFill>
                  <a:srgbClr val="000000"/>
                </a:solidFill>
              </a:rPr>
              <a:t> qua </a:t>
            </a:r>
            <a:r>
              <a:rPr lang="en-US" dirty="0" err="1">
                <a:solidFill>
                  <a:srgbClr val="000000"/>
                </a:solidFill>
              </a:rPr>
              <a:t>giao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diện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marL="339725" indent="-338138">
              <a:spcBef>
                <a:spcPts val="350"/>
              </a:spcBef>
              <a:buClr>
                <a:srgbClr val="00007D"/>
              </a:buClr>
              <a:buSzPct val="75000"/>
              <a:buFont typeface="Wingdings" charset="2"/>
              <a:buChar char="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dirty="0" err="1">
                <a:solidFill>
                  <a:srgbClr val="000000"/>
                </a:solidFill>
              </a:rPr>
              <a:t>Đảm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bảo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nhất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quán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dữ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liệu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các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ràng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buộc</a:t>
            </a:r>
            <a:r>
              <a:rPr lang="en-US" dirty="0">
                <a:solidFill>
                  <a:srgbClr val="000000"/>
                </a:solidFill>
              </a:rPr>
              <a:t>  </a:t>
            </a:r>
          </a:p>
          <a:p>
            <a:pPr marL="339725" indent="-338138">
              <a:spcBef>
                <a:spcPts val="350"/>
              </a:spcBef>
              <a:buClr>
                <a:srgbClr val="00007D"/>
              </a:buClr>
              <a:buSzPct val="75000"/>
              <a:buFont typeface="Wingdings" charset="2"/>
              <a:buChar char="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</a:pPr>
            <a:r>
              <a:rPr lang="en-US" dirty="0" err="1">
                <a:solidFill>
                  <a:srgbClr val="000000"/>
                </a:solidFill>
              </a:rPr>
              <a:t>Dễ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bảo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trì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hơn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619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Lập trình HĐT (OOP) là gì?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8915400" cy="4525963"/>
          </a:xfrm>
        </p:spPr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pPr lvl="1"/>
            <a:r>
              <a:rPr lang="en-US" sz="2400" dirty="0" err="1"/>
              <a:t>Tái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/ </a:t>
            </a:r>
            <a:r>
              <a:rPr lang="en-US" sz="2400" dirty="0" err="1"/>
              <a:t>ánh</a:t>
            </a:r>
            <a:r>
              <a:rPr lang="en-US" sz="2400" dirty="0"/>
              <a:t> </a:t>
            </a:r>
            <a:r>
              <a:rPr lang="en-US" sz="2400" dirty="0" err="1"/>
              <a:t>xạ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br>
              <a:rPr lang="en-US" sz="2400" dirty="0"/>
            </a:br>
            <a:endParaRPr lang="en-US" sz="2400" dirty="0"/>
          </a:p>
          <a:p>
            <a:pPr lvl="1"/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 err="1"/>
              <a:t>các</a:t>
            </a:r>
            <a:r>
              <a:rPr lang="en-US" sz="2400" dirty="0"/>
              <a:t> “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” (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)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br>
              <a:rPr lang="en-US" sz="2400" dirty="0"/>
            </a:b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endParaRPr lang="en-US" sz="2400" dirty="0"/>
          </a:p>
          <a:p>
            <a:pPr lvl="1"/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“</a:t>
            </a:r>
            <a:r>
              <a:rPr lang="en-US" sz="2400" dirty="0" err="1"/>
              <a:t>kiểu</a:t>
            </a:r>
            <a:r>
              <a:rPr lang="en-US" sz="2400" dirty="0"/>
              <a:t>” (</a:t>
            </a:r>
            <a:r>
              <a:rPr lang="en-US" sz="2400" dirty="0" err="1"/>
              <a:t>lớp</a:t>
            </a:r>
            <a:r>
              <a:rPr lang="en-US" sz="2400" dirty="0"/>
              <a:t>)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br>
              <a:rPr lang="en-US" sz="2400" dirty="0"/>
            </a:b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br>
              <a:rPr lang="en-US" sz="2400" dirty="0"/>
            </a:b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nghĩa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vi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quan về Lập trình HĐT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13</a:t>
            </a:fld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724400" y="2286000"/>
            <a:ext cx="1403350" cy="1219200"/>
          </a:xfrm>
          <a:prstGeom prst="rect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724400" y="1981200"/>
            <a:ext cx="1403350" cy="304800"/>
          </a:xfrm>
          <a:prstGeom prst="rect">
            <a:avLst/>
          </a:prstGeom>
          <a:solidFill>
            <a:srgbClr val="9999FF"/>
          </a:solidFill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806950" y="2001838"/>
            <a:ext cx="12382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cs typeface="Courier New" pitchFamily="49" charset="0"/>
              </a:rPr>
              <a:t>STUDENT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724400" y="2286000"/>
            <a:ext cx="14033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300">
                <a:latin typeface="Consolas" pitchFamily="49" charset="0"/>
                <a:cs typeface="Courier New" pitchFamily="49" charset="0"/>
              </a:rPr>
              <a:t>* studentNo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300">
                <a:latin typeface="Consolas" pitchFamily="49" charset="0"/>
                <a:cs typeface="Courier New" pitchFamily="49" charset="0"/>
              </a:rPr>
              <a:t>- name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300">
                <a:latin typeface="Consolas" pitchFamily="49" charset="0"/>
                <a:cs typeface="Courier New" pitchFamily="49" charset="0"/>
              </a:rPr>
              <a:t>- birthday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endParaRPr lang="en-US" sz="1300">
              <a:latin typeface="Consolas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300">
                <a:latin typeface="Consolas" pitchFamily="49" charset="0"/>
                <a:cs typeface="Courier New" pitchFamily="49" charset="0"/>
              </a:rPr>
              <a:t>+ enrol()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300">
                <a:latin typeface="Consolas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6127750" y="2819400"/>
            <a:ext cx="1898650" cy="1588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6127750" y="2514600"/>
            <a:ext cx="6604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sz="1600"/>
              <a:t>*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7696200" y="2482850"/>
            <a:ext cx="3302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sz="1600"/>
              <a:t>*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705600" y="2482851"/>
            <a:ext cx="908050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1200"/>
              <a:t>enrols in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8026400" y="2133600"/>
            <a:ext cx="1816100" cy="1354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300" dirty="0">
                <a:latin typeface="Consolas" pitchFamily="49" charset="0"/>
                <a:cs typeface="Courier New" pitchFamily="49" charset="0"/>
              </a:rPr>
              <a:t>* </a:t>
            </a:r>
            <a:r>
              <a:rPr lang="en-US" sz="1300" dirty="0" err="1">
                <a:latin typeface="Consolas" pitchFamily="49" charset="0"/>
                <a:cs typeface="Courier New" pitchFamily="49" charset="0"/>
              </a:rPr>
              <a:t>courseID</a:t>
            </a:r>
            <a:endParaRPr lang="en-US" sz="1300" dirty="0">
              <a:latin typeface="Consolas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300" dirty="0">
                <a:latin typeface="Consolas" pitchFamily="49" charset="0"/>
                <a:cs typeface="Courier New" pitchFamily="49" charset="0"/>
              </a:rPr>
              <a:t>- lecturer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300" dirty="0">
                <a:latin typeface="Consolas" pitchFamily="49" charset="0"/>
                <a:cs typeface="Courier New" pitchFamily="49" charset="0"/>
              </a:rPr>
              <a:t>- instructor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endParaRPr lang="en-US" sz="1300" dirty="0">
              <a:latin typeface="Consolas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300" dirty="0">
                <a:latin typeface="Consolas" pitchFamily="49" charset="0"/>
                <a:cs typeface="Courier New" pitchFamily="49" charset="0"/>
              </a:rPr>
              <a:t>+ </a:t>
            </a:r>
            <a:r>
              <a:rPr lang="en-US" sz="1300" dirty="0" err="1">
                <a:latin typeface="Consolas" pitchFamily="49" charset="0"/>
                <a:cs typeface="Courier New" pitchFamily="49" charset="0"/>
              </a:rPr>
              <a:t>getStudents</a:t>
            </a:r>
            <a:r>
              <a:rPr lang="en-US" sz="1300" dirty="0">
                <a:latin typeface="Consolas" pitchFamily="49" charset="0"/>
                <a:cs typeface="Courier New" pitchFamily="49" charset="0"/>
              </a:rPr>
              <a:t>()</a:t>
            </a:r>
            <a:br>
              <a:rPr lang="en-US" sz="1300" dirty="0">
                <a:latin typeface="Consolas" pitchFamily="49" charset="0"/>
                <a:cs typeface="Courier New" pitchFamily="49" charset="0"/>
              </a:rPr>
            </a:br>
            <a:r>
              <a:rPr lang="en-US" sz="1300" dirty="0">
                <a:latin typeface="Consolas" pitchFamily="49" charset="0"/>
                <a:cs typeface="Courier New" pitchFamily="49" charset="0"/>
              </a:rPr>
              <a:t>+ </a:t>
            </a:r>
            <a:r>
              <a:rPr lang="en-US" sz="1300" dirty="0" err="1">
                <a:latin typeface="Consolas" pitchFamily="49" charset="0"/>
                <a:cs typeface="Courier New" pitchFamily="49" charset="0"/>
              </a:rPr>
              <a:t>setLecturer</a:t>
            </a:r>
            <a:r>
              <a:rPr lang="en-US" sz="1300" dirty="0">
                <a:latin typeface="Consolas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300" dirty="0">
                <a:latin typeface="Consolas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8026400" y="2133600"/>
            <a:ext cx="1733550" cy="1371600"/>
          </a:xfrm>
          <a:prstGeom prst="rect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8026400" y="1828800"/>
            <a:ext cx="1733550" cy="304800"/>
          </a:xfrm>
          <a:prstGeom prst="rect">
            <a:avLst/>
          </a:prstGeom>
          <a:solidFill>
            <a:srgbClr val="9999FF"/>
          </a:solidFill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7943850" y="1849438"/>
            <a:ext cx="18986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875"/>
              </a:spcBef>
              <a:buClrTx/>
              <a:buFontTx/>
              <a:buNone/>
            </a:pPr>
            <a:r>
              <a:rPr lang="en-US" sz="1400" b="1">
                <a:cs typeface="Courier New" pitchFamily="49" charset="0"/>
              </a:rPr>
              <a:t>CLASS</a:t>
            </a:r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8026400" y="2819400"/>
            <a:ext cx="1733550" cy="1588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4724400" y="2971800"/>
            <a:ext cx="1403350" cy="1588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032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Khái niệm cơ bản về HĐT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915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Trừu tượng hóa</a:t>
            </a:r>
          </a:p>
          <a:p>
            <a:r>
              <a:rPr lang="en-US"/>
              <a:t>Các đối tượng &amp; lớp</a:t>
            </a:r>
          </a:p>
          <a:p>
            <a:pPr lvl="1"/>
            <a:r>
              <a:rPr lang="en-US"/>
              <a:t>Trạng thái và hành vi đối tượng</a:t>
            </a:r>
          </a:p>
          <a:p>
            <a:pPr lvl="1"/>
            <a:r>
              <a:rPr lang="en-US"/>
              <a:t>Định danh đối tượng</a:t>
            </a:r>
          </a:p>
          <a:p>
            <a:pPr lvl="1"/>
            <a:r>
              <a:rPr lang="en-US"/>
              <a:t>Các thông điệp</a:t>
            </a:r>
          </a:p>
          <a:p>
            <a:r>
              <a:rPr lang="en-US"/>
              <a:t>Bao gói</a:t>
            </a:r>
          </a:p>
          <a:p>
            <a:pPr lvl="1"/>
            <a:r>
              <a:rPr lang="en-US"/>
              <a:t>Che dấu thông tin (cài đặt)</a:t>
            </a:r>
          </a:p>
          <a:p>
            <a:r>
              <a:rPr lang="en-US"/>
              <a:t>Kế thừa</a:t>
            </a:r>
          </a:p>
          <a:p>
            <a:r>
              <a:rPr lang="en-US"/>
              <a:t>Đa hình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quan về Lập trình HĐT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14</a:t>
            </a:fld>
            <a:endParaRPr lang="en-US"/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5116932" y="1600200"/>
            <a:ext cx="4636668" cy="2836863"/>
            <a:chOff x="2924" y="1111"/>
            <a:chExt cx="2884" cy="1787"/>
          </a:xfrm>
        </p:grpSpPr>
        <p:sp>
          <p:nvSpPr>
            <p:cNvPr id="17412" name="AutoShape 4"/>
            <p:cNvSpPr>
              <a:spLocks noChangeArrowheads="1"/>
            </p:cNvSpPr>
            <p:nvPr/>
          </p:nvSpPr>
          <p:spPr bwMode="auto">
            <a:xfrm>
              <a:off x="3350" y="1395"/>
              <a:ext cx="1461" cy="1180"/>
            </a:xfrm>
            <a:prstGeom prst="flowChartExtract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Text Box 5"/>
            <p:cNvSpPr txBox="1">
              <a:spLocks noChangeArrowheads="1"/>
            </p:cNvSpPr>
            <p:nvPr/>
          </p:nvSpPr>
          <p:spPr bwMode="auto">
            <a:xfrm>
              <a:off x="3655" y="2045"/>
              <a:ext cx="85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875"/>
                </a:spcBef>
                <a:buClrTx/>
                <a:buFontTx/>
                <a:buNone/>
              </a:pPr>
              <a:r>
                <a:rPr lang="en-US" sz="1200" b="1"/>
                <a:t>trừu tượng hóa (abstraction)</a:t>
              </a:r>
            </a:p>
          </p:txBody>
        </p:sp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3446" y="1111"/>
              <a:ext cx="1339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875"/>
                </a:spcBef>
                <a:buClrTx/>
                <a:buFontTx/>
                <a:buNone/>
              </a:pPr>
              <a:r>
                <a:rPr lang="en-US" sz="1400" b="1" dirty="0" err="1"/>
                <a:t>bao</a:t>
              </a:r>
              <a:r>
                <a:rPr lang="en-US" sz="1400" b="1" dirty="0"/>
                <a:t> </a:t>
              </a:r>
              <a:r>
                <a:rPr lang="en-US" sz="1400" b="1" dirty="0" err="1"/>
                <a:t>gói</a:t>
              </a:r>
              <a:r>
                <a:rPr lang="en-US" sz="1400" b="1" dirty="0"/>
                <a:t> (encapsulation)</a:t>
              </a:r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2924" y="2594"/>
              <a:ext cx="1034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875"/>
                </a:spcBef>
                <a:buClrTx/>
                <a:buFontTx/>
                <a:buNone/>
              </a:pPr>
              <a:r>
                <a:rPr lang="en-US" sz="1400" b="1"/>
                <a:t>kế thừa (inheritance)</a:t>
              </a:r>
            </a:p>
          </p:txBody>
        </p:sp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4304" y="2551"/>
              <a:ext cx="1504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875"/>
                </a:spcBef>
                <a:buClrTx/>
                <a:buFontTx/>
                <a:buNone/>
              </a:pPr>
              <a:r>
                <a:rPr lang="en-US" sz="1400" b="1" dirty="0" err="1"/>
                <a:t>đa</a:t>
              </a:r>
              <a:r>
                <a:rPr lang="en-US" sz="1400" b="1" dirty="0"/>
                <a:t> </a:t>
              </a:r>
              <a:r>
                <a:rPr lang="en-US" sz="1400" b="1" dirty="0" err="1"/>
                <a:t>hình</a:t>
              </a:r>
              <a:r>
                <a:rPr lang="en-US" sz="1400" b="1" dirty="0"/>
                <a:t> </a:t>
              </a:r>
              <a:br>
                <a:rPr lang="en-US" sz="1400" b="1" dirty="0"/>
              </a:br>
              <a:r>
                <a:rPr lang="en-US" sz="1400" b="1" dirty="0"/>
                <a:t>(polymorphism)</a:t>
              </a:r>
            </a:p>
          </p:txBody>
        </p:sp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4569" y="1572"/>
              <a:ext cx="1095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875"/>
                </a:spcBef>
                <a:buClrTx/>
                <a:buFontTx/>
                <a:buNone/>
              </a:pPr>
              <a:r>
                <a:rPr lang="en-US" sz="1400" b="1"/>
                <a:t>Tam giác “P.I.E”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59679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Trừu tượng hóa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76200" y="1447800"/>
            <a:ext cx="9677400" cy="4525963"/>
          </a:xfrm>
        </p:spPr>
        <p:txBody>
          <a:bodyPr>
            <a:normAutofit/>
          </a:bodyPr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Smalltalk) </a:t>
            </a:r>
          </a:p>
          <a:p>
            <a:pPr lvl="1"/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(everything is an object)</a:t>
            </a:r>
          </a:p>
          <a:p>
            <a:pPr lvl="1"/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“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chuyện</a:t>
            </a:r>
            <a:r>
              <a:rPr lang="en-US" dirty="0"/>
              <a:t>”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“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(type)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quan về Lập trình HĐT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đối tượng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91821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endParaRPr lang="en-US" dirty="0"/>
          </a:p>
          <a:p>
            <a:pPr lvl="2"/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Hành</a:t>
            </a:r>
            <a:r>
              <a:rPr lang="en-US" dirty="0"/>
              <a:t> vi</a:t>
            </a:r>
          </a:p>
          <a:p>
            <a:pPr lvl="2"/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ở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3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(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)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endParaRPr lang="en-US" dirty="0"/>
          </a:p>
          <a:p>
            <a:pPr lvl="3"/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(handle) (con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C++;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Java)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quan về Lập trình HĐT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16</a:t>
            </a:fld>
            <a:endParaRPr lang="en-US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299200" y="1381897"/>
            <a:ext cx="3302000" cy="2809103"/>
          </a:xfrm>
          <a:prstGeom prst="rect">
            <a:avLst/>
          </a:prstGeom>
          <a:solidFill>
            <a:srgbClr val="EFEFF7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>
                <a:latin typeface="Consolas" pitchFamily="49" charset="0"/>
                <a:cs typeface="Courier New" pitchFamily="49" charset="0"/>
              </a:rPr>
              <a:t>class Date{ 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>
                <a:latin typeface="Consolas" pitchFamily="49" charset="0"/>
                <a:cs typeface="Courier New" pitchFamily="49" charset="0"/>
              </a:rPr>
              <a:t>public: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>
                <a:latin typeface="Consolas" pitchFamily="49" charset="0"/>
                <a:cs typeface="Courier New" pitchFamily="49" charset="0"/>
              </a:rPr>
              <a:t>   void setDate(…);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>
                <a:latin typeface="Consolas" pitchFamily="49" charset="0"/>
                <a:cs typeface="Courier New" pitchFamily="49" charset="0"/>
              </a:rPr>
              <a:t>   int getDay();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>
                <a:latin typeface="Consolas" pitchFamily="49" charset="0"/>
                <a:cs typeface="Courier New" pitchFamily="49" charset="0"/>
              </a:rPr>
              <a:t>   ...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>
                <a:latin typeface="Consolas" pitchFamily="49" charset="0"/>
                <a:cs typeface="Courier New" pitchFamily="49" charset="0"/>
              </a:rPr>
              <a:t>private: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>
                <a:latin typeface="Consolas" pitchFamily="49" charset="0"/>
                <a:cs typeface="Courier New" pitchFamily="49" charset="0"/>
              </a:rPr>
              <a:t>   int day;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>
                <a:latin typeface="Consolas" pitchFamily="49" charset="0"/>
                <a:cs typeface="Courier New" pitchFamily="49" charset="0"/>
              </a:rPr>
              <a:t>   int month;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>
                <a:latin typeface="Consolas" pitchFamily="49" charset="0"/>
                <a:cs typeface="Courier New" pitchFamily="49" charset="0"/>
              </a:rPr>
              <a:t>   int year;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>
                <a:latin typeface="Consolas" pitchFamily="49" charset="0"/>
                <a:cs typeface="Courier New" pitchFamily="49" charset="0"/>
              </a:rPr>
              <a:t>};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endParaRPr lang="en-US" sz="1400">
              <a:latin typeface="Consolas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>
                <a:latin typeface="Consolas" pitchFamily="49" charset="0"/>
                <a:cs typeface="Courier New" pitchFamily="49" charset="0"/>
              </a:rPr>
              <a:t>Date today = new Date();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endParaRPr lang="en-US" sz="1400">
              <a:latin typeface="Consolas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 b="1">
                <a:latin typeface="Consolas" pitchFamily="49" charset="0"/>
                <a:cs typeface="Courier New" pitchFamily="49" charset="0"/>
              </a:rPr>
              <a:t>today.setDate(2, 9, 2020);</a:t>
            </a:r>
          </a:p>
        </p:txBody>
      </p:sp>
    </p:spTree>
    <p:extLst>
      <p:ext uri="{BB962C8B-B14F-4D97-AF65-F5344CB8AC3E}">
        <p14:creationId xmlns:p14="http://schemas.microsoft.com/office/powerpoint/2010/main" val="1242522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Đối tượng và Tham chiếu đối tượng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quan về Lập trình HĐT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17</a:t>
            </a:fld>
            <a:endParaRPr lang="en-US"/>
          </a:p>
        </p:txBody>
      </p:sp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1981201" y="1644651"/>
            <a:ext cx="5609960" cy="4113213"/>
            <a:chOff x="1152" y="1036"/>
            <a:chExt cx="3262" cy="2591"/>
          </a:xfrm>
        </p:grpSpPr>
        <p:sp>
          <p:nvSpPr>
            <p:cNvPr id="20483" name="Rectangle 3"/>
            <p:cNvSpPr>
              <a:spLocks noChangeArrowheads="1"/>
            </p:cNvSpPr>
            <p:nvPr/>
          </p:nvSpPr>
          <p:spPr bwMode="auto">
            <a:xfrm>
              <a:off x="2473" y="1612"/>
              <a:ext cx="1477" cy="1199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4" name="Rectangle 4"/>
            <p:cNvSpPr>
              <a:spLocks noChangeArrowheads="1"/>
            </p:cNvSpPr>
            <p:nvPr/>
          </p:nvSpPr>
          <p:spPr bwMode="auto">
            <a:xfrm>
              <a:off x="1200" y="2188"/>
              <a:ext cx="863" cy="191"/>
            </a:xfrm>
            <a:prstGeom prst="rect">
              <a:avLst/>
            </a:prstGeom>
            <a:solidFill>
              <a:srgbClr val="EFEFF7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1152" y="2009"/>
              <a:ext cx="959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1000"/>
                </a:spcBef>
                <a:buClrTx/>
                <a:buFontTx/>
                <a:buNone/>
              </a:pPr>
              <a:r>
                <a:rPr lang="en-US" sz="1600">
                  <a:latin typeface="Consolas" pitchFamily="49" charset="0"/>
                  <a:cs typeface="Courier New" pitchFamily="49" charset="0"/>
                </a:rPr>
                <a:t>Date today</a:t>
              </a:r>
            </a:p>
          </p:txBody>
        </p:sp>
        <p:grpSp>
          <p:nvGrpSpPr>
            <p:cNvPr id="20486" name="Group 6"/>
            <p:cNvGrpSpPr>
              <a:grpSpLocks/>
            </p:cNvGrpSpPr>
            <p:nvPr/>
          </p:nvGrpSpPr>
          <p:grpSpPr bwMode="auto">
            <a:xfrm>
              <a:off x="2592" y="1887"/>
              <a:ext cx="1822" cy="212"/>
              <a:chOff x="2592" y="1887"/>
              <a:chExt cx="1822" cy="212"/>
            </a:xfrm>
          </p:grpSpPr>
          <p:sp>
            <p:nvSpPr>
              <p:cNvPr id="20487" name="Rectangle 7"/>
              <p:cNvSpPr>
                <a:spLocks noChangeArrowheads="1"/>
              </p:cNvSpPr>
              <p:nvPr/>
            </p:nvSpPr>
            <p:spPr bwMode="auto">
              <a:xfrm>
                <a:off x="2592" y="1887"/>
                <a:ext cx="862" cy="190"/>
              </a:xfrm>
              <a:prstGeom prst="rect">
                <a:avLst/>
              </a:prstGeom>
              <a:solidFill>
                <a:srgbClr val="EFEFF7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88" name="Text Box 8"/>
              <p:cNvSpPr txBox="1">
                <a:spLocks noChangeArrowheads="1"/>
              </p:cNvSpPr>
              <p:nvPr/>
            </p:nvSpPr>
            <p:spPr bwMode="auto">
              <a:xfrm>
                <a:off x="3456" y="1900"/>
                <a:ext cx="958" cy="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ts val="1000"/>
                  </a:spcBef>
                  <a:buClrTx/>
                  <a:buFontTx/>
                  <a:buNone/>
                </a:pPr>
                <a:r>
                  <a:rPr lang="en-US" sz="1600">
                    <a:latin typeface="Consolas" pitchFamily="49" charset="0"/>
                    <a:cs typeface="Courier New" pitchFamily="49" charset="0"/>
                  </a:rPr>
                  <a:t>day</a:t>
                </a:r>
              </a:p>
            </p:txBody>
          </p:sp>
        </p:grpSp>
        <p:grpSp>
          <p:nvGrpSpPr>
            <p:cNvPr id="20489" name="Group 9"/>
            <p:cNvGrpSpPr>
              <a:grpSpLocks/>
            </p:cNvGrpSpPr>
            <p:nvPr/>
          </p:nvGrpSpPr>
          <p:grpSpPr bwMode="auto">
            <a:xfrm>
              <a:off x="2569" y="2188"/>
              <a:ext cx="1822" cy="212"/>
              <a:chOff x="2569" y="2188"/>
              <a:chExt cx="1822" cy="212"/>
            </a:xfrm>
          </p:grpSpPr>
          <p:sp>
            <p:nvSpPr>
              <p:cNvPr id="20490" name="Rectangle 10"/>
              <p:cNvSpPr>
                <a:spLocks noChangeArrowheads="1"/>
              </p:cNvSpPr>
              <p:nvPr/>
            </p:nvSpPr>
            <p:spPr bwMode="auto">
              <a:xfrm>
                <a:off x="2569" y="2188"/>
                <a:ext cx="862" cy="190"/>
              </a:xfrm>
              <a:prstGeom prst="rect">
                <a:avLst/>
              </a:prstGeom>
              <a:solidFill>
                <a:srgbClr val="EFEFF7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1" name="Text Box 11"/>
              <p:cNvSpPr txBox="1">
                <a:spLocks noChangeArrowheads="1"/>
              </p:cNvSpPr>
              <p:nvPr/>
            </p:nvSpPr>
            <p:spPr bwMode="auto">
              <a:xfrm>
                <a:off x="3433" y="2201"/>
                <a:ext cx="958" cy="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ts val="1000"/>
                  </a:spcBef>
                  <a:buClrTx/>
                  <a:buFontTx/>
                  <a:buNone/>
                </a:pPr>
                <a:r>
                  <a:rPr lang="en-US" sz="1600">
                    <a:latin typeface="Consolas" pitchFamily="49" charset="0"/>
                    <a:cs typeface="Courier New" pitchFamily="49" charset="0"/>
                  </a:rPr>
                  <a:t>month</a:t>
                </a:r>
              </a:p>
            </p:txBody>
          </p:sp>
        </p:grpSp>
        <p:grpSp>
          <p:nvGrpSpPr>
            <p:cNvPr id="20492" name="Group 12"/>
            <p:cNvGrpSpPr>
              <a:grpSpLocks/>
            </p:cNvGrpSpPr>
            <p:nvPr/>
          </p:nvGrpSpPr>
          <p:grpSpPr bwMode="auto">
            <a:xfrm>
              <a:off x="2592" y="2476"/>
              <a:ext cx="1822" cy="212"/>
              <a:chOff x="2592" y="2476"/>
              <a:chExt cx="1822" cy="212"/>
            </a:xfrm>
          </p:grpSpPr>
          <p:sp>
            <p:nvSpPr>
              <p:cNvPr id="20493" name="Rectangle 13"/>
              <p:cNvSpPr>
                <a:spLocks noChangeArrowheads="1"/>
              </p:cNvSpPr>
              <p:nvPr/>
            </p:nvSpPr>
            <p:spPr bwMode="auto">
              <a:xfrm>
                <a:off x="2592" y="2476"/>
                <a:ext cx="862" cy="190"/>
              </a:xfrm>
              <a:prstGeom prst="rect">
                <a:avLst/>
              </a:prstGeom>
              <a:solidFill>
                <a:srgbClr val="EFEFF7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4" name="Text Box 14"/>
              <p:cNvSpPr txBox="1">
                <a:spLocks noChangeArrowheads="1"/>
              </p:cNvSpPr>
              <p:nvPr/>
            </p:nvSpPr>
            <p:spPr bwMode="auto">
              <a:xfrm>
                <a:off x="3456" y="2489"/>
                <a:ext cx="958" cy="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ts val="1000"/>
                  </a:spcBef>
                  <a:buClrTx/>
                  <a:buFontTx/>
                  <a:buNone/>
                </a:pPr>
                <a:r>
                  <a:rPr lang="en-US" sz="1600">
                    <a:latin typeface="Consolas" pitchFamily="49" charset="0"/>
                    <a:cs typeface="Courier New" pitchFamily="49" charset="0"/>
                  </a:rPr>
                  <a:t>year</a:t>
                </a:r>
              </a:p>
            </p:txBody>
          </p:sp>
        </p:grpSp>
        <p:sp>
          <p:nvSpPr>
            <p:cNvPr id="20495" name="Text Box 15"/>
            <p:cNvSpPr txBox="1">
              <a:spLocks noChangeArrowheads="1"/>
            </p:cNvSpPr>
            <p:nvPr/>
          </p:nvSpPr>
          <p:spPr bwMode="auto">
            <a:xfrm>
              <a:off x="2496" y="1612"/>
              <a:ext cx="959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1000"/>
                </a:spcBef>
                <a:buClrTx/>
                <a:buFontTx/>
                <a:buNone/>
              </a:pPr>
              <a:r>
                <a:rPr lang="en-US" sz="1600">
                  <a:latin typeface="Consolas" pitchFamily="49" charset="0"/>
                  <a:cs typeface="Courier New" pitchFamily="49" charset="0"/>
                </a:rPr>
                <a:t>Date</a:t>
              </a:r>
            </a:p>
          </p:txBody>
        </p:sp>
        <p:sp>
          <p:nvSpPr>
            <p:cNvPr id="20496" name="Text Box 16"/>
            <p:cNvSpPr txBox="1">
              <a:spLocks noChangeArrowheads="1"/>
            </p:cNvSpPr>
            <p:nvPr/>
          </p:nvSpPr>
          <p:spPr bwMode="auto">
            <a:xfrm>
              <a:off x="2575" y="1276"/>
              <a:ext cx="1199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1125"/>
                </a:spcBef>
                <a:buClrTx/>
                <a:buFontTx/>
                <a:buNone/>
              </a:pPr>
              <a:r>
                <a:rPr lang="en-US">
                  <a:cs typeface="Courier New" pitchFamily="49" charset="0"/>
                </a:rPr>
                <a:t>Vùng nhớ Heap</a:t>
              </a:r>
            </a:p>
          </p:txBody>
        </p:sp>
        <p:sp>
          <p:nvSpPr>
            <p:cNvPr id="20497" name="Oval 17"/>
            <p:cNvSpPr>
              <a:spLocks noChangeArrowheads="1"/>
            </p:cNvSpPr>
            <p:nvPr/>
          </p:nvSpPr>
          <p:spPr bwMode="auto">
            <a:xfrm>
              <a:off x="2253" y="1036"/>
              <a:ext cx="1919" cy="2591"/>
            </a:xfrm>
            <a:prstGeom prst="ellipse">
              <a:avLst/>
            </a:prstGeom>
            <a:noFill/>
            <a:ln w="9360" cap="rnd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Line 18"/>
            <p:cNvSpPr>
              <a:spLocks noChangeShapeType="1"/>
            </p:cNvSpPr>
            <p:nvPr/>
          </p:nvSpPr>
          <p:spPr bwMode="auto">
            <a:xfrm flipV="1">
              <a:off x="1632" y="1802"/>
              <a:ext cx="863" cy="48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2251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thông điệp (messages)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600201"/>
            <a:ext cx="91059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500" b="1" dirty="0" err="1"/>
              <a:t>today.setDate</a:t>
            </a:r>
            <a:r>
              <a:rPr lang="en-US" sz="4500" b="1" dirty="0"/>
              <a:t>(2, 9, 2020);</a:t>
            </a:r>
          </a:p>
          <a:p>
            <a:endParaRPr lang="en-US" dirty="0"/>
          </a:p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A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B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-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(today)</a:t>
            </a:r>
          </a:p>
          <a:p>
            <a:pPr lvl="1"/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(</a:t>
            </a:r>
            <a:r>
              <a:rPr lang="en-US" dirty="0" err="1"/>
              <a:t>setDate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-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(2, 9, 2020)</a:t>
            </a:r>
          </a:p>
          <a:p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ở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ngầm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(method invocation)</a:t>
            </a:r>
          </a:p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HĐT</a:t>
            </a:r>
          </a:p>
          <a:p>
            <a:pPr lvl="1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lvl="1"/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pPr lvl="2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qua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điểu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/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;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quan về Lập trình HĐT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838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lớp đối tượng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1600201"/>
            <a:ext cx="9258300" cy="4525963"/>
          </a:xfrm>
        </p:spPr>
        <p:txBody>
          <a:bodyPr>
            <a:normAutofit/>
          </a:bodyPr>
          <a:lstStyle/>
          <a:p>
            <a:r>
              <a:rPr lang="en-US" dirty="0" err="1"/>
              <a:t>Lớp</a:t>
            </a:r>
            <a:r>
              <a:rPr lang="en-US" dirty="0"/>
              <a:t> (Class)</a:t>
            </a:r>
          </a:p>
          <a:p>
            <a:pPr lvl="1"/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br>
              <a:rPr lang="en-US" dirty="0"/>
            </a:b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“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Biến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(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quan về Lập trình HĐT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19</a:t>
            </a:fld>
            <a:endParaRPr lang="en-US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108700" y="152400"/>
            <a:ext cx="3797300" cy="2753704"/>
          </a:xfrm>
          <a:prstGeom prst="rect">
            <a:avLst/>
          </a:prstGeom>
          <a:solidFill>
            <a:srgbClr val="EFEFF7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600" b="1">
                <a:latin typeface="Consolas" pitchFamily="49" charset="0"/>
                <a:cs typeface="Courier New" pitchFamily="49" charset="0"/>
              </a:rPr>
              <a:t>class Date</a:t>
            </a:r>
            <a:r>
              <a:rPr lang="en-US" sz="1600">
                <a:latin typeface="Consolas" pitchFamily="49" charset="0"/>
                <a:cs typeface="Courier New" pitchFamily="49" charset="0"/>
              </a:rPr>
              <a:t>{ 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600">
                <a:latin typeface="Consolas" pitchFamily="49" charset="0"/>
                <a:cs typeface="Courier New" pitchFamily="49" charset="0"/>
              </a:rPr>
              <a:t>public: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600">
                <a:latin typeface="Consolas" pitchFamily="49" charset="0"/>
                <a:cs typeface="Courier New" pitchFamily="49" charset="0"/>
              </a:rPr>
              <a:t>   void setDate(…);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600">
                <a:latin typeface="Consolas" pitchFamily="49" charset="0"/>
                <a:cs typeface="Courier New" pitchFamily="49" charset="0"/>
              </a:rPr>
              <a:t>   ...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600">
                <a:latin typeface="Consolas" pitchFamily="49" charset="0"/>
                <a:cs typeface="Courier New" pitchFamily="49" charset="0"/>
              </a:rPr>
              <a:t>private: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600">
                <a:latin typeface="Consolas" pitchFamily="49" charset="0"/>
                <a:cs typeface="Courier New" pitchFamily="49" charset="0"/>
              </a:rPr>
              <a:t>   int day;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600">
                <a:latin typeface="Consolas" pitchFamily="49" charset="0"/>
                <a:cs typeface="Courier New" pitchFamily="49" charset="0"/>
              </a:rPr>
              <a:t>   ...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600">
                <a:latin typeface="Consolas" pitchFamily="49" charset="0"/>
                <a:cs typeface="Courier New" pitchFamily="49" charset="0"/>
              </a:rPr>
              <a:t>};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endParaRPr lang="en-US" sz="1600">
              <a:latin typeface="Consolas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600" b="1">
                <a:latin typeface="Consolas" pitchFamily="49" charset="0"/>
                <a:cs typeface="Courier New" pitchFamily="49" charset="0"/>
              </a:rPr>
              <a:t>Date today = new Date();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endParaRPr lang="en-US" sz="1600" b="1">
              <a:latin typeface="Consolas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600">
                <a:latin typeface="Consolas" pitchFamily="49" charset="0"/>
                <a:cs typeface="Courier New" pitchFamily="49" charset="0"/>
              </a:rPr>
              <a:t>today.setDate(2, 9, 2020);</a:t>
            </a:r>
          </a:p>
        </p:txBody>
      </p:sp>
    </p:spTree>
    <p:extLst>
      <p:ext uri="{BB962C8B-B14F-4D97-AF65-F5344CB8AC3E}">
        <p14:creationId xmlns:p14="http://schemas.microsoft.com/office/powerpoint/2010/main" val="2979574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8352-C9BB-4CA4-8F49-29667291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Đã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AF560-C035-4634-99DE-5C40D5478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Vấn đề của lập trình cấu trúc để cần sự tồn tại của lập trình hướng đối tượng?</a:t>
            </a:r>
          </a:p>
          <a:p>
            <a:pPr lvl="1"/>
            <a:r>
              <a:rPr lang="en-US"/>
              <a:t>Dữ liệu và mã xử lý tách rời nhau</a:t>
            </a:r>
          </a:p>
          <a:p>
            <a:r>
              <a:rPr lang="en-US"/>
              <a:t>Lập trình hướng đối tượng</a:t>
            </a:r>
          </a:p>
          <a:p>
            <a:pPr lvl="1"/>
            <a:r>
              <a:rPr lang="en-US"/>
              <a:t>Che giấu dữ liệu (đóng gói)</a:t>
            </a:r>
          </a:p>
          <a:p>
            <a:pPr lvl="1"/>
            <a:r>
              <a:rPr lang="en-US"/>
              <a:t>Truy cập thông qua phương thức (giao diện)</a:t>
            </a:r>
          </a:p>
          <a:p>
            <a:pPr lvl="1"/>
            <a:r>
              <a:rPr lang="en-US"/>
              <a:t>Lớp và đối tượng</a:t>
            </a:r>
          </a:p>
          <a:p>
            <a:pPr lvl="1"/>
            <a:r>
              <a:rPr lang="en-US"/>
              <a:t>Hệ thống hướng đối tượng: nhiều đối tượng tương tác với nhau qua thông điệp</a:t>
            </a:r>
          </a:p>
          <a:p>
            <a:r>
              <a:rPr lang="en-US"/>
              <a:t>Java: lập trình 1 lần, chạy khắp nơi</a:t>
            </a:r>
          </a:p>
          <a:p>
            <a:pPr lvl="1"/>
            <a:r>
              <a:rPr lang="en-US"/>
              <a:t>Java Virtual Machine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8208F-BDA6-4193-AA78-C4A9FA5B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quan về Lập trình HĐT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A083B-6864-4936-9500-463B26BF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7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Bao</a:t>
            </a:r>
            <a:r>
              <a:rPr lang="en-US" sz="4400" dirty="0"/>
              <a:t> </a:t>
            </a:r>
            <a:r>
              <a:rPr lang="en-US" sz="4400" dirty="0" err="1"/>
              <a:t>gói</a:t>
            </a:r>
            <a:r>
              <a:rPr lang="en-US" sz="4400" dirty="0"/>
              <a:t> / </a:t>
            </a:r>
            <a:r>
              <a:rPr lang="en-US" sz="4400" dirty="0" err="1"/>
              <a:t>Che</a:t>
            </a:r>
            <a:r>
              <a:rPr lang="en-US" sz="4400" dirty="0"/>
              <a:t> </a:t>
            </a:r>
            <a:r>
              <a:rPr lang="en-US" sz="4400" dirty="0" err="1"/>
              <a:t>dấu</a:t>
            </a:r>
            <a:r>
              <a:rPr lang="en-US" sz="4400" dirty="0"/>
              <a:t> </a:t>
            </a:r>
            <a:r>
              <a:rPr lang="en-US" sz="4400" dirty="0" err="1"/>
              <a:t>thông</a:t>
            </a:r>
            <a:r>
              <a:rPr lang="en-US" sz="4400" dirty="0"/>
              <a:t> tin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76200" y="1371600"/>
            <a:ext cx="7010400" cy="5029200"/>
          </a:xfrm>
        </p:spPr>
        <p:txBody>
          <a:bodyPr>
            <a:normAutofit fontScale="92500"/>
          </a:bodyPr>
          <a:lstStyle/>
          <a:p>
            <a:r>
              <a:rPr lang="en-US" sz="3000" dirty="0" err="1"/>
              <a:t>Bao</a:t>
            </a:r>
            <a:r>
              <a:rPr lang="en-US" sz="3000" dirty="0"/>
              <a:t> </a:t>
            </a:r>
            <a:r>
              <a:rPr lang="en-US" sz="3000" dirty="0" err="1"/>
              <a:t>gói</a:t>
            </a:r>
            <a:r>
              <a:rPr lang="en-US" sz="3000" dirty="0"/>
              <a:t> (encapsulation): </a:t>
            </a:r>
            <a:r>
              <a:rPr lang="en-US" sz="3000" dirty="0" err="1"/>
              <a:t>để</a:t>
            </a:r>
            <a:r>
              <a:rPr lang="en-US" sz="3000" dirty="0"/>
              <a:t> </a:t>
            </a:r>
            <a:r>
              <a:rPr lang="en-US" sz="3000" dirty="0" err="1"/>
              <a:t>nhóm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thứ</a:t>
            </a:r>
            <a:r>
              <a:rPr lang="en-US" sz="3000" dirty="0"/>
              <a:t> </a:t>
            </a:r>
            <a:r>
              <a:rPr lang="en-US" sz="3000" dirty="0" err="1"/>
              <a:t>liên</a:t>
            </a:r>
            <a:r>
              <a:rPr lang="en-US" sz="3000" dirty="0"/>
              <a:t>  </a:t>
            </a:r>
            <a:r>
              <a:rPr lang="en-US" sz="3000" dirty="0" err="1"/>
              <a:t>quan</a:t>
            </a:r>
            <a:r>
              <a:rPr lang="en-US" sz="3000" dirty="0"/>
              <a:t> </a:t>
            </a:r>
            <a:r>
              <a:rPr lang="en-US" sz="3000" dirty="0" err="1"/>
              <a:t>thành</a:t>
            </a:r>
            <a:r>
              <a:rPr lang="en-US" sz="3000" dirty="0"/>
              <a:t> </a:t>
            </a:r>
            <a:r>
              <a:rPr lang="en-US" sz="3000" dirty="0" err="1"/>
              <a:t>một</a:t>
            </a:r>
            <a:r>
              <a:rPr lang="en-US" sz="3000" dirty="0"/>
              <a:t> </a:t>
            </a:r>
            <a:r>
              <a:rPr lang="en-US" sz="3000" dirty="0" err="1"/>
              <a:t>tổng</a:t>
            </a:r>
            <a:r>
              <a:rPr lang="en-US" sz="3000" dirty="0"/>
              <a:t> </a:t>
            </a:r>
            <a:r>
              <a:rPr lang="en-US" sz="3000" dirty="0" err="1"/>
              <a:t>thể</a:t>
            </a:r>
            <a:r>
              <a:rPr lang="en-US" sz="3000" dirty="0"/>
              <a:t>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định</a:t>
            </a:r>
            <a:r>
              <a:rPr lang="en-US" sz="3000" dirty="0"/>
              <a:t> </a:t>
            </a:r>
            <a:r>
              <a:rPr lang="en-US" sz="3000" dirty="0" err="1"/>
              <a:t>danh</a:t>
            </a:r>
            <a:endParaRPr lang="en-US" sz="3000" dirty="0"/>
          </a:p>
          <a:p>
            <a:pPr lvl="1"/>
            <a:r>
              <a:rPr lang="en-US" dirty="0" err="1"/>
              <a:t>Hàm</a:t>
            </a:r>
            <a:r>
              <a:rPr lang="en-US" dirty="0"/>
              <a:t>/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pPr lvl="1"/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endParaRPr lang="en-US" dirty="0"/>
          </a:p>
          <a:p>
            <a:r>
              <a:rPr lang="en-US" sz="2800" dirty="0" err="1"/>
              <a:t>Che</a:t>
            </a:r>
            <a:r>
              <a:rPr lang="en-US" sz="2800" dirty="0"/>
              <a:t> </a:t>
            </a:r>
            <a:r>
              <a:rPr lang="en-US" sz="2800" dirty="0" err="1"/>
              <a:t>dấu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tin: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che</a:t>
            </a:r>
            <a:r>
              <a:rPr lang="en-US" sz="2800" dirty="0"/>
              <a:t> </a:t>
            </a:r>
            <a:r>
              <a:rPr lang="en-US" sz="2800" dirty="0" err="1"/>
              <a:t>dấu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và</a:t>
            </a:r>
            <a:r>
              <a:rPr lang="en-US" sz="2800" dirty="0"/>
              <a:t> chi </a:t>
            </a:r>
            <a:r>
              <a:rPr lang="en-US" sz="2800" dirty="0" err="1"/>
              <a:t>tiết</a:t>
            </a:r>
            <a:r>
              <a:rPr lang="en-US" sz="2800" dirty="0"/>
              <a:t> </a:t>
            </a:r>
            <a:r>
              <a:rPr lang="en-US" sz="2800" dirty="0" err="1"/>
              <a:t>cài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bên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bên</a:t>
            </a:r>
            <a:r>
              <a:rPr lang="en-US" sz="2800" dirty="0"/>
              <a:t> </a:t>
            </a:r>
            <a:r>
              <a:rPr lang="en-US" sz="2800" dirty="0" err="1"/>
              <a:t>ngoài</a:t>
            </a:r>
            <a:endParaRPr lang="en-US" sz="2800" dirty="0"/>
          </a:p>
          <a:p>
            <a:pPr lvl="1"/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“clients” (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đen</a:t>
            </a:r>
            <a:endParaRPr lang="en-US" dirty="0"/>
          </a:p>
          <a:p>
            <a:pPr lvl="1"/>
            <a:r>
              <a:rPr lang="en-US" dirty="0"/>
              <a:t>public, private, </a:t>
            </a:r>
            <a:r>
              <a:rPr lang="en-US" dirty="0" err="1"/>
              <a:t>và</a:t>
            </a:r>
            <a:r>
              <a:rPr lang="en-US" dirty="0"/>
              <a:t> protected</a:t>
            </a:r>
          </a:p>
          <a:p>
            <a:pPr lvl="1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(interface) &amp;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(implementation)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0B78C-C54A-4433-BD0D-522E6EC2943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92983"/>
            <a:ext cx="28194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086600" y="2212976"/>
            <a:ext cx="2724150" cy="3390801"/>
          </a:xfrm>
          <a:prstGeom prst="rect">
            <a:avLst/>
          </a:prstGeom>
          <a:solidFill>
            <a:srgbClr val="EFEFF7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>
                <a:latin typeface="Consolas" pitchFamily="49" charset="0"/>
                <a:cs typeface="Courier New" pitchFamily="49" charset="0"/>
              </a:rPr>
              <a:t>class Date{ 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 b="1">
                <a:latin typeface="Consolas" pitchFamily="49" charset="0"/>
                <a:cs typeface="Courier New" pitchFamily="49" charset="0"/>
              </a:rPr>
              <a:t>public</a:t>
            </a:r>
            <a:r>
              <a:rPr lang="en-US" sz="1400">
                <a:latin typeface="Consolas" pitchFamily="49" charset="0"/>
                <a:cs typeface="Courier New" pitchFamily="49" charset="0"/>
              </a:rPr>
              <a:t>: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>
                <a:latin typeface="Consolas" pitchFamily="49" charset="0"/>
                <a:cs typeface="Courier New" pitchFamily="49" charset="0"/>
              </a:rPr>
              <a:t>   void setDate(…);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>
                <a:latin typeface="Consolas" pitchFamily="49" charset="0"/>
                <a:cs typeface="Courier New" pitchFamily="49" charset="0"/>
              </a:rPr>
              <a:t>   int getDay()   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>
                <a:latin typeface="Consolas" pitchFamily="49" charset="0"/>
                <a:cs typeface="Courier New" pitchFamily="49" charset="0"/>
              </a:rPr>
              <a:t>...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 b="1">
                <a:solidFill>
                  <a:srgbClr val="3333FF"/>
                </a:solidFill>
                <a:latin typeface="Consolas" pitchFamily="49" charset="0"/>
                <a:cs typeface="Courier New" pitchFamily="49" charset="0"/>
              </a:rPr>
              <a:t>private</a:t>
            </a:r>
            <a:r>
              <a:rPr lang="en-US" sz="1400">
                <a:solidFill>
                  <a:srgbClr val="3333FF"/>
                </a:solidFill>
                <a:latin typeface="Consolas" pitchFamily="49" charset="0"/>
                <a:cs typeface="Courier New" pitchFamily="49" charset="0"/>
              </a:rPr>
              <a:t>: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>
                <a:solidFill>
                  <a:srgbClr val="3333FF"/>
                </a:solidFill>
                <a:latin typeface="Consolas" pitchFamily="49" charset="0"/>
                <a:cs typeface="Courier New" pitchFamily="49" charset="0"/>
              </a:rPr>
              <a:t>   int day;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>
                <a:solidFill>
                  <a:srgbClr val="3333FF"/>
                </a:solidFill>
                <a:latin typeface="Consolas" pitchFamily="49" charset="0"/>
                <a:cs typeface="Courier New" pitchFamily="49" charset="0"/>
              </a:rPr>
              <a:t>   int month;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>
                <a:solidFill>
                  <a:srgbClr val="3333FF"/>
                </a:solidFill>
                <a:latin typeface="Consolas" pitchFamily="49" charset="0"/>
                <a:cs typeface="Courier New" pitchFamily="49" charset="0"/>
              </a:rPr>
              <a:t>   int year;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>
                <a:latin typeface="Consolas" pitchFamily="49" charset="0"/>
                <a:cs typeface="Courier New" pitchFamily="49" charset="0"/>
              </a:rPr>
              <a:t>};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endParaRPr lang="en-US" sz="1400">
              <a:solidFill>
                <a:srgbClr val="3333FF"/>
              </a:solidFill>
              <a:latin typeface="Consolas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>
                <a:solidFill>
                  <a:srgbClr val="3333FF"/>
                </a:solidFill>
                <a:latin typeface="Consolas" pitchFamily="49" charset="0"/>
                <a:cs typeface="Courier New" pitchFamily="49" charset="0"/>
              </a:rPr>
              <a:t>void Date::setDate{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>
                <a:solidFill>
                  <a:srgbClr val="3333FF"/>
                </a:solidFill>
                <a:latin typeface="Consolas" pitchFamily="49" charset="0"/>
                <a:cs typeface="Courier New" pitchFamily="49" charset="0"/>
              </a:rPr>
              <a:t>   //check validity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>
                <a:solidFill>
                  <a:srgbClr val="3333FF"/>
                </a:solidFill>
                <a:latin typeface="Consolas" pitchFamily="49" charset="0"/>
                <a:cs typeface="Courier New" pitchFamily="49" charset="0"/>
              </a:rPr>
              <a:t>   ...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>
                <a:solidFill>
                  <a:srgbClr val="3333FF"/>
                </a:solidFill>
                <a:latin typeface="Consolas" pitchFamily="49" charset="0"/>
                <a:cs typeface="Courier New" pitchFamily="49" charset="0"/>
              </a:rPr>
              <a:t>   //set new values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>
                <a:solidFill>
                  <a:srgbClr val="3333FF"/>
                </a:solidFill>
                <a:latin typeface="Consolas" pitchFamily="49" charset="0"/>
                <a:cs typeface="Courier New" pitchFamily="49" charset="0"/>
              </a:rPr>
              <a:t>   ... 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>
                <a:solidFill>
                  <a:srgbClr val="3333FF"/>
                </a:solidFill>
                <a:latin typeface="Consolas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43653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 thừa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1"/>
            <a:ext cx="9601200" cy="4525963"/>
          </a:xfrm>
        </p:spPr>
        <p:txBody>
          <a:bodyPr>
            <a:norm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“is-a”</a:t>
            </a:r>
          </a:p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(derived class)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(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(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(base class)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(generic)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chúng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quan về Lập trình HĐT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21</a:t>
            </a:fld>
            <a:endParaRPr lang="en-US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-152400"/>
            <a:ext cx="4108582" cy="329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16775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Đa hình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76200" y="1371600"/>
            <a:ext cx="8915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thức</a:t>
            </a:r>
            <a:r>
              <a:rPr lang="en-US" dirty="0"/>
              <a:t> (forms / shapes)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ở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(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lvl="2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draw(),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b="1" dirty="0"/>
              <a:t>Rectangle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/>
              <a:t>Triangle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quan về Lập trình HĐT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22</a:t>
            </a:fld>
            <a:endParaRPr 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217" y="0"/>
            <a:ext cx="4099983" cy="342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1835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Lịch sử của Lập trình HĐT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493837"/>
            <a:ext cx="9448800" cy="4525963"/>
          </a:xfrm>
        </p:spPr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HĐT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Simula</a:t>
            </a:r>
            <a:r>
              <a:rPr lang="en-US" dirty="0"/>
              <a:t> (1967) -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HĐT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,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(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/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tưởng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Smalltalk (1970s):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HĐT </a:t>
            </a:r>
            <a:br>
              <a:rPr lang="en-US" dirty="0"/>
            </a:br>
            <a:r>
              <a:rPr lang="en-US" dirty="0"/>
              <a:t>(“object-oriented programming”)</a:t>
            </a:r>
          </a:p>
          <a:p>
            <a:r>
              <a:rPr lang="en-US" dirty="0"/>
              <a:t>Ở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,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HĐT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Pentium)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quan về Lập trình HĐT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02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HĐT trong các ngôn ngữ lập trình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92202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Các hệ thống HĐT giai đoạn đầu không có các lớp</a:t>
            </a:r>
          </a:p>
          <a:p>
            <a:pPr lvl="1"/>
            <a:r>
              <a:rPr lang="en-US"/>
              <a:t>Chỉ các “đối tượng” và “thông điệp” (chẳng hạn Hypertalk)</a:t>
            </a:r>
          </a:p>
          <a:p>
            <a:r>
              <a:rPr lang="en-US"/>
              <a:t>Gần đây, được hợp nhất và bổ sung thêm các khái niệm</a:t>
            </a:r>
          </a:p>
          <a:p>
            <a:pPr lvl="1"/>
            <a:r>
              <a:rPr lang="en-US"/>
              <a:t>Lớp</a:t>
            </a:r>
          </a:p>
          <a:p>
            <a:pPr lvl="1"/>
            <a:r>
              <a:rPr lang="en-US"/>
              <a:t>Kế thừa và Kết gắn động</a:t>
            </a:r>
          </a:p>
          <a:p>
            <a:r>
              <a:rPr lang="en-US"/>
              <a:t>Một vài đặc tính HĐT có thể được cài đặt trong các ngôn ngữ lập trình thủ tục như C</a:t>
            </a:r>
          </a:p>
          <a:p>
            <a:r>
              <a:rPr lang="en-US"/>
              <a:t>Các ngôn ngữ HĐT: Các khái niệm lập trình HĐT được nhúng vào và phải được tuân thủ</a:t>
            </a:r>
          </a:p>
          <a:p>
            <a:r>
              <a:rPr lang="en-US"/>
              <a:t>Cấp độ HĐT ở các ngôn ngữ HĐT có thể khác nhau</a:t>
            </a:r>
          </a:p>
          <a:p>
            <a:pPr lvl="1"/>
            <a:r>
              <a:rPr lang="en-US"/>
              <a:t>Eiffel (thuần khiết), Java (cao), C++ (hỗn hợp)</a:t>
            </a:r>
          </a:p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quan về Lập trình HĐT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122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quan về Lập trình HĐT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93710" y="2967335"/>
            <a:ext cx="77185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9235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Các phương pháp lập trình</a:t>
            </a:r>
          </a:p>
          <a:p>
            <a:r>
              <a:rPr lang="en-US"/>
              <a:t>Lập trình thủ tục &amp; Lập trình HĐT</a:t>
            </a:r>
          </a:p>
          <a:p>
            <a:r>
              <a:rPr lang="en-US"/>
              <a:t>Các khái niệm cơ bản về Lập trình HĐT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quan về Lập trình HĐT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04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Tài liệu tham khảo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err="1"/>
              <a:t>Giáo</a:t>
            </a:r>
            <a:r>
              <a:rPr lang="en-US" i="1" dirty="0"/>
              <a:t> </a:t>
            </a:r>
            <a:r>
              <a:rPr lang="en-US" i="1" dirty="0" err="1"/>
              <a:t>trình</a:t>
            </a:r>
            <a:r>
              <a:rPr lang="en-US" i="1" dirty="0"/>
              <a:t> </a:t>
            </a:r>
            <a:r>
              <a:rPr lang="en-US" i="1" dirty="0" err="1"/>
              <a:t>Lập</a:t>
            </a:r>
            <a:r>
              <a:rPr lang="en-US" i="1" dirty="0"/>
              <a:t> </a:t>
            </a:r>
            <a:r>
              <a:rPr lang="en-US" i="1" dirty="0" err="1"/>
              <a:t>trình</a:t>
            </a:r>
            <a:r>
              <a:rPr lang="en-US" i="1" dirty="0"/>
              <a:t> HĐT</a:t>
            </a:r>
            <a:r>
              <a:rPr lang="en-US" dirty="0"/>
              <a:t>, </a:t>
            </a:r>
            <a:r>
              <a:rPr lang="en-US" dirty="0" err="1"/>
              <a:t>Chương</a:t>
            </a:r>
            <a:r>
              <a:rPr lang="en-US" dirty="0"/>
              <a:t> 1</a:t>
            </a:r>
            <a:r>
              <a:rPr lang="en-US"/>
              <a:t>, 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quan về Lập trình HĐT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341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600201"/>
            <a:ext cx="9677400" cy="4525963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  <a:buClr>
                <a:srgbClr val="00007D"/>
              </a:buClr>
              <a:buSzPct val="75000"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phi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(imperative / how to do)</a:t>
            </a:r>
          </a:p>
          <a:p>
            <a:pPr>
              <a:lnSpc>
                <a:spcPct val="90000"/>
              </a:lnSpc>
              <a:spcAft>
                <a:spcPts val="1200"/>
              </a:spcAft>
              <a:buClr>
                <a:srgbClr val="00007D"/>
              </a:buClr>
              <a:buSzPct val="75000"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(</a:t>
            </a:r>
            <a:r>
              <a:rPr lang="en-US" sz="2800" dirty="0"/>
              <a:t>structured / procedural, imperative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  <a:spcAft>
                <a:spcPts val="1200"/>
              </a:spcAft>
              <a:buClr>
                <a:srgbClr val="00007D"/>
              </a:buClr>
              <a:buSzPct val="75000"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logic;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(declarative / what)</a:t>
            </a:r>
          </a:p>
          <a:p>
            <a:pPr>
              <a:lnSpc>
                <a:spcPct val="90000"/>
              </a:lnSpc>
              <a:spcAft>
                <a:spcPts val="1200"/>
              </a:spcAft>
              <a:buClr>
                <a:srgbClr val="00007D"/>
              </a:buClr>
              <a:buSzPct val="75000"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(imperative)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quan về Lập trình HĐT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118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a typeface="SimSun" charset="-122"/>
              </a:rPr>
              <a:t>L</a:t>
            </a:r>
            <a:r>
              <a:rPr lang="en-US" dirty="0" err="1"/>
              <a:t>ậ</a:t>
            </a:r>
            <a:r>
              <a:rPr lang="en-US" dirty="0" err="1">
                <a:ea typeface="SimSun" charset="-122"/>
              </a:rPr>
              <a:t>p</a:t>
            </a:r>
            <a:r>
              <a:rPr lang="en-US" dirty="0">
                <a:ea typeface="SimSun" charset="-122"/>
              </a:rPr>
              <a:t> </a:t>
            </a:r>
            <a:r>
              <a:rPr lang="en-US" dirty="0" err="1">
                <a:ea typeface="SimSun" charset="-122"/>
              </a:rPr>
              <a:t>trình</a:t>
            </a:r>
            <a:r>
              <a:rPr lang="en-US" dirty="0">
                <a:ea typeface="SimSun" charset="-122"/>
              </a:rPr>
              <a:t> phi </a:t>
            </a:r>
            <a:r>
              <a:rPr lang="en-US" dirty="0" err="1">
                <a:ea typeface="SimSun" charset="-122"/>
              </a:rPr>
              <a:t>c</a:t>
            </a:r>
            <a:r>
              <a:rPr lang="en-US" dirty="0" err="1"/>
              <a:t>ấ</a:t>
            </a:r>
            <a:r>
              <a:rPr lang="en-US" dirty="0" err="1">
                <a:ea typeface="SimSun" charset="-122"/>
              </a:rPr>
              <a:t>u</a:t>
            </a:r>
            <a:r>
              <a:rPr lang="en-US" dirty="0">
                <a:ea typeface="SimSun" charset="-122"/>
              </a:rPr>
              <a:t> </a:t>
            </a:r>
            <a:r>
              <a:rPr lang="en-US" dirty="0" err="1">
                <a:ea typeface="SimSun" charset="-122"/>
              </a:rPr>
              <a:t>trúc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rgbClr val="00007D"/>
              </a:buClr>
              <a:buSzPct val="75000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  <a:p>
            <a:pPr lvl="1">
              <a:buClr>
                <a:srgbClr val="9999CC"/>
              </a:buClr>
              <a:buSzPct val="80000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Assembly, Basic</a:t>
            </a:r>
          </a:p>
          <a:p>
            <a:pPr lvl="1">
              <a:buClr>
                <a:srgbClr val="9999CC"/>
              </a:buClr>
              <a:buSzPct val="80000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lvl="1">
              <a:buClr>
                <a:srgbClr val="9999CC"/>
              </a:buClr>
              <a:buSzPct val="80000"/>
            </a:pPr>
            <a:r>
              <a:rPr lang="en-US" dirty="0" err="1"/>
              <a:t>lạm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GOTO</a:t>
            </a:r>
          </a:p>
          <a:p>
            <a:pPr>
              <a:lnSpc>
                <a:spcPct val="90000"/>
              </a:lnSpc>
              <a:buClr>
                <a:srgbClr val="00007D"/>
              </a:buClr>
              <a:buSzPct val="75000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</a:p>
          <a:p>
            <a:pPr lvl="1">
              <a:buClr>
                <a:srgbClr val="9999CC"/>
              </a:buClr>
              <a:buSzPct val="80000"/>
            </a:pP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,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,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pPr lvl="1">
              <a:buClr>
                <a:srgbClr val="9999CC"/>
              </a:buClr>
              <a:buSzPct val="80000"/>
            </a:pP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kém</a:t>
            </a:r>
            <a:endParaRPr lang="en-US" dirty="0"/>
          </a:p>
          <a:p>
            <a:pPr lvl="1">
              <a:buClr>
                <a:srgbClr val="9999CC"/>
              </a:buClr>
              <a:buSzPct val="80000"/>
            </a:pPr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pPr lvl="1">
              <a:buClr>
                <a:srgbClr val="9999CC"/>
              </a:buClr>
              <a:buSzPct val="80000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quan về Lập trình HĐT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066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-9525"/>
            <a:ext cx="8915400" cy="1143000"/>
          </a:xfrm>
        </p:spPr>
        <p:txBody>
          <a:bodyPr>
            <a:normAutofit/>
          </a:bodyPr>
          <a:lstStyle/>
          <a:p>
            <a:r>
              <a:rPr lang="en-US" dirty="0" err="1">
                <a:ea typeface="SimSun" charset="-122"/>
              </a:rPr>
              <a:t>Lập</a:t>
            </a:r>
            <a:r>
              <a:rPr lang="en-US" dirty="0">
                <a:ea typeface="SimSun" charset="-122"/>
              </a:rPr>
              <a:t> </a:t>
            </a:r>
            <a:r>
              <a:rPr lang="en-US" dirty="0" err="1">
                <a:ea typeface="SimSun" charset="-122"/>
              </a:rPr>
              <a:t>trình</a:t>
            </a:r>
            <a:r>
              <a:rPr lang="en-US" dirty="0">
                <a:ea typeface="SimSun" charset="-122"/>
              </a:rPr>
              <a:t> phi </a:t>
            </a:r>
            <a:r>
              <a:rPr lang="en-US" dirty="0" err="1">
                <a:ea typeface="SimSun" charset="-122"/>
              </a:rPr>
              <a:t>cấu</a:t>
            </a:r>
            <a:r>
              <a:rPr lang="en-US" dirty="0">
                <a:ea typeface="SimSun" charset="-122"/>
              </a:rPr>
              <a:t> </a:t>
            </a:r>
            <a:r>
              <a:rPr lang="en-US" dirty="0" err="1">
                <a:ea typeface="SimSun" charset="-122"/>
              </a:rPr>
              <a:t>trúc</a:t>
            </a:r>
            <a:r>
              <a:rPr lang="en-US" dirty="0">
                <a:ea typeface="SimSun" charset="-122"/>
              </a:rPr>
              <a:t> - </a:t>
            </a:r>
            <a:r>
              <a:rPr lang="en-US" dirty="0" err="1">
                <a:ea typeface="SimSun" charset="-122"/>
              </a:rPr>
              <a:t>Ví</a:t>
            </a:r>
            <a:r>
              <a:rPr lang="en-US" dirty="0">
                <a:ea typeface="SimSun" charset="-122"/>
              </a:rPr>
              <a:t> </a:t>
            </a:r>
            <a:r>
              <a:rPr lang="en-US" dirty="0" err="1">
                <a:ea typeface="SimSun" charset="-122"/>
              </a:rPr>
              <a:t>dụ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  <a:buClrTx/>
              <a:buSzPct val="76000"/>
              <a:buFontTx/>
              <a:buNone/>
            </a:pPr>
            <a:r>
              <a:rPr lang="en-US" dirty="0">
                <a:latin typeface="Courier New" pitchFamily="49" charset="0"/>
              </a:rPr>
              <a:t>10   k =1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  <a:buClrTx/>
              <a:buSzPct val="76000"/>
              <a:buFontTx/>
              <a:buNone/>
            </a:pPr>
            <a:r>
              <a:rPr lang="en-US" dirty="0">
                <a:latin typeface="Courier New" pitchFamily="49" charset="0"/>
              </a:rPr>
              <a:t>20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gosub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 100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  <a:buClrTx/>
              <a:buSzPct val="76000"/>
              <a:buFontTx/>
              <a:buNone/>
            </a:pPr>
            <a:r>
              <a:rPr lang="en-US" dirty="0">
                <a:latin typeface="Courier New" pitchFamily="49" charset="0"/>
              </a:rPr>
              <a:t>30   if y &gt; 120 </a:t>
            </a:r>
            <a:r>
              <a:rPr lang="en-US" dirty="0" err="1">
                <a:latin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</a:rPr>
              <a:t> 60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  <a:buClrTx/>
              <a:buSzPct val="76000"/>
              <a:buFontTx/>
              <a:buNone/>
            </a:pPr>
            <a:r>
              <a:rPr lang="en-US" dirty="0">
                <a:latin typeface="Courier New" pitchFamily="49" charset="0"/>
              </a:rPr>
              <a:t>40   k = k+1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  <a:buClrTx/>
              <a:buSzPct val="76000"/>
              <a:buFontTx/>
              <a:buNone/>
            </a:pPr>
            <a:r>
              <a:rPr lang="en-US" dirty="0">
                <a:latin typeface="Courier New" pitchFamily="49" charset="0"/>
              </a:rPr>
              <a:t>50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goto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 20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  <a:buClrTx/>
              <a:buSzPct val="76000"/>
              <a:buFontTx/>
              <a:buNone/>
            </a:pPr>
            <a:r>
              <a:rPr lang="en-US" dirty="0">
                <a:latin typeface="Courier New" pitchFamily="49" charset="0"/>
              </a:rPr>
              <a:t>60   print k, y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  <a:buClrTx/>
              <a:buSzPct val="76000"/>
              <a:buFontTx/>
              <a:buNone/>
            </a:pPr>
            <a:r>
              <a:rPr lang="en-US" dirty="0">
                <a:latin typeface="Courier New" pitchFamily="49" charset="0"/>
              </a:rPr>
              <a:t>70   stop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  <a:buClrTx/>
              <a:buSzPct val="76000"/>
              <a:buFontTx/>
              <a:buNone/>
            </a:pPr>
            <a:r>
              <a:rPr lang="en-US" dirty="0">
                <a:latin typeface="Courier New" pitchFamily="49" charset="0"/>
              </a:rPr>
              <a:t>100  y = 3*k*k + 7*k-3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1200"/>
              </a:spcAft>
              <a:buClrTx/>
              <a:buSzPct val="76000"/>
              <a:buFontTx/>
              <a:buNone/>
            </a:pPr>
            <a:r>
              <a:rPr lang="en-US" dirty="0">
                <a:latin typeface="Courier New" pitchFamily="49" charset="0"/>
              </a:rPr>
              <a:t>110  return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quan về Lập trình HĐT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871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0" y="1328058"/>
            <a:ext cx="5257800" cy="2532104"/>
          </a:xfrm>
          <a:prstGeom prst="rect">
            <a:avLst/>
          </a:prstGeom>
          <a:solidFill>
            <a:srgbClr val="EFEFF7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600" dirty="0" err="1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 j){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600" dirty="0">
                <a:latin typeface="Consolas" pitchFamily="49" charset="0"/>
                <a:cs typeface="Courier New" pitchFamily="49" charset="0"/>
              </a:rPr>
              <a:t>   return (3*j*j + 7*j-3);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600" dirty="0">
                <a:latin typeface="Consolas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endParaRPr lang="en-US" sz="1600" dirty="0">
              <a:latin typeface="Consolas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600" dirty="0" err="1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 main(){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600" dirty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 k = 1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600" dirty="0">
                <a:latin typeface="Consolas" pitchFamily="49" charset="0"/>
                <a:cs typeface="Courier New" pitchFamily="49" charset="0"/>
              </a:rPr>
              <a:t>   while (</a:t>
            </a:r>
            <a:r>
              <a:rPr lang="en-US" sz="1600" dirty="0" err="1">
                <a:latin typeface="Consolas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(k) &lt; 120)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600" dirty="0">
                <a:latin typeface="Consolas" pitchFamily="49" charset="0"/>
                <a:cs typeface="Courier New" pitchFamily="49" charset="0"/>
              </a:rPr>
              <a:t>      k++;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600" dirty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nsolas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("%d\</a:t>
            </a:r>
            <a:r>
              <a:rPr lang="en-US" sz="1600" dirty="0" err="1">
                <a:latin typeface="Consolas" pitchFamily="49" charset="0"/>
                <a:cs typeface="Courier New" pitchFamily="49" charset="0"/>
              </a:rPr>
              <a:t>t%d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\n", k, </a:t>
            </a:r>
            <a:r>
              <a:rPr lang="en-US" sz="1600" dirty="0" err="1">
                <a:latin typeface="Consolas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(k));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600" dirty="0">
                <a:latin typeface="Consolas" pitchFamily="49" charset="0"/>
                <a:cs typeface="Courier New" pitchFamily="49" charset="0"/>
              </a:rPr>
              <a:t>   return(0);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600" dirty="0">
                <a:latin typeface="Consolas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200" y="-9525"/>
            <a:ext cx="9220200" cy="1143000"/>
          </a:xfrm>
        </p:spPr>
        <p:txBody>
          <a:bodyPr>
            <a:normAutofit/>
          </a:bodyPr>
          <a:lstStyle/>
          <a:p>
            <a:r>
              <a:rPr lang="en-US" dirty="0" err="1">
                <a:ea typeface="SimSun" charset="-122"/>
              </a:rPr>
              <a:t>Lập</a:t>
            </a:r>
            <a:r>
              <a:rPr lang="en-US" dirty="0">
                <a:ea typeface="SimSun" charset="-122"/>
              </a:rPr>
              <a:t> </a:t>
            </a:r>
            <a:r>
              <a:rPr lang="en-US" dirty="0" err="1">
                <a:ea typeface="SimSun" charset="-122"/>
              </a:rPr>
              <a:t>trình</a:t>
            </a:r>
            <a:r>
              <a:rPr lang="en-US" dirty="0">
                <a:ea typeface="SimSun" charset="-122"/>
              </a:rPr>
              <a:t>  </a:t>
            </a:r>
            <a:r>
              <a:rPr lang="en-US" dirty="0" err="1">
                <a:ea typeface="SimSun" charset="-122"/>
              </a:rPr>
              <a:t>thủ</a:t>
            </a:r>
            <a:r>
              <a:rPr lang="en-US" dirty="0">
                <a:ea typeface="SimSun" charset="-122"/>
              </a:rPr>
              <a:t> </a:t>
            </a:r>
            <a:r>
              <a:rPr lang="en-US" dirty="0" err="1">
                <a:ea typeface="SimSun" charset="-122"/>
              </a:rPr>
              <a:t>tục</a:t>
            </a:r>
            <a:r>
              <a:rPr lang="en-US" dirty="0">
                <a:ea typeface="SimSun" charset="-122"/>
              </a:rPr>
              <a:t> </a:t>
            </a:r>
            <a:r>
              <a:rPr lang="en-US" sz="4000" dirty="0">
                <a:ea typeface="SimSun" charset="-122"/>
              </a:rPr>
              <a:t>(</a:t>
            </a:r>
            <a:r>
              <a:rPr lang="en-US" sz="4000" dirty="0" err="1">
                <a:ea typeface="SimSun" charset="-122"/>
              </a:rPr>
              <a:t>Algol</a:t>
            </a:r>
            <a:r>
              <a:rPr lang="en-US" sz="4000" dirty="0">
                <a:ea typeface="SimSun" charset="-122"/>
              </a:rPr>
              <a:t>, Pascal, C, ...)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493837"/>
            <a:ext cx="8915400" cy="4525963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  <a:buClr>
                <a:srgbClr val="00007D"/>
              </a:buClr>
              <a:buSzPct val="75000"/>
            </a:pP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: for, while, </a:t>
            </a:r>
            <a:br>
              <a:rPr lang="en-US" sz="2800" dirty="0"/>
            </a:br>
            <a:r>
              <a:rPr lang="en-US" sz="2800" dirty="0"/>
              <a:t>do-while, repeat, ...</a:t>
            </a:r>
          </a:p>
          <a:p>
            <a:pPr>
              <a:lnSpc>
                <a:spcPct val="90000"/>
              </a:lnSpc>
              <a:spcAft>
                <a:spcPts val="1200"/>
              </a:spcAft>
              <a:buClr>
                <a:srgbClr val="00007D"/>
              </a:buClr>
              <a:buSzPct val="75000"/>
            </a:pPr>
            <a:r>
              <a:rPr lang="en-US" sz="2800" dirty="0" err="1"/>
              <a:t>Chương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chuỗi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/</a:t>
            </a:r>
            <a:r>
              <a:rPr lang="en-US" sz="2800" dirty="0" err="1"/>
              <a:t>thủ</a:t>
            </a:r>
            <a:r>
              <a:rPr lang="en-US" sz="2800" dirty="0"/>
              <a:t> </a:t>
            </a:r>
            <a:r>
              <a:rPr lang="en-US" sz="2800" dirty="0" err="1"/>
              <a:t>tục</a:t>
            </a:r>
            <a:endParaRPr lang="en-US" sz="2800" dirty="0"/>
          </a:p>
          <a:p>
            <a:pPr>
              <a:lnSpc>
                <a:spcPct val="90000"/>
              </a:lnSpc>
              <a:spcAft>
                <a:spcPts val="1200"/>
              </a:spcAft>
              <a:buClr>
                <a:srgbClr val="00007D"/>
              </a:buClr>
              <a:buSzPct val="75000"/>
            </a:pP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trung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(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)</a:t>
            </a:r>
          </a:p>
          <a:p>
            <a:pPr>
              <a:lnSpc>
                <a:spcPct val="90000"/>
              </a:lnSpc>
              <a:spcAft>
                <a:spcPts val="1200"/>
              </a:spcAft>
              <a:buClr>
                <a:srgbClr val="00007D"/>
              </a:buClr>
              <a:buSzPct val="75000"/>
            </a:pPr>
            <a:r>
              <a:rPr lang="en-US" sz="2800" dirty="0" err="1"/>
              <a:t>Ưu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endParaRPr lang="en-US" sz="2800" dirty="0"/>
          </a:p>
          <a:p>
            <a:pPr lvl="1">
              <a:lnSpc>
                <a:spcPct val="90000"/>
              </a:lnSpc>
              <a:buClr>
                <a:srgbClr val="9999CC"/>
              </a:buClr>
              <a:buSzPct val="80000"/>
            </a:pP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: </a:t>
            </a:r>
            <a:r>
              <a:rPr lang="en-US" sz="2400" dirty="0" err="1"/>
              <a:t>cục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,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,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trì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endParaRPr lang="en-US" sz="2400" dirty="0"/>
          </a:p>
          <a:p>
            <a:pPr lvl="1">
              <a:lnSpc>
                <a:spcPct val="90000"/>
              </a:lnSpc>
              <a:buClr>
                <a:srgbClr val="9999CC"/>
              </a:buClr>
              <a:buSzPct val="80000"/>
            </a:pP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dàng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quan về Lập trình HĐT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015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371600"/>
            <a:ext cx="8915400" cy="4525963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  <a:buClr>
                <a:srgbClr val="00007D"/>
              </a:buClr>
              <a:buSzPct val="75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800" dirty="0" err="1"/>
              <a:t>Nhược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endParaRPr lang="en-US" sz="2800" dirty="0"/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9999CC"/>
              </a:buClr>
              <a:buSzPct val="8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tách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(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)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(</a:t>
            </a: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9999CC"/>
              </a:buClr>
              <a:buSzPct val="8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đảm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quán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ràng</a:t>
            </a:r>
            <a:r>
              <a:rPr lang="en-US" sz="2400" dirty="0"/>
              <a:t> </a:t>
            </a:r>
            <a:r>
              <a:rPr lang="en-US" sz="2400" dirty="0" err="1"/>
              <a:t>buộc</a:t>
            </a:r>
            <a:endParaRPr lang="en-US" sz="2400" dirty="0"/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9999CC"/>
              </a:buClr>
              <a:buSzPct val="8000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trì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endParaRPr lang="en-US" sz="2400" dirty="0"/>
          </a:p>
          <a:p>
            <a:pPr marL="341313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Tx/>
              <a:buSzPct val="75000"/>
              <a:buFontTx/>
              <a:buNone/>
            </a:pPr>
            <a:endParaRPr lang="en-US" sz="2200" dirty="0"/>
          </a:p>
          <a:p>
            <a:endParaRPr lang="en-US" dirty="0"/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89637" y="3389314"/>
            <a:ext cx="9016867" cy="2227406"/>
          </a:xfrm>
          <a:prstGeom prst="rect">
            <a:avLst/>
          </a:prstGeom>
          <a:solidFill>
            <a:srgbClr val="EFEFF7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 b="1" dirty="0" err="1">
                <a:latin typeface="Consolas" pitchFamily="49" charset="0"/>
                <a:cs typeface="Courier New" pitchFamily="49" charset="0"/>
              </a:rPr>
              <a:t>struct</a:t>
            </a:r>
            <a:r>
              <a:rPr lang="en-US" sz="1400" b="1" dirty="0">
                <a:latin typeface="Consolas" pitchFamily="49" charset="0"/>
                <a:cs typeface="Courier New" pitchFamily="49" charset="0"/>
              </a:rPr>
              <a:t> Date{	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 b="1" dirty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nsolas" pitchFamily="49" charset="0"/>
                <a:cs typeface="Courier New" pitchFamily="49" charset="0"/>
              </a:rPr>
              <a:t> day;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 b="1" dirty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nsolas" pitchFamily="49" charset="0"/>
                <a:cs typeface="Courier New" pitchFamily="49" charset="0"/>
              </a:rPr>
              <a:t> month;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 b="1" dirty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nsolas" pitchFamily="49" charset="0"/>
                <a:cs typeface="Courier New" pitchFamily="49" charset="0"/>
              </a:rPr>
              <a:t> year;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 b="1" dirty="0">
                <a:latin typeface="Consolas" pitchFamily="49" charset="0"/>
                <a:cs typeface="Courier New" pitchFamily="49" charset="0"/>
              </a:rPr>
              <a:t>};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endParaRPr lang="en-US" sz="1400" b="1" dirty="0">
              <a:latin typeface="Consolas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 b="1" dirty="0">
                <a:latin typeface="Consolas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latin typeface="Consolas" pitchFamily="49" charset="0"/>
                <a:cs typeface="Courier New" pitchFamily="49" charset="0"/>
              </a:rPr>
              <a:t>setDate</a:t>
            </a:r>
            <a:r>
              <a:rPr lang="en-US" sz="1400" b="1" dirty="0">
                <a:latin typeface="Consolas" pitchFamily="49" charset="0"/>
                <a:cs typeface="Courier New" pitchFamily="49" charset="0"/>
              </a:rPr>
              <a:t>(Date&amp; date, </a:t>
            </a:r>
            <a:r>
              <a:rPr lang="en-US" sz="1400" b="1" dirty="0" err="1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nsolas" pitchFamily="49" charset="0"/>
                <a:cs typeface="Courier New" pitchFamily="49" charset="0"/>
              </a:rPr>
              <a:t>newDay</a:t>
            </a:r>
            <a:r>
              <a:rPr lang="en-US" sz="1400" b="1" dirty="0">
                <a:latin typeface="Consolas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nsolas" pitchFamily="49" charset="0"/>
                <a:cs typeface="Courier New" pitchFamily="49" charset="0"/>
              </a:rPr>
              <a:t>newMonth</a:t>
            </a:r>
            <a:r>
              <a:rPr lang="en-US" sz="1400" b="1" dirty="0">
                <a:latin typeface="Consolas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nsolas" pitchFamily="49" charset="0"/>
                <a:cs typeface="Courier New" pitchFamily="49" charset="0"/>
              </a:rPr>
              <a:t>newYear</a:t>
            </a:r>
            <a:r>
              <a:rPr lang="en-US" sz="1400" b="1" dirty="0">
                <a:latin typeface="Consolas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 b="1" dirty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latin typeface="Consolas" pitchFamily="49" charset="0"/>
                <a:cs typeface="Courier New" pitchFamily="49" charset="0"/>
              </a:rPr>
              <a:t>date.day</a:t>
            </a:r>
            <a:r>
              <a:rPr lang="en-US" sz="1400" b="1" dirty="0">
                <a:latin typeface="Consolas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nsolas" pitchFamily="49" charset="0"/>
                <a:cs typeface="Courier New" pitchFamily="49" charset="0"/>
              </a:rPr>
              <a:t>newDay</a:t>
            </a:r>
            <a:r>
              <a:rPr lang="en-US" sz="1400" b="1" dirty="0">
                <a:latin typeface="Consolas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 b="1" dirty="0">
                <a:latin typeface="Consolas" pitchFamily="49" charset="0"/>
                <a:cs typeface="Courier New" pitchFamily="49" charset="0"/>
              </a:rPr>
              <a:t>   ... 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 b="1" dirty="0">
                <a:latin typeface="Consolas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sz="1400" b="1" dirty="0">
                <a:latin typeface="Consolas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486135" y="5329238"/>
            <a:ext cx="4024313" cy="617734"/>
          </a:xfrm>
          <a:prstGeom prst="rect">
            <a:avLst/>
          </a:prstGeom>
          <a:solidFill>
            <a:srgbClr val="CC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>
                <a:latin typeface="Times New Roman" pitchFamily="16" charset="0"/>
                <a:cs typeface="Times New Roman" pitchFamily="16" charset="0"/>
              </a:rPr>
              <a:t>Bộ giá trị </a:t>
            </a:r>
            <a:r>
              <a:rPr lang="en-US" sz="1600" b="1">
                <a:latin typeface="Consolas" pitchFamily="49" charset="0"/>
                <a:cs typeface="Times New Roman" pitchFamily="16" charset="0"/>
              </a:rPr>
              <a:t>newDay,newMonth,newYear</a:t>
            </a:r>
            <a:r>
              <a:rPr lang="en-US" sz="1600">
                <a:latin typeface="Times New Roman" pitchFamily="16" charset="0"/>
                <a:cs typeface="Times New Roman" pitchFamily="16" charset="0"/>
              </a:rPr>
              <a:t> </a:t>
            </a:r>
            <a:br>
              <a:rPr lang="en-US" sz="1600">
                <a:latin typeface="Times New Roman" pitchFamily="16" charset="0"/>
                <a:cs typeface="Times New Roman" pitchFamily="16" charset="0"/>
              </a:rPr>
            </a:br>
            <a:r>
              <a:rPr lang="en-US" sz="1600">
                <a:latin typeface="Times New Roman" pitchFamily="16" charset="0"/>
                <a:cs typeface="Times New Roman" pitchFamily="16" charset="0"/>
              </a:rPr>
              <a:t>có thể dẫn đến ngày không hợp lệ!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H="1" flipV="1">
            <a:off x="3265886" y="4933950"/>
            <a:ext cx="2223690" cy="4635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Tổng quan về Lập trình HĐT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799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inhlk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Trinhlk_template</Template>
  <TotalTime>20914</TotalTime>
  <Words>2447</Words>
  <Application>Microsoft Office PowerPoint</Application>
  <PresentationFormat>A4 Paper (210x297 mm)</PresentationFormat>
  <Paragraphs>372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Candara</vt:lpstr>
      <vt:lpstr>Century Gothic</vt:lpstr>
      <vt:lpstr>Consolas</vt:lpstr>
      <vt:lpstr>Courier New</vt:lpstr>
      <vt:lpstr>Times New Roman</vt:lpstr>
      <vt:lpstr>Wingdings</vt:lpstr>
      <vt:lpstr>Trinhlk_template</vt:lpstr>
      <vt:lpstr>Bài 2: Tổng quan về Lập trình hướng đối tượng</vt:lpstr>
      <vt:lpstr>Đã học</vt:lpstr>
      <vt:lpstr>Nội dung</vt:lpstr>
      <vt:lpstr>Tài liệu tham khảo</vt:lpstr>
      <vt:lpstr>Các phương pháp lập trình</vt:lpstr>
      <vt:lpstr>Lập trình phi cấu trúc</vt:lpstr>
      <vt:lpstr>Lập trình phi cấu trúc - Ví dụ</vt:lpstr>
      <vt:lpstr>Lập trình  thủ tục (Algol, Pascal, C, ...)</vt:lpstr>
      <vt:lpstr>Lập trình thủ tục (2)</vt:lpstr>
      <vt:lpstr>Lập trình logic - Ví dụ</vt:lpstr>
      <vt:lpstr>Lập trình hàm - Ví dụ</vt:lpstr>
      <vt:lpstr>Lập trình hướng đối tượng (HĐT)</vt:lpstr>
      <vt:lpstr>Lập trình HĐT (OOP) là gì?</vt:lpstr>
      <vt:lpstr>Khái niệm cơ bản về HĐT</vt:lpstr>
      <vt:lpstr>Trừu tượng hóa</vt:lpstr>
      <vt:lpstr>Các đối tượng</vt:lpstr>
      <vt:lpstr>Đối tượng và Tham chiếu đối tượng</vt:lpstr>
      <vt:lpstr>Các thông điệp (messages)</vt:lpstr>
      <vt:lpstr>Các lớp đối tượng</vt:lpstr>
      <vt:lpstr>Bao gói / Che dấu thông tin</vt:lpstr>
      <vt:lpstr>Kế thừa</vt:lpstr>
      <vt:lpstr>Đa hình</vt:lpstr>
      <vt:lpstr>Lịch sử của Lập trình HĐT</vt:lpstr>
      <vt:lpstr>HĐT trong các ngôn ngữ lập trình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Method for Automated Generating Test Cases for Memory Protection of Autosar OS</dc:title>
  <dc:creator>Trinh Le</dc:creator>
  <cp:lastModifiedBy>Viet Tran Hoang</cp:lastModifiedBy>
  <cp:revision>701</cp:revision>
  <cp:lastPrinted>2016-09-21T04:17:26Z</cp:lastPrinted>
  <dcterms:created xsi:type="dcterms:W3CDTF">2016-05-31T12:51:22Z</dcterms:created>
  <dcterms:modified xsi:type="dcterms:W3CDTF">2021-09-15T16:39:57Z</dcterms:modified>
</cp:coreProperties>
</file>