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57" r:id="rId33"/>
  </p:sldIdLst>
  <p:sldSz cx="9906000" cy="6858000" type="A4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et Tran Hoang" initials="VTH" lastIdx="1" clrIdx="0">
    <p:extLst>
      <p:ext uri="{19B8F6BF-5375-455C-9EA6-DF929625EA0E}">
        <p15:presenceInfo xmlns:p15="http://schemas.microsoft.com/office/powerpoint/2012/main" userId="Viet Tran Ho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85409" autoAdjust="0"/>
  </p:normalViewPr>
  <p:slideViewPr>
    <p:cSldViewPr>
      <p:cViewPr varScale="1">
        <p:scale>
          <a:sx n="57" d="100"/>
          <a:sy n="57" d="100"/>
        </p:scale>
        <p:origin x="948" y="72"/>
      </p:cViewPr>
      <p:guideLst>
        <p:guide orient="horz" pos="2160"/>
        <p:guide pos="288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46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748AC-93B4-487F-A96C-BA994DE4E7E8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D8547-35A4-4EEA-B872-4474869B3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410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2CEB1-7062-46D9-BB31-314D962DF5FD}" type="datetimeFigureOut">
              <a:rPr lang="en-US" smtClean="0"/>
              <a:t>10/6/2021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4725" y="692150"/>
            <a:ext cx="5000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LE Khanh Trinh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78E64-6641-4E4F-82C1-AAE95B32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060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4725" y="692150"/>
            <a:ext cx="5000625" cy="34639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C78E64-6641-4E4F-82C1-AAE95B32853E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 Khanh Trinh</a:t>
            </a:r>
          </a:p>
        </p:txBody>
      </p:sp>
    </p:spTree>
    <p:extLst>
      <p:ext uri="{BB962C8B-B14F-4D97-AF65-F5344CB8AC3E}">
        <p14:creationId xmlns:p14="http://schemas.microsoft.com/office/powerpoint/2010/main" val="2348688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DC85C0-0228-4896-B37E-0AA441038CD5}" type="slidenum">
              <a:rPr lang="en-US"/>
              <a:pPr/>
              <a:t>11</a:t>
            </a:fld>
            <a:endParaRPr lang="en-US"/>
          </a:p>
        </p:txBody>
      </p:sp>
      <p:sp>
        <p:nvSpPr>
          <p:cNvPr id="6656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6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0F9282-2FDF-4A10-BD14-30A1280B2018}" type="slidenum">
              <a:rPr lang="en-US"/>
              <a:pPr/>
              <a:t>12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3BD3D5D-E01D-4C7E-863C-903E127EA5C4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86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42EE7FE-5C29-492C-8FFC-B48191B90445}" type="slidenum">
              <a:rPr lang="en-US"/>
              <a:pPr/>
              <a:t>13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1AFDE9A-68D9-4BC4-84B0-8ABFEFB98F4C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0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7082274-7D1B-4F89-9D6C-A35B904F4034}" type="slidenum">
              <a:rPr lang="en-US"/>
              <a:pPr/>
              <a:t>14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60CBCA3-FE20-4BDC-9F69-995EE7D02423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05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29272F-C22F-48BA-9690-329FDA6DE248}" type="slidenum">
              <a:rPr lang="en-US"/>
              <a:pPr/>
              <a:t>15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774D7B-0A71-4EF4-8DFE-30B8D3F72C6D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1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276FBEE-30E1-4945-A0B6-C56126B1386F}" type="slidenum">
              <a:rPr lang="en-US"/>
              <a:pPr/>
              <a:t>16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5C1440-076A-4F0F-AF6F-01A6B268EA1D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9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A9ABBE-22D8-475A-843A-F31B1FBE80E0}" type="slidenum">
              <a:rPr lang="en-US"/>
              <a:pPr/>
              <a:t>17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05DD871-DFFD-4959-B26B-D0BAC64BBFCA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6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5DFAA07-0E77-4A4F-9BE5-C19EFABBCE54}" type="slidenum">
              <a:rPr lang="en-US"/>
              <a:pPr/>
              <a:t>18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1AC22F-EF40-4885-8D00-2730B2C6F279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60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B41D24-CB2F-4218-B209-F046BF83DAF2}" type="slidenum">
              <a:rPr lang="en-US"/>
              <a:pPr/>
              <a:t>19</a:t>
            </a:fld>
            <a:endParaRPr lang="en-US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MyDate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“2-9-2019”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giải</a:t>
            </a:r>
            <a:r>
              <a:rPr lang="en-US" baseline="0" dirty="0"/>
              <a:t> </a:t>
            </a:r>
            <a:r>
              <a:rPr lang="en-US" baseline="0" dirty="0" err="1"/>
              <a:t>phóng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vì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chiếu</a:t>
            </a:r>
            <a:r>
              <a:rPr lang="en-US" baseline="0" dirty="0"/>
              <a:t> </a:t>
            </a:r>
            <a:r>
              <a:rPr lang="en-US" baseline="0" dirty="0" err="1"/>
              <a:t>nào</a:t>
            </a:r>
            <a:r>
              <a:rPr lang="en-US" baseline="0" dirty="0"/>
              <a:t> </a:t>
            </a:r>
            <a:r>
              <a:rPr lang="en-US" baseline="0" dirty="0" err="1"/>
              <a:t>trỏ</a:t>
            </a:r>
            <a:r>
              <a:rPr lang="en-US" baseline="0" dirty="0"/>
              <a:t> </a:t>
            </a:r>
            <a:r>
              <a:rPr lang="en-US" baseline="0" dirty="0" err="1"/>
              <a:t>đến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930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C3FBE02-1EF2-4E07-82BC-481392EA5178}" type="slidenum">
              <a:rPr lang="en-US"/>
              <a:pPr/>
              <a:t>20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7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A7B04D-9CF8-458D-9604-0087ABB58D48}" type="slidenum">
              <a:rPr lang="en-US"/>
              <a:pPr/>
              <a:t>3</a:t>
            </a:fld>
            <a:endParaRPr lang="en-US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397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2E7CA77-E17C-4563-88F5-3E2A54676275}" type="slidenum">
              <a:rPr lang="en-US"/>
              <a:pPr/>
              <a:t>21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D4DB078-9FAD-4514-A8E4-45141C5A314D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3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E77DCC-BD57-4D73-8B29-3064CD9E4921}" type="slidenum">
              <a:rPr lang="en-US"/>
              <a:pPr/>
              <a:t>22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5079E5-1ED3-44A2-8F99-60E598768631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phân</a:t>
            </a:r>
            <a:r>
              <a:rPr lang="en-US" baseline="0" dirty="0"/>
              <a:t> </a:t>
            </a:r>
            <a:r>
              <a:rPr lang="en-US" baseline="0" dirty="0" err="1"/>
              <a:t>biệt</a:t>
            </a:r>
            <a:r>
              <a:rPr lang="en-US" baseline="0" dirty="0"/>
              <a:t> </a:t>
            </a:r>
            <a:r>
              <a:rPr lang="en-US" baseline="0" dirty="0" err="1"/>
              <a:t>hai</a:t>
            </a:r>
            <a:r>
              <a:rPr lang="en-US" baseline="0" dirty="0"/>
              <a:t> </a:t>
            </a:r>
            <a:r>
              <a:rPr lang="en-US" baseline="0" dirty="0" err="1"/>
              <a:t>trường</a:t>
            </a:r>
            <a:r>
              <a:rPr lang="en-US" baseline="0" dirty="0"/>
              <a:t> </a:t>
            </a:r>
            <a:r>
              <a:rPr lang="en-US" baseline="0" dirty="0" err="1"/>
              <a:t>hợp</a:t>
            </a:r>
            <a:r>
              <a:rPr lang="en-US" baseline="0" dirty="0"/>
              <a:t>: </a:t>
            </a:r>
            <a:r>
              <a:rPr lang="en-US" baseline="0" dirty="0" err="1"/>
              <a:t>DataType</a:t>
            </a:r>
            <a:r>
              <a:rPr lang="en-US" baseline="0" dirty="0"/>
              <a:t>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nguyên</a:t>
            </a:r>
            <a:r>
              <a:rPr lang="en-US" baseline="0" dirty="0"/>
              <a:t> </a:t>
            </a:r>
            <a:r>
              <a:rPr lang="en-US" baseline="0" dirty="0" err="1"/>
              <a:t>thủy</a:t>
            </a:r>
            <a:r>
              <a:rPr lang="en-US" baseline="0" dirty="0"/>
              <a:t> &amp; </a:t>
            </a:r>
            <a:r>
              <a:rPr lang="en-US" baseline="0" dirty="0" err="1"/>
              <a:t>kiểu</a:t>
            </a:r>
            <a:r>
              <a:rPr lang="en-US" baseline="0" dirty="0"/>
              <a:t> </a:t>
            </a:r>
            <a:r>
              <a:rPr lang="en-US" baseline="0" dirty="0" err="1"/>
              <a:t>tham</a:t>
            </a:r>
            <a:r>
              <a:rPr lang="en-US" baseline="0" dirty="0"/>
              <a:t> </a:t>
            </a:r>
            <a:r>
              <a:rPr lang="en-US" baseline="0" dirty="0" err="1"/>
              <a:t>chiếu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25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00C79D-0F92-4E68-9CA0-8521EF9F9399}" type="slidenum">
              <a:rPr lang="en-US"/>
              <a:pPr/>
              <a:t>23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8AD98BC-16A7-45E9-94B0-84C9CBF5D284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05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260A80C-FFF1-4D73-A6EA-157AE6E1FFE5}" type="slidenum">
              <a:rPr lang="en-US"/>
              <a:pPr/>
              <a:t>24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F84F53-50A3-4479-A982-AA4506BFB7D6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2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C0BEAC-6A07-493A-9A2B-6D9A9211E678}" type="slidenum">
              <a:rPr lang="en-US"/>
              <a:pPr/>
              <a:t>25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DEC32C-9DF8-4223-8049-0C9C7A0D325D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836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7C9084F-DEAC-4D43-BD87-784AA62A5526}" type="slidenum">
              <a:rPr lang="en-US"/>
              <a:pPr/>
              <a:t>26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918DE37-EC15-45FB-AA09-F13C1C28E89A}" type="slidenum">
              <a:rPr lang="en-US" sz="1300" b="1"/>
              <a:pPr algn="r" eaLnBrk="1" hangingPunct="1">
                <a:buClrTx/>
                <a:buFontTx/>
                <a:buNone/>
              </a:pPr>
              <a:t>26</a:t>
            </a:fld>
            <a:endParaRPr lang="en-US" sz="1300" b="1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33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0E03D0-81DC-46EA-A159-7A7180CD82C2}" type="slidenum">
              <a:rPr lang="en-US"/>
              <a:pPr/>
              <a:t>27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6C4804D-2EF9-4346-A5A0-7BB3CFAA4E88}" type="slidenum">
              <a:rPr lang="en-US" sz="1300" b="1"/>
              <a:pPr algn="r" eaLnBrk="1" hangingPunct="1">
                <a:buClrTx/>
                <a:buFontTx/>
                <a:buNone/>
              </a:pPr>
              <a:t>27</a:t>
            </a:fld>
            <a:endParaRPr lang="en-US" sz="1300" b="1"/>
          </a:p>
        </p:txBody>
      </p:sp>
      <p:sp>
        <p:nvSpPr>
          <p:cNvPr id="829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120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88C2BE-D09B-45E4-A3B2-9F9F1F376FF4}" type="slidenum">
              <a:rPr lang="en-US"/>
              <a:pPr/>
              <a:t>28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F4497DF-DDFE-41F5-B48B-AB8370D5CE61}" type="slidenum">
              <a:rPr lang="en-US" sz="1300" b="1"/>
              <a:pPr algn="r" eaLnBrk="1" hangingPunct="1">
                <a:buClrTx/>
                <a:buFontTx/>
                <a:buNone/>
              </a:pPr>
              <a:t>28</a:t>
            </a:fld>
            <a:endParaRPr lang="en-US" sz="1300" b="1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863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EFB5DE-08CC-4955-985E-BAFE8F7D4B2A}" type="slidenum">
              <a:rPr lang="en-US"/>
              <a:pPr/>
              <a:t>29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D7BB389-14FB-4AC6-A6F5-5C32D9165D35}" type="slidenum">
              <a:rPr lang="en-US" sz="1300" b="1"/>
              <a:pPr algn="r" eaLnBrk="1" hangingPunct="1">
                <a:buClrTx/>
                <a:buFontTx/>
                <a:buNone/>
              </a:pPr>
              <a:t>29</a:t>
            </a:fld>
            <a:endParaRPr lang="en-US" sz="1300" b="1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Lời</a:t>
            </a:r>
            <a:r>
              <a:rPr lang="en-US" baseline="0" dirty="0"/>
              <a:t> </a:t>
            </a:r>
            <a:r>
              <a:rPr lang="en-US" baseline="0" dirty="0" err="1"/>
              <a:t>gọi</a:t>
            </a:r>
            <a:r>
              <a:rPr lang="en-US" baseline="0" dirty="0"/>
              <a:t> </a:t>
            </a:r>
            <a:r>
              <a:rPr lang="en-US" baseline="0" dirty="0" err="1"/>
              <a:t>phương</a:t>
            </a:r>
            <a:r>
              <a:rPr lang="en-US" baseline="0" dirty="0"/>
              <a:t> </a:t>
            </a:r>
            <a:r>
              <a:rPr lang="en-US" baseline="0" dirty="0" err="1"/>
              <a:t>thức</a:t>
            </a:r>
            <a:r>
              <a:rPr lang="en-US" baseline="0" dirty="0"/>
              <a:t> </a:t>
            </a:r>
            <a:r>
              <a:rPr lang="en-US" baseline="0" dirty="0" err="1"/>
              <a:t>vi.display</a:t>
            </a:r>
            <a:r>
              <a:rPr lang="en-US" baseline="0" dirty="0"/>
              <a:t>(this) </a:t>
            </a:r>
            <a:r>
              <a:rPr lang="en-US" baseline="0" dirty="0" err="1"/>
              <a:t>sẽ</a:t>
            </a:r>
            <a:r>
              <a:rPr lang="en-US" baseline="0" dirty="0"/>
              <a:t> </a:t>
            </a:r>
            <a:r>
              <a:rPr lang="en-US" baseline="0" dirty="0" err="1"/>
              <a:t>nhận</a:t>
            </a:r>
            <a:r>
              <a:rPr lang="en-US" baseline="0" dirty="0"/>
              <a:t> </a:t>
            </a:r>
            <a:r>
              <a:rPr lang="en-US" baseline="0" dirty="0" err="1"/>
              <a:t>đầu</a:t>
            </a:r>
            <a:r>
              <a:rPr lang="en-US" baseline="0" dirty="0"/>
              <a:t> </a:t>
            </a:r>
            <a:r>
              <a:rPr lang="en-US" baseline="0" dirty="0" err="1"/>
              <a:t>vào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</a:t>
            </a:r>
            <a:r>
              <a:rPr lang="en-US" baseline="0" dirty="0" err="1"/>
              <a:t>hiện</a:t>
            </a:r>
            <a:r>
              <a:rPr lang="en-US" baseline="0" dirty="0"/>
              <a:t> </a:t>
            </a:r>
            <a:r>
              <a:rPr lang="en-US" baseline="0" dirty="0" err="1"/>
              <a:t>thời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85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48A240-48C0-4521-8970-4A2E1066E837}" type="slidenum">
              <a:rPr lang="en-US"/>
              <a:pPr/>
              <a:t>30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E01C81C-D490-4B8C-9827-59AA2F7077DC}" type="slidenum">
              <a:rPr lang="en-US" sz="1300" b="1"/>
              <a:pPr algn="r" eaLnBrk="1" hangingPunct="1">
                <a:buClrTx/>
                <a:buFontTx/>
                <a:buNone/>
              </a:pPr>
              <a:t>30</a:t>
            </a:fld>
            <a:endParaRPr lang="en-US" sz="1300" b="1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/>
              <a:t>Chỉ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đối</a:t>
            </a:r>
            <a:r>
              <a:rPr lang="en-US" baseline="0" dirty="0"/>
              <a:t> </a:t>
            </a:r>
            <a:r>
              <a:rPr lang="en-US" baseline="0" dirty="0" err="1"/>
              <a:t>tượng</a:t>
            </a:r>
            <a:r>
              <a:rPr lang="en-US" baseline="0" dirty="0"/>
              <a:t> Counter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tạo</a:t>
            </a:r>
            <a:r>
              <a:rPr lang="en-US" baseline="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21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F1D18-4312-43C6-BB7B-1F0D0AD52796}" type="slidenum">
              <a:rPr lang="en-US"/>
              <a:pPr/>
              <a:t>4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563B934-8DAD-4F8E-9B9F-94B0940381B7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19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8F0DCC-B565-4F34-8902-FC795078FDEC}" type="slidenum">
              <a:rPr lang="en-US"/>
              <a:pPr/>
              <a:t>31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CA15C89-CC24-4FE8-83C3-EF0F8898B507}" type="slidenum">
              <a:rPr lang="en-US" sz="1300" b="1"/>
              <a:pPr algn="r" eaLnBrk="1" hangingPunct="1">
                <a:buClrTx/>
                <a:buFontTx/>
                <a:buNone/>
              </a:pPr>
              <a:t>31</a:t>
            </a:fld>
            <a:endParaRPr lang="en-US" sz="1300" b="1"/>
          </a:p>
        </p:txBody>
      </p:sp>
      <p:sp>
        <p:nvSpPr>
          <p:cNvPr id="870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50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DED794-8B31-4238-AEE3-652F28A7B3DA}" type="slidenum">
              <a:rPr lang="en-US"/>
              <a:pPr/>
              <a:t>5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711FA2-BB03-4675-BB4D-3795DD9FD4FF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3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C3B8B4-3381-40D3-BE49-895ED96CB14F}" type="slidenum">
              <a:rPr lang="en-US"/>
              <a:pPr/>
              <a:t>6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C203D6-D9E6-429C-82C2-B4F74A604F23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1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E1747-C400-47D6-A05F-6561FCA54C88}" type="slidenum">
              <a:rPr lang="en-US"/>
              <a:pPr/>
              <a:t>7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E741C3-F52B-4AC7-90E4-3939DCA472CB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9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029137-BB2A-47CF-A74B-5FE528EB0F05}" type="slidenum">
              <a:rPr lang="en-US"/>
              <a:pPr/>
              <a:t>8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7A02D84-35AA-48E3-8B2E-93C2464BAA1F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19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0AC518-D005-406B-89F4-187252EB1EE5}" type="slidenum">
              <a:rPr lang="en-US"/>
              <a:pPr/>
              <a:t>9</a:t>
            </a:fld>
            <a:endParaRPr lang="en-US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74725" y="692150"/>
            <a:ext cx="5000625" cy="3463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95008" y="4387136"/>
            <a:ext cx="5560060" cy="415623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1"/>
            <a:r>
              <a:rPr lang="en-US" dirty="0"/>
              <a:t>Registers: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can </a:t>
            </a:r>
            <a:r>
              <a:rPr lang="en-US" dirty="0" err="1"/>
              <a:t>thiệp</a:t>
            </a:r>
            <a:endParaRPr lang="en-US" dirty="0"/>
          </a:p>
          <a:p>
            <a:pPr lvl="1"/>
            <a:r>
              <a:rPr lang="en-US" dirty="0"/>
              <a:t>Stack: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/>
              <a:t>Heap: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(static storage):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(constant storage):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Vùng</a:t>
            </a:r>
            <a:r>
              <a:rPr lang="en-US" dirty="0"/>
              <a:t> Non-RAM: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luồng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612F59-D74A-4CC4-80B7-C8627E348C23}" type="slidenum">
              <a:rPr lang="en-US"/>
              <a:pPr/>
              <a:t>10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199004" y="9212024"/>
            <a:ext cx="3212801" cy="48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954" tIns="48795" rIns="97954" bIns="4879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62ADF5B-DD85-4CBF-A5D2-B1A3728D4FDA}" type="slidenum">
              <a:rPr lang="en-US" sz="1300" b="1">
                <a:ea typeface="DejaVu Sans" charset="0"/>
                <a:cs typeface="DejaVu Sans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 b="1">
              <a:ea typeface="DejaVu Sans" charset="0"/>
              <a:cs typeface="DejaVu Sans" charset="0"/>
            </a:endParaRPr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82675" y="728663"/>
            <a:ext cx="5248275" cy="36353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41664" y="4606814"/>
            <a:ext cx="5930087" cy="436308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06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e Khanh Trinh\Desktop\2267_physics_lessons\template_internal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90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676400"/>
            <a:ext cx="84201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1148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2" descr="C:\Users\Trinh Le\Desktop\slider-blue-bar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659505"/>
            <a:ext cx="8915400" cy="5143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1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65123-BC3F-43B8-A2F3-240919755E1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3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AF5DC-A520-4431-B5AB-E2DC76251A14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2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 marL="1600200" indent="-228600">
              <a:buFont typeface="Wingdings" panose="05000000000000000000" pitchFamily="2" charset="2"/>
              <a:buChar char="Ø"/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2D15-846A-4C98-A7E5-4990BAC7405C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AEB6-0A3D-4417-A493-A968E6A7CDA3}" type="datetime1">
              <a:rPr lang="en-US" smtClean="0"/>
              <a:t>10/6/2021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8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23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 marL="1143000" indent="-228600">
              <a:buFont typeface="Courier New" panose="02070309020205020404" pitchFamily="49" charset="0"/>
              <a:buChar char="o"/>
              <a:defRPr sz="2000"/>
            </a:lvl3pPr>
            <a:lvl4pPr marL="1600200" indent="-228600">
              <a:buFont typeface="Wingdings" panose="05000000000000000000" pitchFamily="2" charset="2"/>
              <a:buChar char="Ø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072E-3FF1-4FA7-878D-251604ECDDDD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90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4DBC-6527-4219-98E8-9CA8A1652F75}" type="datetime1">
              <a:rPr lang="en-US" smtClean="0"/>
              <a:t>10/6/2021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9200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67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E0D73-0128-4B6F-BCA4-AC3B8E00A978}" type="datetime1">
              <a:rPr lang="en-US" smtClean="0"/>
              <a:t>10/6/2021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C:\Users\Trinh Le\Desktop\BlueFadeBackground2-255x285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4284"/>
            <a:ext cx="9901766" cy="6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-9525"/>
            <a:ext cx="89154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2" descr="C:\Users\Le Khanh Trinh\Desktop\logo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152400"/>
            <a:ext cx="838200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Le Khanh Trinh\Desktop\3-VNU-UET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100" y="136525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2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B48D-D348-44E6-BF13-DCBBB2B116F6}" type="datetime1">
              <a:rPr lang="en-US" smtClean="0"/>
              <a:t>10/6/2021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6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B14FD-42B5-4FC7-B399-C753163FC191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12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6FA5-997F-4E82-A32C-ED8E49CD8FE2}" type="datetime1">
              <a:rPr lang="en-US" smtClean="0"/>
              <a:t>10/6/2021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551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rinh Le\Desktop\slider-blue-ba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4" y="6324600"/>
            <a:ext cx="9906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183" y="0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35107FF3-59C2-41A8-8A1D-962050BA0453}" type="datetime1">
              <a:rPr lang="en-US" smtClean="0"/>
              <a:t>10/6/2021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  <a:latin typeface="Candara" pitchFamily="34" charset="0"/>
              </a:defRPr>
            </a:lvl1pPr>
          </a:lstStyle>
          <a:p>
            <a:fld id="{C102E81D-EE5C-4746-BACE-D5CEA6BB4F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 userDrawn="1"/>
        </p:nvSpPr>
        <p:spPr>
          <a:xfrm>
            <a:off x="495300" y="1143000"/>
            <a:ext cx="5365750" cy="4572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813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Candara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ndara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Candara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andar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650" y="1600201"/>
            <a:ext cx="95758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 err="1"/>
              <a:t>Bài</a:t>
            </a:r>
            <a:r>
              <a:rPr lang="en-US" sz="5400" dirty="0"/>
              <a:t> 4:</a:t>
            </a:r>
            <a:br>
              <a:rPr lang="en-US" sz="5400" dirty="0"/>
            </a:br>
            <a:r>
              <a:rPr lang="en-US" sz="5400" dirty="0" err="1"/>
              <a:t>Hiểu</a:t>
            </a:r>
            <a:r>
              <a:rPr lang="en-US" sz="5400" dirty="0"/>
              <a:t> </a:t>
            </a:r>
            <a:r>
              <a:rPr lang="en-US" sz="5400" dirty="0" err="1"/>
              <a:t>thêm</a:t>
            </a:r>
            <a:r>
              <a:rPr lang="en-US" sz="5400" dirty="0"/>
              <a:t> </a:t>
            </a:r>
            <a:r>
              <a:rPr lang="en-US" sz="5400" dirty="0" err="1"/>
              <a:t>về</a:t>
            </a:r>
            <a:r>
              <a:rPr lang="en-US" sz="5400" dirty="0"/>
              <a:t>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343400"/>
            <a:ext cx="6934200" cy="175260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Candara" pitchFamily="34" charset="0"/>
              </a:rPr>
              <a:t>Trường</a:t>
            </a:r>
            <a:r>
              <a:rPr lang="en-US" sz="2000" dirty="0">
                <a:latin typeface="Candara" pitchFamily="34" charset="0"/>
              </a:rPr>
              <a:t> ĐH </a:t>
            </a:r>
            <a:r>
              <a:rPr lang="en-US" sz="2000" dirty="0" err="1">
                <a:latin typeface="Candara" pitchFamily="34" charset="0"/>
              </a:rPr>
              <a:t>Công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nghệ</a:t>
            </a:r>
            <a:r>
              <a:rPr lang="en-US" sz="2000" dirty="0">
                <a:latin typeface="Candara" pitchFamily="34" charset="0"/>
              </a:rPr>
              <a:t>, ĐHQG </a:t>
            </a:r>
            <a:r>
              <a:rPr lang="en-US" sz="2000" dirty="0" err="1">
                <a:latin typeface="Candara" pitchFamily="34" charset="0"/>
              </a:rPr>
              <a:t>Hà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Nội</a:t>
            </a:r>
            <a:endParaRPr lang="en-US" sz="1600" dirty="0">
              <a:latin typeface="Candara" pitchFamily="34" charset="0"/>
            </a:endParaRPr>
          </a:p>
        </p:txBody>
      </p:sp>
      <p:pic>
        <p:nvPicPr>
          <p:cNvPr id="4" name="Picture 3" descr="C:\Users\Le Khanh Trinh\Desktop\3-VNU-UE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57200"/>
            <a:ext cx="850900" cy="85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(references)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Lưu “địa chỉ” đối tượng trong bộ nhớ máy tính</a:t>
            </a:r>
          </a:p>
          <a:p>
            <a:r>
              <a:rPr lang="en-US"/>
              <a:t>Đối tượng được thao tác qua tham chiếu </a:t>
            </a:r>
          </a:p>
          <a:p>
            <a:pPr lvl="1"/>
            <a:r>
              <a:rPr lang="en-US"/>
              <a:t>Con trỏ đến đối tượng</a:t>
            </a:r>
          </a:p>
          <a:p>
            <a:pPr lvl="1"/>
            <a:r>
              <a:rPr lang="en-US"/>
              <a:t>Điểu khiển trực tiếp các thuộc tính và phương thức</a:t>
            </a:r>
          </a:p>
          <a:p>
            <a:pPr lvl="1"/>
            <a:r>
              <a:rPr lang="en-US"/>
              <a:t>Không có các toán tử con trỏ</a:t>
            </a:r>
          </a:p>
          <a:p>
            <a:pPr lvl="1"/>
            <a:r>
              <a:rPr lang="en-US"/>
              <a:t>Phép gán (=) không sao chép nội dung đối tượng</a:t>
            </a:r>
          </a:p>
          <a:p>
            <a:r>
              <a:rPr lang="en-US"/>
              <a:t>Được lưu trong vùng nhớ stack/static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8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New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new</a:t>
            </a:r>
          </a:p>
          <a:p>
            <a:pPr lvl="1"/>
            <a:r>
              <a:rPr lang="en-US" dirty="0"/>
              <a:t>C</a:t>
            </a:r>
            <a:r>
              <a:rPr lang="en-US"/>
              <a:t>ấp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pPr lvl="1"/>
            <a:r>
              <a:rPr lang="en-US" dirty="0"/>
              <a:t>Đ</a:t>
            </a:r>
            <a:r>
              <a:rPr lang="en-US"/>
              <a:t>ược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Heap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d;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 = new </a:t>
            </a: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MyDate</a:t>
            </a:r>
            <a:r>
              <a:rPr lang="en-US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6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03350" y="3429000"/>
            <a:ext cx="7429500" cy="16192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m </a:t>
            </a:r>
            <a:r>
              <a:rPr lang="en-US" sz="2000">
                <a:ea typeface="DejaVu Sans" charset="0"/>
                <a:cs typeface="DejaVu Sans" charset="0"/>
              </a:rPr>
              <a:t> 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10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 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n  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20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m = n;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n.setValue(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50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System.out.print(m);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403350" y="5486401"/>
            <a:ext cx="7429500" cy="586957"/>
          </a:xfrm>
          <a:prstGeom prst="rect">
            <a:avLst/>
          </a:prstGeom>
          <a:solidFill>
            <a:srgbClr val="CCCCE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endParaRPr lang="en-US" sz="1200">
              <a:latin typeface="Consolas" pitchFamily="49" charset="0"/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50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Phép gán “=”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Phép gán không sao chép như thông thường</a:t>
            </a:r>
          </a:p>
          <a:p>
            <a:pPr lvl="1"/>
            <a:r>
              <a:rPr lang="en-US"/>
              <a:t>Sao chép nội dung của tham chiếu</a:t>
            </a:r>
          </a:p>
          <a:p>
            <a:pPr lvl="1"/>
            <a:r>
              <a:rPr lang="en-US"/>
              <a:t>2 tham chiếu sẽ tham chiếu đến cùng đối tượng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454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55700" y="1752601"/>
            <a:ext cx="7429500" cy="13128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m </a:t>
            </a:r>
            <a:r>
              <a:rPr lang="en-US" sz="2000">
                <a:ea typeface="DejaVu Sans" charset="0"/>
                <a:cs typeface="DejaVu Sans" charset="0"/>
              </a:rPr>
              <a:t> 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10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 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n  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20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m = n;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n.setValue(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50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957925" y="3717926"/>
            <a:ext cx="6896364" cy="2212975"/>
            <a:chOff x="557" y="2342"/>
            <a:chExt cx="4010" cy="1394"/>
          </a:xfrm>
        </p:grpSpPr>
        <p:sp>
          <p:nvSpPr>
            <p:cNvPr id="16388" name="Line 4"/>
            <p:cNvSpPr>
              <a:spLocks noChangeShapeType="1"/>
            </p:cNvSpPr>
            <p:nvPr/>
          </p:nvSpPr>
          <p:spPr bwMode="auto">
            <a:xfrm>
              <a:off x="2119" y="3552"/>
              <a:ext cx="157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Rectangle 5"/>
            <p:cNvSpPr>
              <a:spLocks noChangeArrowheads="1"/>
            </p:cNvSpPr>
            <p:nvPr/>
          </p:nvSpPr>
          <p:spPr bwMode="auto">
            <a:xfrm>
              <a:off x="1207" y="2832"/>
              <a:ext cx="952" cy="376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m</a:t>
              </a:r>
            </a:p>
          </p:txBody>
        </p:sp>
        <p:sp>
          <p:nvSpPr>
            <p:cNvPr id="16390" name="Rectangle 6"/>
            <p:cNvSpPr>
              <a:spLocks noChangeArrowheads="1"/>
            </p:cNvSpPr>
            <p:nvPr/>
          </p:nvSpPr>
          <p:spPr bwMode="auto">
            <a:xfrm>
              <a:off x="1207" y="3360"/>
              <a:ext cx="952" cy="376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n</a:t>
              </a:r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557" y="2352"/>
              <a:ext cx="169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000" b="1">
                  <a:latin typeface="Tahoma" pitchFamily="32" charset="0"/>
                  <a:cs typeface="Arial" charset="0"/>
                </a:rPr>
                <a:t>Static/Stack memory</a:t>
              </a:r>
            </a:p>
          </p:txBody>
        </p:sp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3758" y="3312"/>
              <a:ext cx="712" cy="424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3916" y="3360"/>
              <a:ext cx="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 b="1">
                  <a:latin typeface="Tahoma" pitchFamily="32" charset="0"/>
                  <a:cs typeface="Arial" charset="0"/>
                </a:rPr>
                <a:t>20</a:t>
              </a:r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167" y="3024"/>
              <a:ext cx="1521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3416" y="2342"/>
              <a:ext cx="115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000" b="1">
                  <a:latin typeface="Tahoma" pitchFamily="32" charset="0"/>
                  <a:cs typeface="Arial" charset="0"/>
                </a:rPr>
                <a:t>Heap memory</a:t>
              </a:r>
            </a:p>
          </p:txBody>
        </p:sp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3758" y="2784"/>
              <a:ext cx="712" cy="424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3916" y="2832"/>
              <a:ext cx="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 b="1">
                  <a:latin typeface="Tahoma" pitchFamily="32" charset="0"/>
                  <a:cs typeface="Arial" charset="0"/>
                </a:rPr>
                <a:t>10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DejaVu Sans" charset="0"/>
                <a:cs typeface="DejaVu Sans" charset="0"/>
              </a:rPr>
              <a:t>Ví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dụ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về</a:t>
            </a:r>
            <a:r>
              <a:rPr lang="en-US" dirty="0">
                <a:ea typeface="DejaVu Sans" charset="0"/>
                <a:cs typeface="DejaVu Sans" charset="0"/>
              </a:rPr>
              <a:t> “</a:t>
            </a:r>
            <a:r>
              <a:rPr lang="en-US" dirty="0"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dirty="0">
                <a:ea typeface="DejaVu Sans" charset="0"/>
                <a:cs typeface="DejaVu Sans" charset="0"/>
              </a:rPr>
              <a:t>” </a:t>
            </a:r>
            <a:r>
              <a:rPr lang="en-US" dirty="0" err="1">
                <a:ea typeface="DejaVu Sans" charset="0"/>
                <a:cs typeface="DejaVu Sans" charset="0"/>
              </a:rPr>
              <a:t>và</a:t>
            </a:r>
            <a:r>
              <a:rPr lang="en-US" dirty="0">
                <a:ea typeface="DejaVu Sans" charset="0"/>
                <a:cs typeface="DejaVu Sans" charset="0"/>
              </a:rPr>
              <a:t> “=”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38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55700" y="1752601"/>
            <a:ext cx="7429500" cy="13128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m </a:t>
            </a:r>
            <a:r>
              <a:rPr lang="en-US" sz="2000">
                <a:ea typeface="DejaVu Sans" charset="0"/>
                <a:cs typeface="DejaVu Sans" charset="0"/>
              </a:rPr>
              <a:t> 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10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 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n  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20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m = n;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n.setValue(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50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</p:txBody>
      </p:sp>
      <p:grpSp>
        <p:nvGrpSpPr>
          <p:cNvPr id="17411" name="Group 3"/>
          <p:cNvGrpSpPr>
            <a:grpSpLocks/>
          </p:cNvGrpSpPr>
          <p:nvPr/>
        </p:nvGrpSpPr>
        <p:grpSpPr bwMode="auto">
          <a:xfrm>
            <a:off x="957925" y="3717926"/>
            <a:ext cx="6896364" cy="2212975"/>
            <a:chOff x="557" y="2342"/>
            <a:chExt cx="4010" cy="1394"/>
          </a:xfrm>
        </p:grpSpPr>
        <p:sp>
          <p:nvSpPr>
            <p:cNvPr id="17412" name="Line 4"/>
            <p:cNvSpPr>
              <a:spLocks noChangeShapeType="1"/>
            </p:cNvSpPr>
            <p:nvPr/>
          </p:nvSpPr>
          <p:spPr bwMode="auto">
            <a:xfrm>
              <a:off x="2119" y="3552"/>
              <a:ext cx="157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207" y="2832"/>
              <a:ext cx="952" cy="376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m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207" y="3360"/>
              <a:ext cx="952" cy="376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n</a:t>
              </a:r>
            </a:p>
          </p:txBody>
        </p:sp>
        <p:sp>
          <p:nvSpPr>
            <p:cNvPr id="17415" name="Text Box 7"/>
            <p:cNvSpPr txBox="1">
              <a:spLocks noChangeArrowheads="1"/>
            </p:cNvSpPr>
            <p:nvPr/>
          </p:nvSpPr>
          <p:spPr bwMode="auto">
            <a:xfrm>
              <a:off x="557" y="2352"/>
              <a:ext cx="169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000" b="1">
                  <a:latin typeface="Tahoma" pitchFamily="32" charset="0"/>
                  <a:cs typeface="Arial" charset="0"/>
                </a:rPr>
                <a:t>Static/Stack memory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758" y="3312"/>
              <a:ext cx="712" cy="424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9"/>
            <p:cNvSpPr txBox="1">
              <a:spLocks noChangeArrowheads="1"/>
            </p:cNvSpPr>
            <p:nvPr/>
          </p:nvSpPr>
          <p:spPr bwMode="auto">
            <a:xfrm>
              <a:off x="3916" y="3360"/>
              <a:ext cx="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 b="1">
                  <a:latin typeface="Tahoma" pitchFamily="32" charset="0"/>
                  <a:cs typeface="Arial" charset="0"/>
                </a:rPr>
                <a:t>20</a:t>
              </a:r>
            </a:p>
          </p:txBody>
        </p:sp>
        <p:sp>
          <p:nvSpPr>
            <p:cNvPr id="17418" name="Line 10"/>
            <p:cNvSpPr>
              <a:spLocks noChangeShapeType="1"/>
            </p:cNvSpPr>
            <p:nvPr/>
          </p:nvSpPr>
          <p:spPr bwMode="auto">
            <a:xfrm>
              <a:off x="2167" y="3024"/>
              <a:ext cx="1528" cy="37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416" y="2342"/>
              <a:ext cx="115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000" b="1">
                  <a:latin typeface="Tahoma" pitchFamily="32" charset="0"/>
                  <a:cs typeface="Arial" charset="0"/>
                </a:rPr>
                <a:t>Heap memory</a:t>
              </a:r>
            </a:p>
          </p:txBody>
        </p:sp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3758" y="2784"/>
              <a:ext cx="712" cy="424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3916" y="2832"/>
              <a:ext cx="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 b="1">
                  <a:latin typeface="Tahoma" pitchFamily="32" charset="0"/>
                  <a:cs typeface="Arial" charset="0"/>
                </a:rPr>
                <a:t>10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DejaVu Sans" charset="0"/>
                <a:cs typeface="DejaVu Sans" charset="0"/>
              </a:rPr>
              <a:t>Ví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dụ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về</a:t>
            </a:r>
            <a:r>
              <a:rPr lang="en-US" dirty="0">
                <a:ea typeface="DejaVu Sans" charset="0"/>
                <a:cs typeface="DejaVu Sans" charset="0"/>
              </a:rPr>
              <a:t> “</a:t>
            </a:r>
            <a:r>
              <a:rPr lang="en-US" dirty="0"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dirty="0">
                <a:ea typeface="DejaVu Sans" charset="0"/>
                <a:cs typeface="DejaVu Sans" charset="0"/>
              </a:rPr>
              <a:t>” </a:t>
            </a:r>
            <a:r>
              <a:rPr lang="en-US" dirty="0" err="1">
                <a:ea typeface="DejaVu Sans" charset="0"/>
                <a:cs typeface="DejaVu Sans" charset="0"/>
              </a:rPr>
              <a:t>và</a:t>
            </a:r>
            <a:r>
              <a:rPr lang="en-US" dirty="0">
                <a:ea typeface="DejaVu Sans" charset="0"/>
                <a:cs typeface="DejaVu Sans" charset="0"/>
              </a:rPr>
              <a:t> “=”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945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155700" y="1752601"/>
            <a:ext cx="7429500" cy="13128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m </a:t>
            </a:r>
            <a:r>
              <a:rPr lang="en-US" sz="2000">
                <a:ea typeface="DejaVu Sans" charset="0"/>
                <a:cs typeface="DejaVu Sans" charset="0"/>
              </a:rPr>
              <a:t> 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10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 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Integer n  =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20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m = n;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n.setValue(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50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</p:txBody>
      </p:sp>
      <p:grpSp>
        <p:nvGrpSpPr>
          <p:cNvPr id="18435" name="Group 3"/>
          <p:cNvGrpSpPr>
            <a:grpSpLocks/>
          </p:cNvGrpSpPr>
          <p:nvPr/>
        </p:nvGrpSpPr>
        <p:grpSpPr bwMode="auto">
          <a:xfrm>
            <a:off x="957925" y="3717926"/>
            <a:ext cx="6896364" cy="2212975"/>
            <a:chOff x="557" y="2342"/>
            <a:chExt cx="4010" cy="1394"/>
          </a:xfrm>
        </p:grpSpPr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>
              <a:off x="2119" y="3552"/>
              <a:ext cx="1576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1207" y="2832"/>
              <a:ext cx="952" cy="376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m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207" y="3360"/>
              <a:ext cx="952" cy="376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4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n</a:t>
              </a: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557" y="2352"/>
              <a:ext cx="1694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000" b="1">
                  <a:latin typeface="Tahoma" pitchFamily="32" charset="0"/>
                  <a:cs typeface="Arial" charset="0"/>
                </a:rPr>
                <a:t>Static/Stack memory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758" y="3312"/>
              <a:ext cx="712" cy="424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3916" y="3360"/>
              <a:ext cx="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 b="1">
                  <a:latin typeface="Tahoma" pitchFamily="32" charset="0"/>
                  <a:cs typeface="Arial" charset="0"/>
                </a:rPr>
                <a:t>50</a:t>
              </a:r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>
              <a:off x="2167" y="3024"/>
              <a:ext cx="1528" cy="37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3416" y="2342"/>
              <a:ext cx="1151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000" b="1">
                  <a:latin typeface="Tahoma" pitchFamily="32" charset="0"/>
                  <a:cs typeface="Arial" charset="0"/>
                </a:rPr>
                <a:t>Heap memory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3758" y="2784"/>
              <a:ext cx="712" cy="424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3916" y="2832"/>
              <a:ext cx="33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2400" b="1">
                  <a:latin typeface="Tahoma" pitchFamily="32" charset="0"/>
                  <a:cs typeface="Arial" charset="0"/>
                </a:rPr>
                <a:t>10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DejaVu Sans" charset="0"/>
                <a:cs typeface="DejaVu Sans" charset="0"/>
              </a:rPr>
              <a:t>Ví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dụ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về</a:t>
            </a:r>
            <a:r>
              <a:rPr lang="en-US" dirty="0">
                <a:ea typeface="DejaVu Sans" charset="0"/>
                <a:cs typeface="DejaVu Sans" charset="0"/>
              </a:rPr>
              <a:t> “</a:t>
            </a:r>
            <a:r>
              <a:rPr lang="en-US" dirty="0"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dirty="0">
                <a:ea typeface="DejaVu Sans" charset="0"/>
                <a:cs typeface="DejaVu Sans" charset="0"/>
              </a:rPr>
              <a:t>” </a:t>
            </a:r>
            <a:r>
              <a:rPr lang="en-US" dirty="0" err="1">
                <a:ea typeface="DejaVu Sans" charset="0"/>
                <a:cs typeface="DejaVu Sans" charset="0"/>
              </a:rPr>
              <a:t>và</a:t>
            </a:r>
            <a:r>
              <a:rPr lang="en-US" dirty="0">
                <a:ea typeface="DejaVu Sans" charset="0"/>
                <a:cs typeface="DejaVu Sans" charset="0"/>
              </a:rPr>
              <a:t> “=”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647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42950" y="3937000"/>
            <a:ext cx="5530850" cy="2228850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Integer m1 </a:t>
            </a:r>
            <a:r>
              <a:rPr lang="en-US" sz="2000" b="1">
                <a:ea typeface="DejaVu Sans" charset="0"/>
                <a:cs typeface="DejaVu Sans" charset="0"/>
              </a:rPr>
              <a:t> </a:t>
            </a: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= 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10</a:t>
            </a: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); </a:t>
            </a:r>
          </a:p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Integer m2  = 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</a:t>
            </a: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 Integer(</a:t>
            </a:r>
            <a:r>
              <a:rPr lang="en-US" sz="2000" b="1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10</a:t>
            </a: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System.out.println(m1 == m2);</a:t>
            </a:r>
          </a:p>
          <a:p>
            <a:pPr>
              <a:buClrTx/>
              <a:buFontTx/>
              <a:buNone/>
            </a:pPr>
            <a:endParaRPr lang="en-US" sz="2000" b="1">
              <a:latin typeface="Consolas" pitchFamily="49" charset="0"/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int n1 = 1;</a:t>
            </a:r>
          </a:p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int n2 = 1;</a:t>
            </a:r>
          </a:p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System.out.println(n1 == n2);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934200" y="4572001"/>
            <a:ext cx="2393950" cy="894733"/>
          </a:xfrm>
          <a:prstGeom prst="rect">
            <a:avLst/>
          </a:prstGeom>
          <a:solidFill>
            <a:srgbClr val="CCCCE6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endParaRPr lang="en-US" sz="1200" b="1">
              <a:latin typeface="Consolas" pitchFamily="49" charset="0"/>
              <a:ea typeface="DejaVu Sans" charset="0"/>
              <a:cs typeface="DejaVu Sans" charset="0"/>
            </a:endParaRPr>
          </a:p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false</a:t>
            </a:r>
          </a:p>
          <a:p>
            <a:pPr>
              <a:buClrTx/>
              <a:buFontTx/>
              <a:buNone/>
            </a:pPr>
            <a:r>
              <a:rPr lang="en-US" sz="2000" b="1">
                <a:latin typeface="Consolas" pitchFamily="49" charset="0"/>
                <a:ea typeface="DejaVu Sans" charset="0"/>
                <a:cs typeface="DejaVu Sans" charset="0"/>
              </a:rPr>
              <a:t>true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“==” và “!=”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95300" y="1371600"/>
            <a:ext cx="8915400" cy="4525963"/>
          </a:xfrm>
        </p:spPr>
        <p:txBody>
          <a:bodyPr/>
          <a:lstStyle/>
          <a:p>
            <a:r>
              <a:rPr lang="en-US"/>
              <a:t>So sánh nội dung các biến</a:t>
            </a:r>
          </a:p>
          <a:p>
            <a:pPr lvl="1"/>
            <a:r>
              <a:rPr lang="en-US"/>
              <a:t>Giá trị của dữ liệu nguyên thủy</a:t>
            </a:r>
          </a:p>
          <a:p>
            <a:pPr lvl="1"/>
            <a:r>
              <a:rPr lang="en-US"/>
              <a:t>Giá trị của các tham chiếu </a:t>
            </a:r>
          </a:p>
          <a:p>
            <a:pPr lvl="2"/>
            <a:r>
              <a:rPr lang="en-US"/>
              <a:t>Chỉ kiểm tra xem có tham chiếu đến cùng đối tượng</a:t>
            </a:r>
          </a:p>
          <a:p>
            <a:pPr lvl="2"/>
            <a:r>
              <a:rPr lang="en-US"/>
              <a:t>KHÔNG so sánh nội dung các đối tượng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38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5541037" y="1957388"/>
            <a:ext cx="4212563" cy="833178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Integer m1 = new Integer(10); 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Integer m2 = new Integer(10);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System.out.print(m1.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equals</a:t>
            </a: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(m2));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3406908" y="4052988"/>
            <a:ext cx="6339152" cy="1818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 marL="9144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class MyInteger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private int value;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public boolean equals (MyInteger other) {</a:t>
            </a:r>
          </a:p>
          <a:p>
            <a:pPr lvl="2" indent="0">
              <a:buClrTx/>
              <a:buFontTx/>
              <a:buNone/>
            </a:pP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return (value == other.value);</a:t>
            </a:r>
          </a:p>
          <a:p>
            <a:pPr>
              <a:buClrTx/>
              <a:buFontTx/>
              <a:buNone/>
            </a:pP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622800" y="5169001"/>
            <a:ext cx="4457700" cy="107939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MyInteger m1 = new MyInteger(10);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MyInteger m2 = new MyInteger(10);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System.out.print(m1.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equals</a:t>
            </a: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(m2));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sánh nội dung đối tượng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228600" y="1447800"/>
            <a:ext cx="8915400" cy="4297363"/>
          </a:xfrm>
        </p:spPr>
        <p:txBody>
          <a:bodyPr>
            <a:normAutofit/>
          </a:bodyPr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“equals”</a:t>
            </a:r>
          </a:p>
          <a:p>
            <a:pPr lvl="1"/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endParaRPr lang="en-US" sz="2400" dirty="0"/>
          </a:p>
          <a:p>
            <a:pPr lvl="2"/>
            <a:r>
              <a:rPr lang="en-US" sz="2000" dirty="0" err="1"/>
              <a:t>Sẵn</a:t>
            </a:r>
            <a:r>
              <a:rPr lang="en-US" sz="2000" dirty="0"/>
              <a:t> </a:t>
            </a:r>
            <a:r>
              <a:rPr lang="en-US" sz="2000" dirty="0" err="1"/>
              <a:t>sàng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endParaRPr lang="en-US" sz="2000" dirty="0"/>
          </a:p>
          <a:p>
            <a:pPr lvl="1"/>
            <a:r>
              <a:rPr lang="en-US" sz="2400" dirty="0"/>
              <a:t>Do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endParaRPr lang="en-US" sz="2400" dirty="0"/>
          </a:p>
          <a:p>
            <a:pPr lvl="2"/>
            <a:r>
              <a:rPr lang="en-US" sz="2000" dirty="0"/>
              <a:t>E</a:t>
            </a:r>
            <a:r>
              <a:rPr lang="en-US" sz="2000"/>
              <a:t>quals</a:t>
            </a:r>
            <a:r>
              <a:rPr lang="en-US" sz="2000" dirty="0"/>
              <a:t>()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nghĩa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trả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false</a:t>
            </a:r>
          </a:p>
          <a:p>
            <a:pPr lvl="2"/>
            <a:r>
              <a:rPr lang="en-US" sz="2000" dirty="0"/>
              <a:t>G</a:t>
            </a:r>
            <a:r>
              <a:rPr lang="en-US" sz="2000"/>
              <a:t>hi </a:t>
            </a:r>
            <a:r>
              <a:rPr lang="en-US" sz="2000" dirty="0" err="1"/>
              <a:t>đè</a:t>
            </a:r>
            <a:r>
              <a:rPr lang="en-US" sz="2000" dirty="0"/>
              <a:t> / overriding (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bài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85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Thu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(Garbage collection)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Lập trình viên không cần phải giải phóng đối tượng</a:t>
            </a:r>
          </a:p>
          <a:p>
            <a:r>
              <a:rPr lang="en-US"/>
              <a:t>JVM cài đặt cơ chế “Garbage collection” để thu hồi tự động các đối tượng khi không còn cần thiết</a:t>
            </a:r>
          </a:p>
          <a:p>
            <a:pPr lvl="1"/>
            <a:r>
              <a:rPr lang="en-US"/>
              <a:t>GC không nhất thiết hoạt động với mọi đối tượng (không nhất thiết phải giải phóng bộ nhớ)</a:t>
            </a:r>
          </a:p>
          <a:p>
            <a:pPr lvl="1"/>
            <a:r>
              <a:rPr lang="en-US"/>
              <a:t>Không đảm bảo việc phương thức hủy luôn hoạt động</a:t>
            </a:r>
          </a:p>
          <a:p>
            <a:r>
              <a:rPr lang="en-US"/>
              <a:t>GC tăng tốc độ phát triển và tăng tính ổn định của ứng dụng</a:t>
            </a:r>
          </a:p>
          <a:p>
            <a:pPr lvl="1"/>
            <a:r>
              <a:rPr lang="en-US"/>
              <a:t>Không phải viết mã giải phóng đối tượng</a:t>
            </a:r>
          </a:p>
          <a:p>
            <a:pPr lvl="1"/>
            <a:r>
              <a:rPr lang="en-US"/>
              <a:t>Do đó, không bao giờ “quên giải phóng đối tượng”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3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95300" y="1147763"/>
            <a:ext cx="89154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28613" indent="-32861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 marL="741363" indent="-284163"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28613" algn="l"/>
                <a:tab pos="785813" algn="l"/>
                <a:tab pos="1243013" algn="l"/>
                <a:tab pos="1700213" algn="l"/>
                <a:tab pos="2157413" algn="l"/>
                <a:tab pos="2614613" algn="l"/>
                <a:tab pos="3071813" algn="l"/>
                <a:tab pos="3529013" algn="l"/>
                <a:tab pos="3986213" algn="l"/>
                <a:tab pos="4443413" algn="l"/>
                <a:tab pos="4900613" algn="l"/>
                <a:tab pos="5357813" algn="l"/>
                <a:tab pos="5815013" algn="l"/>
                <a:tab pos="6272213" algn="l"/>
                <a:tab pos="6729413" algn="l"/>
                <a:tab pos="7186613" algn="l"/>
                <a:tab pos="7643813" algn="l"/>
                <a:tab pos="8101013" algn="l"/>
                <a:tab pos="8558213" algn="l"/>
                <a:tab pos="9015413" algn="l"/>
                <a:tab pos="9472613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marL="273050" indent="-266700" eaLnBrk="1" hangingPunct="1">
              <a:spcBef>
                <a:spcPts val="600"/>
              </a:spcBef>
              <a:buClrTx/>
              <a:buSzPct val="76000"/>
              <a:buFontTx/>
              <a:buNone/>
            </a:pPr>
            <a:endParaRPr lang="en-US" sz="2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33400" y="2895600"/>
            <a:ext cx="92456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3050" indent="-266700"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3050" algn="l"/>
                <a:tab pos="730250" algn="l"/>
                <a:tab pos="1187450" algn="l"/>
                <a:tab pos="1644650" algn="l"/>
                <a:tab pos="2101850" algn="l"/>
                <a:tab pos="2559050" algn="l"/>
                <a:tab pos="3016250" algn="l"/>
                <a:tab pos="3473450" algn="l"/>
                <a:tab pos="3930650" algn="l"/>
                <a:tab pos="4387850" algn="l"/>
                <a:tab pos="4845050" algn="l"/>
                <a:tab pos="5302250" algn="l"/>
                <a:tab pos="5759450" algn="l"/>
                <a:tab pos="6216650" algn="l"/>
                <a:tab pos="6673850" algn="l"/>
                <a:tab pos="7131050" algn="l"/>
                <a:tab pos="7588250" algn="l"/>
                <a:tab pos="8045450" algn="l"/>
                <a:tab pos="8502650" algn="l"/>
                <a:tab pos="8959850" algn="l"/>
                <a:tab pos="941705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MyDate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openDate</a:t>
            </a:r>
            <a:r>
              <a:rPr lang="en-US" sz="2400" dirty="0">
                <a:latin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</a:rPr>
              <a:t>MyDate</a:t>
            </a:r>
            <a:r>
              <a:rPr lang="en-US" sz="2400" dirty="0">
                <a:latin typeface="Courier New" pitchFamily="49" charset="0"/>
              </a:rPr>
              <a:t>(2,9,2019);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MyDate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</a:rPr>
              <a:t>startDate</a:t>
            </a:r>
            <a:r>
              <a:rPr lang="en-US" sz="2400" dirty="0">
                <a:latin typeface="Courier New" pitchFamily="49" charset="0"/>
              </a:rPr>
              <a:t> = new </a:t>
            </a:r>
            <a:r>
              <a:rPr lang="en-US" sz="2400" dirty="0" err="1">
                <a:latin typeface="Courier New" pitchFamily="49" charset="0"/>
              </a:rPr>
              <a:t>MyDate</a:t>
            </a:r>
            <a:r>
              <a:rPr lang="en-US" sz="2400" dirty="0">
                <a:latin typeface="Courier New" pitchFamily="49" charset="0"/>
              </a:rPr>
              <a:t>(10,10,2020);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buClrTx/>
              <a:buSzPct val="76000"/>
              <a:buFontTx/>
              <a:buNone/>
            </a:pPr>
            <a:r>
              <a:rPr lang="en-US" sz="2400" dirty="0" err="1">
                <a:latin typeface="Courier New" pitchFamily="49" charset="0"/>
              </a:rPr>
              <a:t>openDate</a:t>
            </a:r>
            <a:r>
              <a:rPr lang="en-US" sz="2400" dirty="0">
                <a:latin typeface="Courier New" pitchFamily="49" charset="0"/>
              </a:rPr>
              <a:t> = </a:t>
            </a:r>
            <a:r>
              <a:rPr lang="en-US" sz="2400" dirty="0" err="1">
                <a:latin typeface="Courier New" pitchFamily="49" charset="0"/>
              </a:rPr>
              <a:t>startDate</a:t>
            </a:r>
            <a:r>
              <a:rPr lang="en-US" sz="2400" dirty="0">
                <a:latin typeface="Courier New" pitchFamily="49" charset="0"/>
              </a:rPr>
              <a:t>;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576131" y="4365625"/>
            <a:ext cx="1733550" cy="5334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rPr>
              <a:t>openDate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2309681" y="4594225"/>
            <a:ext cx="14859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878131" y="4365625"/>
            <a:ext cx="2146300" cy="5334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rPr>
              <a:t>2-9-2019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576131" y="5508625"/>
            <a:ext cx="1733550" cy="5334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rPr>
              <a:t>startDate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309681" y="5737225"/>
            <a:ext cx="148590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3878131" y="5508625"/>
            <a:ext cx="2146300" cy="533400"/>
          </a:xfrm>
          <a:prstGeom prst="rect">
            <a:avLst/>
          </a:prstGeom>
          <a:solidFill>
            <a:srgbClr val="FFFF99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eaLnBrk="1" hangingPunct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>
                <a:solidFill>
                  <a:srgbClr val="000000"/>
                </a:solidFill>
                <a:latin typeface="Tahoma" pitchFamily="32" charset="0"/>
                <a:ea typeface="Noto Sans CJK SC Regular" charset="0"/>
                <a:cs typeface="Noto Sans CJK SC Regular" charset="0"/>
              </a:rPr>
              <a:t>10-10-2020</a:t>
            </a:r>
          </a:p>
        </p:txBody>
      </p:sp>
      <p:grpSp>
        <p:nvGrpSpPr>
          <p:cNvPr id="22538" name="Group 10"/>
          <p:cNvGrpSpPr>
            <a:grpSpLocks/>
          </p:cNvGrpSpPr>
          <p:nvPr/>
        </p:nvGrpSpPr>
        <p:grpSpPr bwMode="auto">
          <a:xfrm>
            <a:off x="2309681" y="4289425"/>
            <a:ext cx="1396471" cy="1289050"/>
            <a:chOff x="1343" y="2702"/>
            <a:chExt cx="812" cy="812"/>
          </a:xfrm>
        </p:grpSpPr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>
              <a:off x="1343" y="2990"/>
              <a:ext cx="812" cy="52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1665" y="2702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800">
                  <a:solidFill>
                    <a:srgbClr val="B292CA"/>
                  </a:solidFill>
                  <a:latin typeface="Tahoma" pitchFamily="32" charset="0"/>
                </a:rPr>
                <a:t>X</a:t>
              </a:r>
            </a:p>
          </p:txBody>
        </p:sp>
      </p:grpSp>
      <p:grpSp>
        <p:nvGrpSpPr>
          <p:cNvPr id="22541" name="Group 13"/>
          <p:cNvGrpSpPr>
            <a:grpSpLocks/>
          </p:cNvGrpSpPr>
          <p:nvPr/>
        </p:nvGrpSpPr>
        <p:grpSpPr bwMode="auto">
          <a:xfrm>
            <a:off x="6106981" y="3887788"/>
            <a:ext cx="3016516" cy="833437"/>
            <a:chOff x="3551" y="2449"/>
            <a:chExt cx="1754" cy="525"/>
          </a:xfrm>
        </p:grpSpPr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 flipH="1">
              <a:off x="3551" y="2737"/>
              <a:ext cx="770" cy="14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/>
            <p:cNvSpPr txBox="1">
              <a:spLocks noChangeArrowheads="1"/>
            </p:cNvSpPr>
            <p:nvPr/>
          </p:nvSpPr>
          <p:spPr bwMode="auto">
            <a:xfrm>
              <a:off x="4374" y="2449"/>
              <a:ext cx="931" cy="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sz="2400">
                  <a:solidFill>
                    <a:srgbClr val="B292CA"/>
                  </a:solidFill>
                  <a:latin typeface="Tahoma" pitchFamily="32" charset="0"/>
                </a:rPr>
                <a:t>giải phóng</a:t>
              </a:r>
              <a:br>
                <a:rPr lang="en-US" sz="2400">
                  <a:solidFill>
                    <a:srgbClr val="B292CA"/>
                  </a:solidFill>
                  <a:latin typeface="Tahoma" pitchFamily="32" charset="0"/>
                </a:rPr>
              </a:br>
              <a:r>
                <a:rPr lang="en-US" sz="2400">
                  <a:solidFill>
                    <a:srgbClr val="B292CA"/>
                  </a:solidFill>
                  <a:latin typeface="Tahoma" pitchFamily="32" charset="0"/>
                </a:rPr>
                <a:t>tự động</a:t>
              </a: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 hoạt động như thế nào?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04800" y="1295400"/>
            <a:ext cx="8915400" cy="4525963"/>
          </a:xfrm>
        </p:spPr>
        <p:txBody>
          <a:bodyPr>
            <a:normAutofit/>
          </a:bodyPr>
          <a:lstStyle/>
          <a:p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đếm</a:t>
            </a:r>
            <a:endParaRPr lang="en-US" sz="2800" dirty="0"/>
          </a:p>
          <a:p>
            <a:pPr lvl="1"/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đếm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chiếu</a:t>
            </a:r>
            <a:r>
              <a:rPr lang="en-US" sz="2400" dirty="0"/>
              <a:t>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tới</a:t>
            </a:r>
            <a:endParaRPr lang="en-US" sz="2400" dirty="0"/>
          </a:p>
          <a:p>
            <a:pPr lvl="1"/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phóng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đếm</a:t>
            </a:r>
            <a:r>
              <a:rPr lang="en-US" sz="2400" dirty="0"/>
              <a:t> = 0</a:t>
            </a:r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4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0BBD-CA88-4423-AF0E-39DDBD8B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Đã học (</a:t>
            </a:r>
            <a:r>
              <a:rPr lang="en-US" sz="4800"/>
              <a:t>Lớp và Đối tượng trong Java)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2A8E9-90FB-4857-927F-F9C4B71D8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Khai báo lớp, thuộc tính, phương thức</a:t>
            </a:r>
          </a:p>
          <a:p>
            <a:r>
              <a:rPr lang="en-US"/>
              <a:t>Phạm vi truy cập của lớp, thuộc tính, phương thức</a:t>
            </a:r>
          </a:p>
          <a:p>
            <a:r>
              <a:rPr lang="en-US"/>
              <a:t>Vùng nhớ lưu trữ biến, đối tượng, v.v.</a:t>
            </a:r>
          </a:p>
          <a:p>
            <a:r>
              <a:rPr lang="en-US"/>
              <a:t>Nạp chồng, ghi đè phương thức</a:t>
            </a:r>
          </a:p>
          <a:p>
            <a:r>
              <a:rPr lang="en-US"/>
              <a:t>Hàm khởi tạo của lớp, hàm khởi tạo mặc định</a:t>
            </a:r>
          </a:p>
          <a:p>
            <a:r>
              <a:rPr lang="en-US"/>
              <a:t>Bao gói, che dấu thông tin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EBFFD-19E7-44CE-94DE-B887006A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32BC9-40D0-4130-8FA4-61B52644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5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GC (tiếp)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 cung cấp phương thức hủy finalize()</a:t>
            </a:r>
          </a:p>
          <a:p>
            <a:pPr lvl="1"/>
            <a:r>
              <a:rPr lang="en-US"/>
              <a:t>Không nhất thiết được thực hiện do hệ thống không phải luôn luôn thực hiện việc giải phóng bộ nhớ</a:t>
            </a:r>
          </a:p>
          <a:p>
            <a:pPr lvl="1"/>
            <a:r>
              <a:rPr lang="en-US"/>
              <a:t>Ứng dụng finalize() trong debug chương trình: kiểm tra trạng thái cuối cùng của đối tượng</a:t>
            </a:r>
          </a:p>
          <a:p>
            <a:r>
              <a:rPr lang="en-US"/>
              <a:t>Có thể yêu cầu hệ thống giải phóng bộ nhớ bằng phương thức System.gc()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00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7121260" y="3240087"/>
            <a:ext cx="2479940" cy="901700"/>
            <a:chOff x="4032" y="3443"/>
            <a:chExt cx="1442" cy="568"/>
          </a:xfrm>
        </p:grpSpPr>
        <p:sp>
          <p:nvSpPr>
            <p:cNvPr id="24580" name="Line 4"/>
            <p:cNvSpPr>
              <a:spLocks noChangeShapeType="1"/>
            </p:cNvSpPr>
            <p:nvPr/>
          </p:nvSpPr>
          <p:spPr bwMode="auto">
            <a:xfrm>
              <a:off x="4408" y="3844"/>
              <a:ext cx="645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4032" y="3443"/>
              <a:ext cx="386" cy="255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m</a:t>
              </a:r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032" y="3765"/>
              <a:ext cx="386" cy="246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2000" b="1">
                  <a:solidFill>
                    <a:srgbClr val="000000"/>
                  </a:solidFill>
                  <a:latin typeface="Tahoma" pitchFamily="32" charset="0"/>
                  <a:cs typeface="Arial" charset="0"/>
                </a:rPr>
                <a:t>n</a:t>
              </a:r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5081" y="3746"/>
              <a:ext cx="393" cy="217"/>
            </a:xfrm>
            <a:prstGeom prst="rect">
              <a:avLst/>
            </a:prstGeom>
            <a:solidFill>
              <a:srgbClr val="9999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Text Box 8"/>
            <p:cNvSpPr txBox="1">
              <a:spLocks noChangeArrowheads="1"/>
            </p:cNvSpPr>
            <p:nvPr/>
          </p:nvSpPr>
          <p:spPr bwMode="auto">
            <a:xfrm>
              <a:off x="5136" y="3765"/>
              <a:ext cx="259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600" b="1">
                  <a:latin typeface="Tahoma" pitchFamily="32" charset="0"/>
                  <a:cs typeface="Arial" charset="0"/>
                </a:rPr>
                <a:t>50</a:t>
              </a:r>
            </a:p>
          </p:txBody>
        </p:sp>
        <p:sp>
          <p:nvSpPr>
            <p:cNvPr id="24585" name="Line 9"/>
            <p:cNvSpPr>
              <a:spLocks noChangeShapeType="1"/>
            </p:cNvSpPr>
            <p:nvPr/>
          </p:nvSpPr>
          <p:spPr bwMode="auto">
            <a:xfrm>
              <a:off x="4428" y="3627"/>
              <a:ext cx="625" cy="15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Truyền tham số và nhận giá trị trả về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Truyền giá trị</a:t>
            </a:r>
          </a:p>
          <a:p>
            <a:pPr lvl="1"/>
            <a:r>
              <a:rPr lang="en-US"/>
              <a:t>Giá trị tham số được đưa vào stack</a:t>
            </a:r>
          </a:p>
          <a:p>
            <a:pPr lvl="1"/>
            <a:r>
              <a:rPr lang="en-US"/>
              <a:t>Là cơ chế duy nhất được dùng trong Java</a:t>
            </a:r>
          </a:p>
          <a:p>
            <a:pPr lvl="2"/>
            <a:r>
              <a:rPr lang="en-US"/>
              <a:t>Java không hỗ trợ truyền theo tham chiếu</a:t>
            </a:r>
          </a:p>
          <a:p>
            <a:r>
              <a:rPr lang="en-US"/>
              <a:t>Hai loại tham số</a:t>
            </a:r>
          </a:p>
          <a:p>
            <a:pPr lvl="1"/>
            <a:r>
              <a:rPr lang="en-US"/>
              <a:t>Dữ liệu nguyên thủy</a:t>
            </a:r>
          </a:p>
          <a:p>
            <a:pPr lvl="2"/>
            <a:r>
              <a:rPr lang="en-US"/>
              <a:t>Giá trị tham số được sao chép</a:t>
            </a:r>
          </a:p>
          <a:p>
            <a:pPr lvl="2"/>
            <a:r>
              <a:rPr lang="en-US"/>
              <a:t>các tham số có thể là hằng, ví dụ, 10, “abc”…</a:t>
            </a:r>
          </a:p>
          <a:p>
            <a:pPr lvl="1"/>
            <a:r>
              <a:rPr lang="en-US"/>
              <a:t>Tham chiếu đối tượng</a:t>
            </a:r>
          </a:p>
          <a:p>
            <a:pPr lvl="2"/>
            <a:r>
              <a:rPr lang="en-US"/>
              <a:t>Tham chiếu (nơi lưu đối tượng) được sao chép</a:t>
            </a:r>
          </a:p>
          <a:p>
            <a:pPr lvl="2"/>
            <a:r>
              <a:rPr lang="en-US"/>
              <a:t>KHÔNG sao chép nội dung đối tượng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286360" y="4130675"/>
            <a:ext cx="2311400" cy="365125"/>
          </a:xfrm>
        </p:spPr>
        <p:txBody>
          <a:bodyPr/>
          <a:lstStyle/>
          <a:p>
            <a:fld id="{C102E81D-EE5C-4746-BACE-D5CEA6BB4F6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159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486701" y="3352802"/>
            <a:ext cx="4485217" cy="2514601"/>
            <a:chOff x="283" y="2112"/>
            <a:chExt cx="2608" cy="1584"/>
          </a:xfrm>
        </p:grpSpPr>
        <p:sp>
          <p:nvSpPr>
            <p:cNvPr id="25604" name="Text Box 4"/>
            <p:cNvSpPr txBox="1">
              <a:spLocks noChangeArrowheads="1"/>
            </p:cNvSpPr>
            <p:nvPr/>
          </p:nvSpPr>
          <p:spPr bwMode="auto">
            <a:xfrm>
              <a:off x="283" y="2352"/>
              <a:ext cx="2189" cy="525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600" b="1">
                  <a:latin typeface="Consolas" pitchFamily="49" charset="0"/>
                  <a:ea typeface="DejaVu Sans" charset="0"/>
                  <a:cs typeface="DejaVu Sans" charset="0"/>
                </a:rPr>
                <a:t>ReturnType foo(DataType v) {</a:t>
              </a:r>
            </a:p>
            <a:p>
              <a:pPr>
                <a:buClrTx/>
                <a:buFontTx/>
                <a:buNone/>
              </a:pPr>
              <a:r>
                <a:rPr lang="en-US" sz="1600" b="1">
                  <a:latin typeface="Consolas" pitchFamily="49" charset="0"/>
                  <a:ea typeface="DejaVu Sans" charset="0"/>
                  <a:cs typeface="DejaVu Sans" charset="0"/>
                </a:rPr>
                <a:t>   //processing v</a:t>
              </a:r>
            </a:p>
            <a:p>
              <a:pPr>
                <a:buClrTx/>
                <a:buFontTx/>
                <a:buNone/>
              </a:pPr>
              <a:r>
                <a:rPr lang="en-US" sz="1600" b="1">
                  <a:latin typeface="Consolas" pitchFamily="49" charset="0"/>
                  <a:ea typeface="DejaVu Sans" charset="0"/>
                  <a:cs typeface="DejaVu Sans" charset="0"/>
                </a:rPr>
                <a:t>}</a:t>
              </a:r>
            </a:p>
          </p:txBody>
        </p:sp>
        <p:sp>
          <p:nvSpPr>
            <p:cNvPr id="25605" name="Text Box 5"/>
            <p:cNvSpPr txBox="1">
              <a:spLocks noChangeArrowheads="1"/>
            </p:cNvSpPr>
            <p:nvPr/>
          </p:nvSpPr>
          <p:spPr bwMode="auto">
            <a:xfrm>
              <a:off x="283" y="3326"/>
              <a:ext cx="2608" cy="37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600" b="1">
                  <a:ea typeface="DejaVu Sans" charset="0"/>
                  <a:cs typeface="DejaVu Sans" charset="0"/>
                </a:rPr>
                <a:t>…</a:t>
              </a:r>
            </a:p>
            <a:p>
              <a:pPr>
                <a:buClrTx/>
                <a:buFontTx/>
                <a:buNone/>
              </a:pPr>
              <a:r>
                <a:rPr lang="en-US" sz="1600" b="1">
                  <a:solidFill>
                    <a:srgbClr val="0000CC"/>
                  </a:solidFill>
                  <a:latin typeface="Consolas" pitchFamily="49" charset="0"/>
                  <a:ea typeface="DejaVu Sans" charset="0"/>
                  <a:cs typeface="DejaVu Sans" charset="0"/>
                </a:rPr>
                <a:t>foo(u); </a:t>
              </a:r>
              <a:r>
                <a:rPr lang="en-US" sz="1600" b="1">
                  <a:solidFill>
                    <a:srgbClr val="00CC00"/>
                  </a:solidFill>
                  <a:latin typeface="Consolas" pitchFamily="49" charset="0"/>
                  <a:ea typeface="DejaVu Sans" charset="0"/>
                  <a:cs typeface="DejaVu Sans" charset="0"/>
                </a:rPr>
                <a:t>// u có kiểu DataType</a:t>
              </a:r>
            </a:p>
          </p:txBody>
        </p:sp>
        <p:sp>
          <p:nvSpPr>
            <p:cNvPr id="25606" name="Text Box 6"/>
            <p:cNvSpPr txBox="1">
              <a:spLocks noChangeArrowheads="1"/>
            </p:cNvSpPr>
            <p:nvPr/>
          </p:nvSpPr>
          <p:spPr bwMode="auto">
            <a:xfrm>
              <a:off x="321" y="2112"/>
              <a:ext cx="1000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sz="1600" b="1">
                  <a:ea typeface="DejaVu Sans" charset="0"/>
                  <a:cs typeface="DejaVu Sans" charset="0"/>
                </a:rPr>
                <a:t>Định nghĩa hàm</a:t>
              </a:r>
            </a:p>
          </p:txBody>
        </p:sp>
        <p:sp>
          <p:nvSpPr>
            <p:cNvPr id="25607" name="Text Box 7"/>
            <p:cNvSpPr txBox="1">
              <a:spLocks noChangeArrowheads="1"/>
            </p:cNvSpPr>
            <p:nvPr/>
          </p:nvSpPr>
          <p:spPr bwMode="auto">
            <a:xfrm>
              <a:off x="357" y="3120"/>
              <a:ext cx="58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1000"/>
                </a:spcBef>
                <a:buClrTx/>
                <a:buFontTx/>
                <a:buNone/>
              </a:pPr>
              <a:r>
                <a:rPr lang="en-US" sz="1600" b="1">
                  <a:ea typeface="DejaVu Sans" charset="0"/>
                  <a:cs typeface="DejaVu Sans" charset="0"/>
                </a:rPr>
                <a:t>Gọi hàm</a:t>
              </a:r>
            </a:p>
          </p:txBody>
        </p:sp>
      </p:grp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6686550" y="5029200"/>
            <a:ext cx="2641600" cy="1079399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DataType v = u;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//processing v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}</a:t>
            </a:r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5116381" y="5676900"/>
            <a:ext cx="1252564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sz="1400">
                <a:ea typeface="DejaVu Sans" charset="0"/>
                <a:cs typeface="DejaVu Sans" charset="0"/>
              </a:rPr>
              <a:t>tương đương</a:t>
            </a:r>
          </a:p>
        </p:txBody>
      </p: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6108701" y="2944814"/>
            <a:ext cx="3690673" cy="2376487"/>
            <a:chOff x="3552" y="1855"/>
            <a:chExt cx="2146" cy="1497"/>
          </a:xfrm>
        </p:grpSpPr>
        <p:sp>
          <p:nvSpPr>
            <p:cNvPr id="25611" name="Text Box 11"/>
            <p:cNvSpPr txBox="1">
              <a:spLocks noChangeArrowheads="1"/>
            </p:cNvSpPr>
            <p:nvPr/>
          </p:nvSpPr>
          <p:spPr bwMode="auto">
            <a:xfrm>
              <a:off x="3552" y="1855"/>
              <a:ext cx="2146" cy="835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600" b="1">
                  <a:latin typeface="Consolas" pitchFamily="49" charset="0"/>
                  <a:ea typeface="DejaVu Sans" charset="0"/>
                  <a:cs typeface="DejaVu Sans" charset="0"/>
                </a:rPr>
                <a:t>v</a:t>
              </a:r>
              <a:r>
                <a:rPr lang="en-US" sz="1600" b="1">
                  <a:ea typeface="DejaVu Sans" charset="0"/>
                  <a:cs typeface="DejaVu Sans" charset="0"/>
                </a:rPr>
                <a:t> là biến địa phương</a:t>
              </a:r>
            </a:p>
            <a:p>
              <a:pPr>
                <a:buClrTx/>
                <a:buFontTx/>
                <a:buNone/>
              </a:pPr>
              <a:endParaRPr lang="en-US" sz="1600" b="1">
                <a:ea typeface="DejaVu Sans" charset="0"/>
                <a:cs typeface="DejaVu Sans" charset="0"/>
              </a:endParaRPr>
            </a:p>
            <a:p>
              <a:pPr>
                <a:buClrTx/>
                <a:buFontTx/>
                <a:buNone/>
              </a:pPr>
              <a:r>
                <a:rPr lang="en-US" sz="1600" b="1">
                  <a:ea typeface="DejaVu Sans" charset="0"/>
                  <a:cs typeface="DejaVu Sans" charset="0"/>
                </a:rPr>
                <a:t>điều gì xảy ra khi </a:t>
              </a:r>
              <a:r>
                <a:rPr lang="en-US" sz="1600" b="1">
                  <a:latin typeface="Consolas" pitchFamily="49" charset="0"/>
                  <a:ea typeface="DejaVu Sans" charset="0"/>
                  <a:cs typeface="DejaVu Sans" charset="0"/>
                </a:rPr>
                <a:t>DataType</a:t>
              </a:r>
              <a:r>
                <a:rPr lang="en-US" sz="1600" b="1">
                  <a:ea typeface="DejaVu Sans" charset="0"/>
                  <a:cs typeface="DejaVu Sans" charset="0"/>
                </a:rPr>
                <a:t> là</a:t>
              </a:r>
            </a:p>
            <a:p>
              <a:pPr>
                <a:buFont typeface="Arial" charset="0"/>
                <a:buChar char="•"/>
              </a:pPr>
              <a:r>
                <a:rPr lang="en-US" sz="1600" b="1">
                  <a:ea typeface="DejaVu Sans" charset="0"/>
                  <a:cs typeface="DejaVu Sans" charset="0"/>
                </a:rPr>
                <a:t>kiểu nguyên thủy? </a:t>
              </a:r>
            </a:p>
            <a:p>
              <a:pPr>
                <a:buFont typeface="Arial" charset="0"/>
                <a:buChar char="•"/>
              </a:pPr>
              <a:r>
                <a:rPr lang="en-US" sz="1600" b="1">
                  <a:ea typeface="DejaVu Sans" charset="0"/>
                  <a:cs typeface="DejaVu Sans" charset="0"/>
                </a:rPr>
                <a:t>kiểu tham chiếu?</a:t>
              </a:r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>
              <a:off x="4413" y="2692"/>
              <a:ext cx="0" cy="66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3" name="AutoShape 13"/>
          <p:cNvSpPr>
            <a:spLocks noChangeArrowheads="1"/>
          </p:cNvSpPr>
          <p:nvPr/>
        </p:nvSpPr>
        <p:spPr bwMode="auto">
          <a:xfrm>
            <a:off x="5613400" y="5334000"/>
            <a:ext cx="4953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99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Truyền tham số và nhận giá trị trả về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Cách thức hoạt động</a:t>
            </a:r>
          </a:p>
          <a:p>
            <a:pPr lvl="1"/>
            <a:r>
              <a:rPr lang="en-US"/>
              <a:t>Tham số tương ứng với một biến địa phương để lưu giá trị truyền vào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6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908050" y="1600201"/>
            <a:ext cx="8007350" cy="42084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class Date {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int year, month, day;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public Date(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int y, int m, int d</a:t>
            </a: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    year = y; month = m; day = d;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public void copy(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Date d</a:t>
            </a: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    d.year = year;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    d.month = month;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    d.day = day;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public Date copy() {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   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return</a:t>
            </a: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new Date</a:t>
            </a: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(day, month, year);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  <a:ea typeface="DejaVu Sans" charset="0"/>
                <a:cs typeface="DejaVu Sans" charset="0"/>
              </a:rPr>
              <a:t>}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5609961" y="1143000"/>
            <a:ext cx="4115461" cy="1130300"/>
            <a:chOff x="3262" y="720"/>
            <a:chExt cx="2393" cy="712"/>
          </a:xfrm>
        </p:grpSpPr>
        <p:sp>
          <p:nvSpPr>
            <p:cNvPr id="26628" name="Rectangle 4"/>
            <p:cNvSpPr>
              <a:spLocks noChangeArrowheads="1"/>
            </p:cNvSpPr>
            <p:nvPr/>
          </p:nvSpPr>
          <p:spPr bwMode="auto">
            <a:xfrm>
              <a:off x="4277" y="1056"/>
              <a:ext cx="184" cy="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29" name="Text Box 5"/>
            <p:cNvSpPr txBox="1">
              <a:spLocks noChangeArrowheads="1"/>
            </p:cNvSpPr>
            <p:nvPr/>
          </p:nvSpPr>
          <p:spPr bwMode="auto">
            <a:xfrm>
              <a:off x="3891" y="720"/>
              <a:ext cx="1764" cy="331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y</a:t>
              </a:r>
              <a:r>
                <a:rPr lang="en-US" sz="1400" b="1">
                  <a:ea typeface="DejaVu Sans" charset="0"/>
                  <a:cs typeface="DejaVu Sans" charset="0"/>
                </a:rPr>
                <a:t>, </a:t>
              </a: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m</a:t>
              </a:r>
              <a:r>
                <a:rPr lang="en-US" sz="1400" b="1">
                  <a:ea typeface="DejaVu Sans" charset="0"/>
                  <a:cs typeface="DejaVu Sans" charset="0"/>
                </a:rPr>
                <a:t>, </a:t>
              </a: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d</a:t>
              </a:r>
              <a:r>
                <a:rPr lang="en-US" sz="1400" b="1">
                  <a:ea typeface="DejaVu Sans" charset="0"/>
                  <a:cs typeface="DejaVu Sans" charset="0"/>
                </a:rPr>
                <a:t> có kiểu nguyên thủy và sẽ nhận giá trị truyền vào</a:t>
              </a:r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 flipH="1">
              <a:off x="3262" y="960"/>
              <a:ext cx="631" cy="47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5080266" y="3236915"/>
            <a:ext cx="4701910" cy="754063"/>
            <a:chOff x="2954" y="2039"/>
            <a:chExt cx="2734" cy="475"/>
          </a:xfrm>
        </p:grpSpPr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967" y="2047"/>
              <a:ext cx="1721" cy="467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d</a:t>
              </a:r>
              <a:r>
                <a:rPr lang="en-US" sz="1400" b="1">
                  <a:ea typeface="DejaVu Sans" charset="0"/>
                  <a:cs typeface="DejaVu Sans" charset="0"/>
                </a:rPr>
                <a:t> là tham chiếu, sẽ nhận giá trị truyền vào là nơi lưu trữ đối tượng (object location)</a:t>
              </a:r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 flipH="1" flipV="1">
              <a:off x="2954" y="2039"/>
              <a:ext cx="988" cy="197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3902209" y="4989514"/>
            <a:ext cx="5529130" cy="968375"/>
            <a:chOff x="2269" y="3143"/>
            <a:chExt cx="3215" cy="610"/>
          </a:xfrm>
        </p:grpSpPr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>
              <a:off x="3456" y="3151"/>
              <a:ext cx="2028" cy="602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400" b="1">
                  <a:ea typeface="DejaVu Sans" charset="0"/>
                  <a:cs typeface="DejaVu Sans" charset="0"/>
                </a:rPr>
                <a:t>trả về tham chiếu đến đối tượng vừa được tạo. Lưu ý, giá trị này là nơi lưu đối tượng, không phải nội dung đối tượng</a:t>
              </a:r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 flipH="1" flipV="1">
              <a:off x="2269" y="3143"/>
              <a:ext cx="1159" cy="196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DejaVu Sans" charset="0"/>
                <a:cs typeface="DejaVu Sans" charset="0"/>
              </a:rPr>
              <a:t>Truyền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tham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số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và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nhận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giá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trị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trả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911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47650" y="2625725"/>
            <a:ext cx="6521450" cy="40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class Date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int year, month, day;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Date(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int y, int m, int d</a:t>
            </a: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year = y; month = m; day = d;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void copy(Date d)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d.year = year;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d.month = month;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d.day = day;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Date copy()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return new Date(day, month, year);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endParaRPr lang="en-US" sz="1600">
              <a:latin typeface="Consolas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476500" y="1524001"/>
            <a:ext cx="6934200" cy="1008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int thisYear = 2021;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Date d1 = new Date(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thisYear, 9, 30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5609961" y="2511426"/>
            <a:ext cx="3537611" cy="1854200"/>
            <a:chOff x="3262" y="1582"/>
            <a:chExt cx="2057" cy="1168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4132" y="1876"/>
              <a:ext cx="1187" cy="874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sz="1400" b="1">
                  <a:solidFill>
                    <a:srgbClr val="0000CC"/>
                  </a:solidFill>
                  <a:latin typeface="Consolas" pitchFamily="49" charset="0"/>
                  <a:ea typeface="DejaVu Sans" charset="0"/>
                  <a:cs typeface="DejaVu Sans" charset="0"/>
                </a:rPr>
                <a:t>y = thisYear;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solidFill>
                    <a:srgbClr val="0000CC"/>
                  </a:solidFill>
                  <a:latin typeface="Consolas" pitchFamily="49" charset="0"/>
                  <a:ea typeface="DejaVu Sans" charset="0"/>
                  <a:cs typeface="DejaVu Sans" charset="0"/>
                </a:rPr>
                <a:t>m = 9;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solidFill>
                    <a:srgbClr val="0000CC"/>
                  </a:solidFill>
                  <a:latin typeface="Consolas" pitchFamily="49" charset="0"/>
                  <a:ea typeface="DejaVu Sans" charset="0"/>
                  <a:cs typeface="DejaVu Sans" charset="0"/>
                </a:rPr>
                <a:t>d = 30;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year = y; 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month = m; 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day = d;</a:t>
              </a:r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 flipV="1">
              <a:off x="3497" y="1582"/>
              <a:ext cx="634" cy="7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H="1" flipV="1">
              <a:off x="3262" y="2150"/>
              <a:ext cx="870" cy="1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DejaVu Sans" charset="0"/>
                <a:cs typeface="DejaVu Sans" charset="0"/>
              </a:rPr>
              <a:t>Truyền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tham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số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và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nhận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giá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trị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trả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0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049191" y="1484313"/>
            <a:ext cx="6604000" cy="1312862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  <a:br>
              <a:rPr lang="en-US" sz="2000">
                <a:latin typeface="Consolas" pitchFamily="49" charset="0"/>
                <a:ea typeface="DejaVu Sans" charset="0"/>
                <a:cs typeface="DejaVu Sans" charset="0"/>
              </a:rPr>
            </a:b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Date d1 = new Date(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thisYear, 9, 26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Date d2 = new Date(2000, 1, 1);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d1.copy(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d2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);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47650" y="2625725"/>
            <a:ext cx="6521450" cy="40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class Date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int year, month, day;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Date(int y, int m, int d)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year = y; month = m; day = d;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void copy(</a:t>
            </a:r>
            <a:r>
              <a:rPr lang="en-US" sz="16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Date d</a:t>
            </a: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d.year = year;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d.month = month;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d.day = day;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Date copy()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return new Date(day, month, year);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endParaRPr lang="en-US" sz="1600">
              <a:latin typeface="Consolas" pitchFamily="49" charset="0"/>
              <a:ea typeface="DejaVu Sans" charset="0"/>
              <a:cs typeface="DejaVu Sans" charset="0"/>
            </a:endParaRPr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4784461" y="2740026"/>
            <a:ext cx="4860131" cy="1684337"/>
            <a:chOff x="2782" y="1726"/>
            <a:chExt cx="2826" cy="1061"/>
          </a:xfrm>
        </p:grpSpPr>
        <p:sp>
          <p:nvSpPr>
            <p:cNvPr id="28677" name="Line 5"/>
            <p:cNvSpPr>
              <a:spLocks noChangeShapeType="1"/>
            </p:cNvSpPr>
            <p:nvPr/>
          </p:nvSpPr>
          <p:spPr bwMode="auto">
            <a:xfrm flipH="1" flipV="1">
              <a:off x="2782" y="1726"/>
              <a:ext cx="1540" cy="77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 flipH="1">
              <a:off x="2830" y="2497"/>
              <a:ext cx="1492" cy="184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4321" y="2185"/>
              <a:ext cx="1287" cy="602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sz="1400" b="1">
                  <a:solidFill>
                    <a:srgbClr val="0000CC"/>
                  </a:solidFill>
                  <a:latin typeface="Consolas" pitchFamily="49" charset="0"/>
                  <a:ea typeface="DejaVu Sans" charset="0"/>
                  <a:cs typeface="DejaVu Sans" charset="0"/>
                </a:rPr>
                <a:t>d = d2;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d.year = year;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d.month = month;</a:t>
              </a:r>
            </a:p>
            <a:p>
              <a:pPr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d.day = day;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DejaVu Sans" charset="0"/>
                <a:cs typeface="DejaVu Sans" charset="0"/>
              </a:rPr>
              <a:t>Truyền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tham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số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và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nhận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giá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trị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trả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15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47650" y="2625725"/>
            <a:ext cx="6521450" cy="4036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class Date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int year, month, day;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Date(int y, int m, int d)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year = y; month = m; day = d;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void copy(Date d)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d.year = year;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d.month = month;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d.day = day;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public Date copy() {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    </a:t>
            </a:r>
            <a:r>
              <a:rPr lang="en-US" sz="1600">
                <a:solidFill>
                  <a:srgbClr val="00007D"/>
                </a:solidFill>
                <a:latin typeface="Consolas" pitchFamily="49" charset="0"/>
                <a:ea typeface="DejaVu Sans" charset="0"/>
                <a:cs typeface="DejaVu Sans" charset="0"/>
              </a:rPr>
              <a:t>return new</a:t>
            </a: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Date(day, month, year);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1600">
                <a:latin typeface="Consolas" pitchFamily="49" charset="0"/>
                <a:ea typeface="DejaVu Sans" charset="0"/>
                <a:cs typeface="DejaVu Sans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buClrTx/>
              <a:buSzPct val="75000"/>
              <a:buFontTx/>
              <a:buNone/>
            </a:pPr>
            <a:endParaRPr lang="en-US" sz="1600">
              <a:latin typeface="Consolas" pitchFamily="49" charset="0"/>
              <a:ea typeface="DejaVu Sans" charset="0"/>
              <a:cs typeface="DejaVu Sans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641600" y="1447801"/>
            <a:ext cx="6934200" cy="1008063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Date d2 = new Date(2000, 1, 1);</a:t>
            </a:r>
          </a:p>
          <a:p>
            <a:pPr>
              <a:buClrTx/>
              <a:buFontTx/>
              <a:buNone/>
            </a:pP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Date d3 </a:t>
            </a:r>
            <a:r>
              <a:rPr lang="en-US" sz="2000">
                <a:solidFill>
                  <a:srgbClr val="0000CC"/>
                </a:solidFill>
                <a:latin typeface="Consolas" pitchFamily="49" charset="0"/>
                <a:ea typeface="DejaVu Sans" charset="0"/>
                <a:cs typeface="DejaVu Sans" charset="0"/>
              </a:rPr>
              <a:t>= </a:t>
            </a:r>
            <a:r>
              <a:rPr lang="en-US" sz="2000">
                <a:latin typeface="Consolas" pitchFamily="49" charset="0"/>
                <a:ea typeface="DejaVu Sans" charset="0"/>
                <a:cs typeface="DejaVu Sans" charset="0"/>
              </a:rPr>
              <a:t>d2.copy();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3544492" y="2470151"/>
            <a:ext cx="6352910" cy="2732087"/>
            <a:chOff x="2061" y="1556"/>
            <a:chExt cx="3694" cy="1721"/>
          </a:xfrm>
        </p:grpSpPr>
        <p:sp>
          <p:nvSpPr>
            <p:cNvPr id="29701" name="Line 5"/>
            <p:cNvSpPr>
              <a:spLocks noChangeShapeType="1"/>
            </p:cNvSpPr>
            <p:nvPr/>
          </p:nvSpPr>
          <p:spPr bwMode="auto">
            <a:xfrm flipH="1" flipV="1">
              <a:off x="2515" y="1556"/>
              <a:ext cx="568" cy="1253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2" name="Line 6"/>
            <p:cNvSpPr>
              <a:spLocks noChangeShapeType="1"/>
            </p:cNvSpPr>
            <p:nvPr/>
          </p:nvSpPr>
          <p:spPr bwMode="auto">
            <a:xfrm flipH="1">
              <a:off x="2061" y="2808"/>
              <a:ext cx="1023" cy="469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703" name="Text Box 7"/>
            <p:cNvSpPr txBox="1">
              <a:spLocks noChangeArrowheads="1"/>
            </p:cNvSpPr>
            <p:nvPr/>
          </p:nvSpPr>
          <p:spPr bwMode="auto">
            <a:xfrm>
              <a:off x="3081" y="2616"/>
              <a:ext cx="2674" cy="467"/>
            </a:xfrm>
            <a:prstGeom prst="rect">
              <a:avLst/>
            </a:prstGeom>
            <a:solidFill>
              <a:srgbClr val="CC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rgbClr val="000000"/>
                  </a:solidFill>
                  <a:latin typeface="Arial" charset="0"/>
                  <a:ea typeface="Noto Sans CJK SC Regular" charset="0"/>
                  <a:cs typeface="Noto Sans CJK SC Regular" charset="0"/>
                </a:defRPr>
              </a:lvl9pPr>
            </a:lstStyle>
            <a:p>
              <a:pPr>
                <a:spcBef>
                  <a:spcPts val="875"/>
                </a:spcBef>
                <a:buClrTx/>
                <a:buFontTx/>
                <a:buNone/>
              </a:pP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Date temp =</a:t>
              </a:r>
              <a:b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</a:br>
              <a:r>
                <a:rPr lang="en-US" sz="1400" b="1">
                  <a:latin typeface="Consolas" pitchFamily="49" charset="0"/>
                  <a:ea typeface="DejaVu Sans" charset="0"/>
                  <a:cs typeface="DejaVu Sans" charset="0"/>
                </a:rPr>
                <a:t>  new Date(d2.day, d2.month, d2.year);</a:t>
              </a:r>
              <a:br>
                <a:rPr lang="en-US" sz="1400" b="1">
                  <a:solidFill>
                    <a:srgbClr val="0000CC"/>
                  </a:solidFill>
                  <a:latin typeface="Consolas" pitchFamily="49" charset="0"/>
                  <a:ea typeface="DejaVu Sans" charset="0"/>
                  <a:cs typeface="DejaVu Sans" charset="0"/>
                </a:rPr>
              </a:br>
              <a:r>
                <a:rPr lang="en-US" sz="1400" b="1">
                  <a:solidFill>
                    <a:srgbClr val="0000CC"/>
                  </a:solidFill>
                  <a:latin typeface="Consolas" pitchFamily="49" charset="0"/>
                  <a:ea typeface="DejaVu Sans" charset="0"/>
                  <a:cs typeface="DejaVu Sans" charset="0"/>
                </a:rPr>
                <a:t>d3 = temp;</a:t>
              </a: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ea typeface="DejaVu Sans" charset="0"/>
                <a:cs typeface="DejaVu Sans" charset="0"/>
              </a:rPr>
              <a:t>Truyền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tham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số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và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nhận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giá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trị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trả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về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75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chiếu “this”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Tham chiếu </a:t>
            </a:r>
            <a:r>
              <a:rPr lang="en-US">
                <a:solidFill>
                  <a:srgbClr val="0070C0"/>
                </a:solidFill>
              </a:rPr>
              <a:t>this</a:t>
            </a:r>
            <a:r>
              <a:rPr lang="en-US"/>
              <a:t> trỏ đến chính đối tượng đó</a:t>
            </a:r>
          </a:p>
          <a:p>
            <a:r>
              <a:rPr lang="en-US"/>
              <a:t>Công dụng của </a:t>
            </a:r>
            <a:r>
              <a:rPr lang="en-US">
                <a:solidFill>
                  <a:srgbClr val="0070C0"/>
                </a:solidFill>
              </a:rPr>
              <a:t>this</a:t>
            </a:r>
          </a:p>
          <a:p>
            <a:pPr lvl="1"/>
            <a:r>
              <a:rPr lang="en-US"/>
              <a:t>tham chiếu tường minh đến thuộc tính và phương thức của đối tượng</a:t>
            </a:r>
          </a:p>
          <a:p>
            <a:pPr lvl="1"/>
            <a:r>
              <a:rPr lang="en-US"/>
              <a:t>truyền tham số và trả lại giá trị</a:t>
            </a:r>
          </a:p>
          <a:p>
            <a:pPr lvl="1"/>
            <a:r>
              <a:rPr lang="en-US"/>
              <a:t>dùng để gọi constructor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033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1155700" y="1752600"/>
            <a:ext cx="8007350" cy="3972499"/>
          </a:xfrm>
          <a:prstGeom prst="rect">
            <a:avLst/>
          </a:prstGeom>
          <a:solidFill>
            <a:srgbClr val="FFFFCC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class Date {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int year, month, day;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public Date(int year, int month, int day) {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    </a:t>
            </a:r>
            <a:r>
              <a:rPr lang="en-US">
                <a:solidFill>
                  <a:srgbClr val="0000CC"/>
                </a:solidFill>
                <a:latin typeface="Consolas" pitchFamily="49" charset="0"/>
              </a:rPr>
              <a:t>this.year = year; 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CC"/>
                </a:solidFill>
                <a:latin typeface="Consolas" pitchFamily="49" charset="0"/>
              </a:rPr>
              <a:t>        this.month = month; </a:t>
            </a:r>
          </a:p>
          <a:p>
            <a:pPr>
              <a:buClrTx/>
              <a:buFontTx/>
              <a:buNone/>
            </a:pPr>
            <a:r>
              <a:rPr lang="en-US">
                <a:solidFill>
                  <a:srgbClr val="0000CC"/>
                </a:solidFill>
                <a:latin typeface="Consolas" pitchFamily="49" charset="0"/>
              </a:rPr>
              <a:t>        this.day = day;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public void copy(Date d) {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    d.year = year;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    d.month = month;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    d.day = day;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    }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...</a:t>
            </a:r>
          </a:p>
          <a:p>
            <a:pPr>
              <a:buClrTx/>
              <a:buFontTx/>
              <a:buNone/>
            </a:pPr>
            <a:r>
              <a:rPr lang="en-US">
                <a:latin typeface="Consolas" pitchFamily="49" charset="0"/>
              </a:rPr>
              <a:t>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“this”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tường</a:t>
            </a:r>
            <a:r>
              <a:rPr lang="en-US" dirty="0"/>
              <a:t> minh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06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60400" y="1905000"/>
            <a:ext cx="883285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class Document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Viewer vi; //reference to the document’s viewer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...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Document(Viewer v)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vi = v;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...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void display()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		 </a:t>
            </a: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//ask the object’s viewer 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		 //…to display the current document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vi.display(this); 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...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itchFamily="49" charset="0"/>
              </a:rPr>
              <a:t>“this”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2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Tài liệu tham khảo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Lập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HĐT</a:t>
            </a:r>
            <a:r>
              <a:rPr lang="en-US" dirty="0"/>
              <a:t>, </a:t>
            </a:r>
            <a:r>
              <a:rPr lang="en-US" dirty="0" err="1"/>
              <a:t>Chương</a:t>
            </a:r>
            <a:r>
              <a:rPr lang="en-US" dirty="0"/>
              <a:t> 3, 4</a:t>
            </a:r>
          </a:p>
          <a:p>
            <a:r>
              <a:rPr lang="en-US" i="1" dirty="0"/>
              <a:t>Java How to Program</a:t>
            </a:r>
            <a:r>
              <a:rPr lang="en-US" dirty="0"/>
              <a:t>, Chapters 3-8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469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412750" y="1752600"/>
            <a:ext cx="899795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class Counter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private int c = 0;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public Counter increase()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c++;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</a:t>
            </a: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return this;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public int getValue()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    return c;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   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...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Counter count = new Counter();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CC"/>
                </a:solidFill>
                <a:latin typeface="Consolas" pitchFamily="49" charset="0"/>
                <a:ea typeface="Noto Sans CJK SC Regular" charset="0"/>
                <a:cs typeface="Noto Sans CJK SC Regular" charset="0"/>
              </a:rPr>
              <a:t>System.out.println(count.increase().increase().getValue());    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itchFamily="49" charset="0"/>
              </a:rPr>
              <a:t>“this”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830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825500" y="2667000"/>
            <a:ext cx="84201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class Date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    private int year, month, day;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>
              <a:solidFill>
                <a:srgbClr val="000000"/>
              </a:solidFill>
              <a:latin typeface="Consolas" pitchFamily="49" charset="0"/>
              <a:ea typeface="SimSun" charset="-122"/>
            </a:endParaRP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    public Date(int y, int m, int d) { ...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endParaRPr lang="en-US">
              <a:solidFill>
                <a:srgbClr val="000000"/>
              </a:solidFill>
              <a:latin typeface="Consolas" pitchFamily="49" charset="0"/>
              <a:ea typeface="SimSun" charset="-122"/>
            </a:endParaRP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    // copy constructor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    Date(Date d) {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FF"/>
                </a:solidFill>
                <a:latin typeface="Consolas" pitchFamily="49" charset="0"/>
                <a:ea typeface="SimSun" charset="-122"/>
              </a:rPr>
              <a:t>        this(d.year, d.month, d.day);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        System.out.println("copy constructor called");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    }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...</a:t>
            </a:r>
          </a:p>
          <a:p>
            <a:pPr marL="342900" indent="-328613" eaLnBrk="1" hangingPunct="1">
              <a:lnSpc>
                <a:spcPct val="80000"/>
              </a:lnSpc>
              <a:spcBef>
                <a:spcPts val="450"/>
              </a:spcBef>
              <a:buClrTx/>
              <a:buSzPct val="75000"/>
              <a:buFontTx/>
              <a:buNone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</a:pPr>
            <a:r>
              <a:rPr lang="en-US">
                <a:solidFill>
                  <a:srgbClr val="000000"/>
                </a:solidFill>
                <a:latin typeface="Consolas" pitchFamily="49" charset="0"/>
                <a:ea typeface="SimSun" charset="-122"/>
              </a:rPr>
              <a:t>}</a:t>
            </a:r>
            <a:r>
              <a:rPr lang="en-US">
                <a:solidFill>
                  <a:srgbClr val="000000"/>
                </a:solidFill>
                <a:ea typeface="SimSun" charset="-122"/>
              </a:rPr>
              <a:t> 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“this” để gọi phương thức tạo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gọi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(ở </a:t>
            </a:r>
            <a:r>
              <a:rPr lang="en-US" sz="2800" dirty="0" err="1"/>
              <a:t>lệnh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8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3710" y="2438400"/>
            <a:ext cx="7718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 for your attention!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Dữ liệu kiểu nguyên thủy</a:t>
            </a:r>
          </a:p>
          <a:p>
            <a:r>
              <a:rPr lang="en-US"/>
              <a:t>Tham chiếu</a:t>
            </a:r>
          </a:p>
          <a:p>
            <a:r>
              <a:rPr lang="en-US"/>
              <a:t>Giải phóng bộ nhớ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7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kiểu dữ liệu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Java là ngôn ngữ định kiểu mạnh</a:t>
            </a:r>
          </a:p>
          <a:p>
            <a:pPr lvl="1"/>
            <a:r>
              <a:rPr lang="en-US"/>
              <a:t>Tất cả các biến đều phải có kiểu</a:t>
            </a:r>
          </a:p>
          <a:p>
            <a:r>
              <a:rPr lang="en-US"/>
              <a:t>Kiểu dữ liệu nguyên thủy</a:t>
            </a:r>
          </a:p>
          <a:p>
            <a:pPr lvl="1"/>
            <a:r>
              <a:rPr lang="en-US"/>
              <a:t>Các biến được thao tác thông qua tên biến</a:t>
            </a:r>
          </a:p>
          <a:p>
            <a:pPr lvl="2"/>
            <a:r>
              <a:rPr lang="en-US"/>
              <a:t>int a = 5; </a:t>
            </a:r>
          </a:p>
          <a:p>
            <a:pPr lvl="2"/>
            <a:r>
              <a:rPr lang="en-US"/>
              <a:t>if (a == b)…</a:t>
            </a:r>
          </a:p>
          <a:p>
            <a:r>
              <a:rPr lang="en-US"/>
              <a:t>Các kiểu tham chiếu (references)</a:t>
            </a:r>
          </a:p>
          <a:p>
            <a:pPr lvl="1"/>
            <a:r>
              <a:rPr lang="en-US"/>
              <a:t>Tham chiếu đến các đối tượng</a:t>
            </a:r>
          </a:p>
          <a:p>
            <a:pPr lvl="1"/>
            <a:r>
              <a:rPr lang="en-US"/>
              <a:t>Các đối tượng được thao tác qua các tham chiếu</a:t>
            </a:r>
          </a:p>
          <a:p>
            <a:pPr lvl="2"/>
            <a:r>
              <a:rPr lang="en-US"/>
              <a:t>GradeBook myGradeBook = new GradeBook();</a:t>
            </a:r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98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kiểu dữ liệu nguyên thủy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Các kiểu dữ liệu nguyên thủy trong Java</a:t>
            </a:r>
          </a:p>
          <a:p>
            <a:pPr lvl="1"/>
            <a:r>
              <a:rPr lang="en-US"/>
              <a:t>Numerical: byte, int, long, float, double</a:t>
            </a:r>
          </a:p>
          <a:p>
            <a:pPr lvl="2"/>
            <a:r>
              <a:rPr lang="en-US"/>
              <a:t>No unsigned</a:t>
            </a:r>
          </a:p>
          <a:p>
            <a:pPr lvl="2"/>
            <a:r>
              <a:rPr lang="en-US"/>
              <a:t>Same size in all platforms</a:t>
            </a:r>
          </a:p>
          <a:p>
            <a:pPr lvl="1"/>
            <a:r>
              <a:rPr lang="en-US"/>
              <a:t>Logical: boolean (true/false)</a:t>
            </a:r>
          </a:p>
          <a:p>
            <a:pPr lvl="1"/>
            <a:r>
              <a:rPr lang="en-US"/>
              <a:t>Characters: char</a:t>
            </a:r>
          </a:p>
          <a:p>
            <a:r>
              <a:rPr lang="en-US"/>
              <a:t>Dữ liệu nguyên thủy KHÔNG PHẢI là các đối tượng</a:t>
            </a:r>
          </a:p>
          <a:p>
            <a:pPr lvl="1"/>
            <a:r>
              <a:rPr lang="en-US"/>
              <a:t>int count = 0; </a:t>
            </a:r>
          </a:p>
          <a:p>
            <a:pPr lvl="1"/>
            <a:r>
              <a:rPr lang="en-US"/>
              <a:t>if (count == 5) …</a:t>
            </a:r>
          </a:p>
          <a:p>
            <a:r>
              <a:rPr lang="en-US"/>
              <a:t>Có các lớp tương ứng gói kiểu nguyên thủy (wrapper classes)</a:t>
            </a:r>
          </a:p>
          <a:p>
            <a:pPr lvl="1"/>
            <a:r>
              <a:rPr lang="en-US"/>
              <a:t>Integer, Float, …</a:t>
            </a:r>
          </a:p>
          <a:p>
            <a:pPr lvl="1"/>
            <a:r>
              <a:rPr lang="en-US"/>
              <a:t>Integer count = new Integer(0);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305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06589"/>
              </p:ext>
            </p:extLst>
          </p:nvPr>
        </p:nvGraphicFramePr>
        <p:xfrm>
          <a:off x="303543" y="1333706"/>
          <a:ext cx="9298914" cy="4856280"/>
        </p:xfrm>
        <a:graphic>
          <a:graphicData uri="http://schemas.openxmlformats.org/drawingml/2006/table">
            <a:tbl>
              <a:tblPr/>
              <a:tblGrid>
                <a:gridCol w="1394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7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7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95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Kiểu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Kích cỡ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Giá trị cực tiểu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Giá trị cực đại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Lớp tương ứng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char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16 bits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0x0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0xffff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Character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byte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8 bits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-2</a:t>
                      </a:r>
                      <a:r>
                        <a:rPr kumimoji="0" 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7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7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- 1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Byte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short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16 bits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-2</a:t>
                      </a:r>
                      <a:r>
                        <a:rPr kumimoji="0" lang="en-US" sz="22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15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15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- 1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Short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int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32 bits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-2</a:t>
                      </a:r>
                      <a:r>
                        <a:rPr kumimoji="0" 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31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31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- 1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Integer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long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64 bits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-2</a:t>
                      </a:r>
                      <a:r>
                        <a:rPr kumimoji="0" 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63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2</a:t>
                      </a:r>
                      <a:r>
                        <a:rPr kumimoji="0" lang="en-US" sz="22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63 </a:t>
                      </a: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- 1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Long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float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32 bits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1.40129846432481707e-45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3.40282346638528860e+38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Float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double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64 bits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4.94065645841246544e-324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1.79769313486231570e+308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Double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boolean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-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7500" marR="97500" marT="92358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0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Noto Sans CJK SC Regular" charset="0"/>
                        <a:cs typeface="Noto Sans CJK SC Regular" charset="0"/>
                      </a:endParaRPr>
                    </a:p>
                  </a:txBody>
                  <a:tcPr marL="97500" marR="97500" marT="92358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87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Noto Sans CJK SC Regular" charset="0"/>
                          <a:cs typeface="Noto Sans CJK SC Regular" charset="0"/>
                        </a:rPr>
                        <a:t>Boolean</a:t>
                      </a:r>
                    </a:p>
                  </a:txBody>
                  <a:tcPr marL="97500" marR="97500" marT="102561" marB="46800" horzOverflow="overflow">
                    <a:lnL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DejaVu Sans" charset="0"/>
                <a:cs typeface="DejaVu Sans" charset="0"/>
              </a:rPr>
              <a:t>Các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kiểu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dữ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liệu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nguyên</a:t>
            </a:r>
            <a:r>
              <a:rPr lang="en-US" dirty="0">
                <a:ea typeface="DejaVu Sans" charset="0"/>
                <a:cs typeface="DejaVu Sans" charset="0"/>
              </a:rPr>
              <a:t> </a:t>
            </a:r>
            <a:r>
              <a:rPr lang="en-US" dirty="0" err="1">
                <a:ea typeface="DejaVu Sans" charset="0"/>
                <a:cs typeface="DejaVu Sans" charset="0"/>
              </a:rPr>
              <a:t>thủy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660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được lưu ở đâu?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thủy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Registers: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can </a:t>
            </a:r>
            <a:r>
              <a:rPr lang="en-US" dirty="0" err="1"/>
              <a:t>thiệp</a:t>
            </a:r>
            <a:endParaRPr lang="en-US" dirty="0"/>
          </a:p>
          <a:p>
            <a:pPr lvl="1"/>
            <a:r>
              <a:rPr lang="en-US" dirty="0"/>
              <a:t>Stack: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/>
              <a:t>Heap: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(static storage): </a:t>
            </a:r>
            <a:r>
              <a:rPr lang="en-US" err="1"/>
              <a:t>dữ</a:t>
            </a:r>
            <a:r>
              <a:rPr lang="en-US"/>
              <a:t> liệu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suốt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endParaRPr lang="en-US" dirty="0"/>
          </a:p>
          <a:p>
            <a:pPr lvl="1"/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(constant storage):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hằng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pPr lvl="1"/>
            <a:r>
              <a:rPr lang="en-US" dirty="0" err="1"/>
              <a:t>Vùng</a:t>
            </a:r>
            <a:r>
              <a:rPr lang="en-US" dirty="0"/>
              <a:t> Non-RAM: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err="1"/>
              <a:t>các</a:t>
            </a:r>
            <a:r>
              <a:rPr lang="en-US"/>
              <a:t> luồng (tồn tại ngay cả khi chương trình đã dừng)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59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579806" y="1981200"/>
            <a:ext cx="2724150" cy="3962400"/>
          </a:xfrm>
          <a:prstGeom prst="rect">
            <a:avLst/>
          </a:prstGeom>
          <a:solidFill>
            <a:srgbClr val="CC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22800" y="2133600"/>
            <a:ext cx="162446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static memory</a:t>
            </a:r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>
            <a:off x="4579806" y="3048000"/>
            <a:ext cx="2724150" cy="1588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4627960" y="3200400"/>
            <a:ext cx="161003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stack memory</a:t>
            </a:r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4579806" y="4191000"/>
            <a:ext cx="2724150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660635" y="5410200"/>
            <a:ext cx="158759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heap memory</a:t>
            </a:r>
          </a:p>
        </p:txBody>
      </p:sp>
      <p:sp>
        <p:nvSpPr>
          <p:cNvPr id="12296" name="AutoShape 8"/>
          <p:cNvSpPr>
            <a:spLocks/>
          </p:cNvSpPr>
          <p:nvPr/>
        </p:nvSpPr>
        <p:spPr bwMode="auto">
          <a:xfrm>
            <a:off x="4084506" y="1981200"/>
            <a:ext cx="247650" cy="1066800"/>
          </a:xfrm>
          <a:prstGeom prst="leftBrace">
            <a:avLst>
              <a:gd name="adj1" fmla="val 38889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2261526" y="1981201"/>
            <a:ext cx="123974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code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static data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constants</a:t>
            </a:r>
          </a:p>
        </p:txBody>
      </p:sp>
      <p:sp>
        <p:nvSpPr>
          <p:cNvPr id="12298" name="AutoShape 10"/>
          <p:cNvSpPr>
            <a:spLocks/>
          </p:cNvSpPr>
          <p:nvPr/>
        </p:nvSpPr>
        <p:spPr bwMode="auto">
          <a:xfrm>
            <a:off x="4084506" y="3124200"/>
            <a:ext cx="24765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2225411" y="3244850"/>
            <a:ext cx="1227750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temporary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data</a:t>
            </a:r>
          </a:p>
        </p:txBody>
      </p:sp>
      <p:sp>
        <p:nvSpPr>
          <p:cNvPr id="12300" name="AutoShape 12"/>
          <p:cNvSpPr>
            <a:spLocks/>
          </p:cNvSpPr>
          <p:nvPr/>
        </p:nvSpPr>
        <p:spPr bwMode="auto">
          <a:xfrm>
            <a:off x="4124061" y="4267200"/>
            <a:ext cx="208095" cy="1600200"/>
          </a:xfrm>
          <a:prstGeom prst="leftBrace">
            <a:avLst>
              <a:gd name="adj1" fmla="val 69421"/>
              <a:gd name="adj2" fmla="val 50000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2277004" y="4692650"/>
            <a:ext cx="1028143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Noto Sans CJK SC Regular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dynamic</a:t>
            </a:r>
          </a:p>
          <a:p>
            <a:pPr eaLnBrk="1" hangingPunct="1">
              <a:buClrTx/>
              <a:buFontTx/>
              <a:buNone/>
            </a:pPr>
            <a:r>
              <a:rPr lang="en-US">
                <a:latin typeface="Tahoma" pitchFamily="32" charset="0"/>
              </a:rPr>
              <a:t>data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95300" y="1458402"/>
            <a:ext cx="89154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Hiểu thêm về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2E81D-EE5C-4746-BACE-D5CEA6BB4F6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2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inhlk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Trinhlk_template</Template>
  <TotalTime>21024</TotalTime>
  <Words>2765</Words>
  <Application>Microsoft Office PowerPoint</Application>
  <PresentationFormat>A4 Paper (210x297 mm)</PresentationFormat>
  <Paragraphs>539</Paragraphs>
  <Slides>32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Candara</vt:lpstr>
      <vt:lpstr>Century Gothic</vt:lpstr>
      <vt:lpstr>Consolas</vt:lpstr>
      <vt:lpstr>Courier New</vt:lpstr>
      <vt:lpstr>Tahoma</vt:lpstr>
      <vt:lpstr>Wingdings</vt:lpstr>
      <vt:lpstr>Trinhlk_template</vt:lpstr>
      <vt:lpstr>Bài 4: Hiểu thêm về Java</vt:lpstr>
      <vt:lpstr>Đã học (Lớp và Đối tượng trong Java)</vt:lpstr>
      <vt:lpstr>Tài liệu tham khảo</vt:lpstr>
      <vt:lpstr>Nội dung</vt:lpstr>
      <vt:lpstr>Các kiểu dữ liệu</vt:lpstr>
      <vt:lpstr>Các kiểu dữ liệu nguyên thủy</vt:lpstr>
      <vt:lpstr>Các kiểu dữ liệu nguyên thủy</vt:lpstr>
      <vt:lpstr>Dữ liệu được lưu ở đâu?</vt:lpstr>
      <vt:lpstr>Các vùng bộ nhớ cho ứng dụng</vt:lpstr>
      <vt:lpstr>Các tham chiếu (references)</vt:lpstr>
      <vt:lpstr>Toán tử New</vt:lpstr>
      <vt:lpstr>Phép gán “=”</vt:lpstr>
      <vt:lpstr>Ví dụ về “new” và “=”</vt:lpstr>
      <vt:lpstr>Ví dụ về “new” và “=”</vt:lpstr>
      <vt:lpstr>Ví dụ về “new” và “=”</vt:lpstr>
      <vt:lpstr>Toán tử “==” và “!=”</vt:lpstr>
      <vt:lpstr>So sánh nội dung đối tượng</vt:lpstr>
      <vt:lpstr>Thu hồi bộ nhớ (Garbage collection)</vt:lpstr>
      <vt:lpstr>GC hoạt động như thế nào?</vt:lpstr>
      <vt:lpstr>GC (tiếp)</vt:lpstr>
      <vt:lpstr>Truyền tham số và nhận giá trị trả về</vt:lpstr>
      <vt:lpstr>Truyền tham số và nhận giá trị trả về</vt:lpstr>
      <vt:lpstr>Truyền tham số và nhận giá trị trả về</vt:lpstr>
      <vt:lpstr>Truyền tham số và nhận giá trị trả về</vt:lpstr>
      <vt:lpstr>Truyền tham số và nhận giá trị trả về</vt:lpstr>
      <vt:lpstr>Truyền tham số và nhận giá trị trả về</vt:lpstr>
      <vt:lpstr>Tham chiếu “this”</vt:lpstr>
      <vt:lpstr>“this” để tham chiếu tường minh </vt:lpstr>
      <vt:lpstr>“this” làm tham số</vt:lpstr>
      <vt:lpstr>“this” là giá trị trả về</vt:lpstr>
      <vt:lpstr>“this” để gọi phương thức tạo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Method for Automated Generating Test Cases for Memory Protection of Autosar OS</dc:title>
  <dc:creator>Trinh Le</dc:creator>
  <cp:lastModifiedBy>Viet Tran Hoang</cp:lastModifiedBy>
  <cp:revision>737</cp:revision>
  <cp:lastPrinted>2016-09-21T04:17:26Z</cp:lastPrinted>
  <dcterms:created xsi:type="dcterms:W3CDTF">2016-05-31T12:51:22Z</dcterms:created>
  <dcterms:modified xsi:type="dcterms:W3CDTF">2021-10-06T06:42:21Z</dcterms:modified>
</cp:coreProperties>
</file>