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9" r:id="rId3"/>
    <p:sldId id="260" r:id="rId4"/>
    <p:sldId id="261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57" r:id="rId26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409" autoAdjust="0"/>
  </p:normalViewPr>
  <p:slideViewPr>
    <p:cSldViewPr>
      <p:cViewPr varScale="1">
        <p:scale>
          <a:sx n="57" d="100"/>
          <a:sy n="57" d="100"/>
        </p:scale>
        <p:origin x="1644" y="72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845E32-FB4E-40A7-90C2-33FA8027E138}" type="slidenum">
              <a:rPr lang="en-US"/>
              <a:pPr/>
              <a:t>11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570983-020A-472C-873E-2D5F96AB4374}" type="slidenum">
              <a:rPr lang="en-US" sz="1300" b="1"/>
              <a:pPr algn="r" eaLnBrk="1" hangingPunct="1">
                <a:buClrTx/>
                <a:buFontTx/>
                <a:buNone/>
              </a:pPr>
              <a:t>11</a:t>
            </a:fld>
            <a:endParaRPr lang="en-US" sz="1300" b="1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CBF6F3-7000-49BB-B29F-92965EC7307B}" type="slidenum">
              <a:rPr lang="en-US"/>
              <a:pPr/>
              <a:t>12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621B5A-BB08-44E8-BEE4-49536E22D80E}" type="slidenum">
              <a:rPr lang="en-US" sz="1300" b="1"/>
              <a:pPr algn="r" eaLnBrk="1" hangingPunct="1">
                <a:buClrTx/>
                <a:buFontTx/>
                <a:buNone/>
              </a:pPr>
              <a:t>12</a:t>
            </a:fld>
            <a:endParaRPr lang="en-US" sz="1300" b="1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48588-069B-44DF-B251-FA8EC11F109C}" type="slidenum">
              <a:rPr lang="en-US"/>
              <a:pPr/>
              <a:t>13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039003-257A-4103-B020-2CE7D8DABDDE}" type="slidenum">
              <a:rPr lang="en-US" sz="1300" b="1"/>
              <a:pPr algn="r" eaLnBrk="1" hangingPunct="1">
                <a:buClrTx/>
                <a:buFontTx/>
                <a:buNone/>
              </a:pPr>
              <a:t>13</a:t>
            </a:fld>
            <a:endParaRPr lang="en-US" sz="1300" b="1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BA676F-50DF-42B7-ABBB-44D928F0E5A7}" type="slidenum">
              <a:rPr lang="en-US"/>
              <a:pPr/>
              <a:t>14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374D93-C410-4846-86C8-1053384D4E8F}" type="slidenum">
              <a:rPr lang="en-US"/>
              <a:pPr/>
              <a:t>15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3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065796-7671-44B1-9321-01E553CB0BBE}" type="slidenum">
              <a:rPr lang="en-US"/>
              <a:pPr/>
              <a:t>16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7D895A-073E-46E4-BBCC-47670D2E339C}" type="slidenum">
              <a:rPr lang="en-US" sz="1300" b="1"/>
              <a:pPr algn="r" eaLnBrk="1" hangingPunct="1">
                <a:buClrTx/>
                <a:buFontTx/>
                <a:buNone/>
              </a:pPr>
              <a:t>16</a:t>
            </a:fld>
            <a:endParaRPr lang="en-US" sz="1300" b="1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5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9E16F8-B1B9-45A2-997C-D2545BBAABD3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65E81FB-2F3E-457B-9054-ACC9D4C27532}" type="slidenum">
              <a:rPr lang="en-US" sz="1300" b="1"/>
              <a:pPr algn="r" eaLnBrk="1" hangingPunct="1">
                <a:buClrTx/>
                <a:buFontTx/>
                <a:buNone/>
              </a:pPr>
              <a:t>17</a:t>
            </a:fld>
            <a:endParaRPr lang="en-US" sz="1300" b="1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6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6F2FC4-EE7D-4FD5-9E56-42D6960DF16B}" type="slidenum">
              <a:rPr lang="en-US"/>
              <a:pPr/>
              <a:t>18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AAF356-E639-4057-8457-979F7E198A5A}" type="slidenum">
              <a:rPr lang="en-US" sz="1300" b="1"/>
              <a:pPr algn="r" eaLnBrk="1" hangingPunct="1">
                <a:buClrTx/>
                <a:buFontTx/>
                <a:buNone/>
              </a:pPr>
              <a:t>18</a:t>
            </a:fld>
            <a:endParaRPr lang="en-US" sz="1300" b="1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C721C0-C547-4E8A-B7DE-F084FA59627F}" type="slidenum">
              <a:rPr lang="en-US"/>
              <a:pPr/>
              <a:t>19</a:t>
            </a:fld>
            <a:endParaRPr 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5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43EF1-0E25-4C0E-8F49-3DAC672D0249}" type="slidenum">
              <a:rPr lang="en-US"/>
              <a:pPr/>
              <a:t>20</a:t>
            </a:fld>
            <a:endParaRPr 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Theo </a:t>
            </a:r>
            <a:r>
              <a:rPr lang="en-US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rằng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quyền</a:t>
            </a:r>
            <a:r>
              <a:rPr lang="en-US" baseline="0" dirty="0"/>
              <a:t> </a:t>
            </a:r>
            <a:r>
              <a:rPr lang="en-US" baseline="0" dirty="0" err="1"/>
              <a:t>thao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trực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7B04D-9CF8-458D-9604-0087ABB58D48}" type="slidenum">
              <a:rPr lang="en-US"/>
              <a:pPr/>
              <a:t>3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B25AB2-53C4-4F5E-9A6D-622F7A6E8C82}" type="slidenum">
              <a:rPr lang="en-US"/>
              <a:pPr/>
              <a:t>21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A7C9D0-CDC7-4FC8-84DB-C256DD80B417}" type="slidenum">
              <a:rPr lang="en-US" sz="1300" b="1"/>
              <a:pPr algn="r" eaLnBrk="1" hangingPunct="1">
                <a:buClrTx/>
                <a:buFontTx/>
                <a:buNone/>
              </a:pPr>
              <a:t>21</a:t>
            </a:fld>
            <a:endParaRPr lang="en-US" sz="1300" b="1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9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1BE61F-43C9-4A34-98FB-083508C061C2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FD84BB-CEC4-4EDA-A456-B3E09499CFC5}" type="slidenum">
              <a:rPr lang="en-US" sz="1300" b="1"/>
              <a:pPr algn="r" eaLnBrk="1" hangingPunct="1">
                <a:buClrTx/>
                <a:buFontTx/>
                <a:buNone/>
              </a:pPr>
              <a:t>22</a:t>
            </a:fld>
            <a:endParaRPr lang="en-US" sz="1300" b="1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CE9CBA-1475-44DE-BB70-6C8F1F4F8BD9}" type="slidenum">
              <a:rPr lang="en-US"/>
              <a:pPr/>
              <a:t>23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878606-9DB5-4B73-97F3-D17905617DB8}" type="slidenum">
              <a:rPr lang="en-US"/>
              <a:pPr/>
              <a:t>24</a:t>
            </a:fld>
            <a:endParaRPr 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F1D18-4312-43C6-BB7B-1F0D0AD52796}" type="slidenum">
              <a:rPr lang="en-US"/>
              <a:pPr/>
              <a:t>4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563B934-8DAD-4F8E-9B9F-94B0940381B7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914A2-75C7-44CB-9FA4-CE33EB017372}" type="slidenum">
              <a:rPr lang="en-US"/>
              <a:pPr/>
              <a:t>5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F9C7B4-01F7-444C-99D5-AC7C2941E023}" type="slidenum">
              <a:rPr lang="en-US" sz="1300" b="1"/>
              <a:pPr algn="r" eaLnBrk="1" hangingPunct="1">
                <a:buClrTx/>
                <a:buFontTx/>
                <a:buNone/>
              </a:pPr>
              <a:t>5</a:t>
            </a:fld>
            <a:endParaRPr lang="en-US" sz="1300" b="1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F9784C-7761-472A-8571-7F8D7CC7B0C5}" type="slidenum">
              <a:rPr lang="en-US"/>
              <a:pPr/>
              <a:t>6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59937E-A726-4899-BD7D-1C6B8DB98098}" type="slidenum">
              <a:rPr lang="en-US" sz="1300" b="1"/>
              <a:pPr algn="r" eaLnBrk="1" hangingPunct="1">
                <a:buClrTx/>
                <a:buFontTx/>
                <a:buNone/>
              </a:pPr>
              <a:t>6</a:t>
            </a:fld>
            <a:endParaRPr lang="en-US" sz="1300" b="1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717336-1916-4F7C-899D-415466AD2E6D}" type="slidenum">
              <a:rPr lang="en-US"/>
              <a:pPr/>
              <a:t>7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67879D-E9AA-4F7A-B17A-1764D576140B}" type="slidenum">
              <a:rPr lang="en-US" sz="1300" b="1"/>
              <a:pPr algn="r" eaLnBrk="1" hangingPunct="1">
                <a:buClrTx/>
                <a:buFontTx/>
                <a:buNone/>
              </a:pPr>
              <a:t>7</a:t>
            </a:fld>
            <a:endParaRPr lang="en-US" sz="1300" b="1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tĩnh</a:t>
            </a:r>
            <a:r>
              <a:rPr lang="en-US" baseline="0" dirty="0"/>
              <a:t> </a:t>
            </a:r>
            <a:r>
              <a:rPr lang="en-US" baseline="0" dirty="0" err="1"/>
              <a:t>k</a:t>
            </a:r>
            <a:r>
              <a:rPr lang="en-US" dirty="0" err="1"/>
              <a:t>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ngầm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this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non-static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non-static.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ECB08F-A7FC-4B19-B939-0F852003E04A}" type="slidenum">
              <a:rPr lang="en-US"/>
              <a:pPr/>
              <a:t>8</a:t>
            </a:fld>
            <a:endParaRPr 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194988-D68E-4563-B8DD-3983FCA0B338}" type="slidenum">
              <a:rPr lang="en-US"/>
              <a:pPr/>
              <a:t>9</a:t>
            </a:fld>
            <a:endParaRPr 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3DA1CB-A454-42F9-9F38-2E82B90D6A95}" type="slidenum">
              <a:rPr lang="en-US"/>
              <a:pPr/>
              <a:t>10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123-BC3F-43B8-A2F3-240919755E1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F5DC-A520-4431-B5AB-E2DC76251A14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2D15-846A-4C98-A7E5-4990BAC7405C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AEB6-0A3D-4417-A493-A968E6A7CDA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72E-3FF1-4FA7-878D-251604ECDDDD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4DBC-6527-4219-98E8-9CA8A1652F75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0D73-0128-4B6F-BCA4-AC3B8E00A978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48D-D348-44E6-BF13-DCBBB2B116F6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14FD-42B5-4FC7-B399-C753163FC19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6FA5-997F-4E82-A32C-ED8E49CD8FE2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35107FF3-59C2-41A8-8A1D-962050BA045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1600201"/>
            <a:ext cx="95758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/>
              <a:t>Bài</a:t>
            </a:r>
            <a:r>
              <a:rPr lang="en-US" sz="5400" dirty="0"/>
              <a:t> 4:</a:t>
            </a:r>
            <a:br>
              <a:rPr lang="en-US" sz="5400" dirty="0"/>
            </a:br>
            <a:r>
              <a:rPr lang="en-US" sz="5400" dirty="0" err="1"/>
              <a:t>Hiểu</a:t>
            </a:r>
            <a:r>
              <a:rPr lang="en-US" sz="5400" dirty="0"/>
              <a:t> </a:t>
            </a:r>
            <a:r>
              <a:rPr lang="en-US" sz="5400" dirty="0" err="1"/>
              <a:t>thêm</a:t>
            </a:r>
            <a:r>
              <a:rPr lang="en-US" sz="5400" dirty="0"/>
              <a:t> </a:t>
            </a:r>
            <a:r>
              <a:rPr lang="en-US" sz="5400" dirty="0" err="1"/>
              <a:t>về</a:t>
            </a:r>
            <a:r>
              <a:rPr lang="en-US" sz="5400" dirty="0"/>
              <a:t>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43400"/>
            <a:ext cx="6934200" cy="17526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ndara" pitchFamily="34" charset="0"/>
              </a:rPr>
              <a:t>Trường</a:t>
            </a:r>
            <a:r>
              <a:rPr lang="en-US" sz="2000" dirty="0">
                <a:latin typeface="Candara" pitchFamily="34" charset="0"/>
              </a:rPr>
              <a:t> ĐH </a:t>
            </a:r>
            <a:r>
              <a:rPr lang="en-US" sz="2000" dirty="0" err="1">
                <a:latin typeface="Candara" pitchFamily="34" charset="0"/>
              </a:rPr>
              <a:t>Công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nghệ</a:t>
            </a:r>
            <a:r>
              <a:rPr lang="en-US" sz="2000" dirty="0">
                <a:latin typeface="Candara" pitchFamily="34" charset="0"/>
              </a:rPr>
              <a:t>, ĐHQG </a:t>
            </a:r>
            <a:r>
              <a:rPr lang="en-US" sz="2000" dirty="0" err="1">
                <a:latin typeface="Candara" pitchFamily="34" charset="0"/>
              </a:rPr>
              <a:t>Hà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Nội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Gói các lớp đối tượng (package)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Các lớp đối tượng được chia thành các gói</a:t>
            </a:r>
          </a:p>
          <a:p>
            <a:pPr lvl="1"/>
            <a:r>
              <a:rPr lang="en-US"/>
              <a:t>Nếu không khai báo thì các lớp thuộc gói default</a:t>
            </a:r>
          </a:p>
          <a:p>
            <a:pPr lvl="1"/>
            <a:r>
              <a:rPr lang="en-US"/>
              <a:t>Các lớp trong cùng một tệp mã nguồn luôn thuộc cùng một gói</a:t>
            </a:r>
          </a:p>
          <a:p>
            <a:r>
              <a:rPr lang="en-US"/>
              <a:t>Tồn tại mức truy cập gói (package)</a:t>
            </a:r>
          </a:p>
          <a:p>
            <a:pPr lvl="1"/>
            <a:r>
              <a:rPr lang="en-US"/>
              <a:t>Mức package là mặc định (nếu không khai báo tường minh là public hay private)</a:t>
            </a:r>
          </a:p>
          <a:p>
            <a:pPr lvl="1"/>
            <a:r>
              <a:rPr lang="en-US"/>
              <a:t>Các đối tượng của các lớp thuộc cùng gói có thể truy cập đến thành phần non-private của nhau</a:t>
            </a:r>
          </a:p>
          <a:p>
            <a:pPr lvl="1"/>
            <a:r>
              <a:rPr lang="en-US"/>
              <a:t>Chỉ có thể tạo (new) đối tượng của lớp được khai báo là public của gói khác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5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95300" y="1752600"/>
            <a:ext cx="891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//Hello.java: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000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class HelloMsg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void sayHello()</a:t>
            </a: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System.out.println(”Hello, world!”);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000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public class Hello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public static void main(String[] args)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HelloMsg msg = new HelloMsg();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msg.sayHello();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000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379392" y="1752601"/>
            <a:ext cx="6122458" cy="833438"/>
            <a:chOff x="1965" y="1200"/>
            <a:chExt cx="3560" cy="525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027" y="1200"/>
              <a:ext cx="2498" cy="525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500"/>
                </a:spcBef>
                <a:buClrTx/>
                <a:buFontTx/>
                <a:buNone/>
              </a:pPr>
              <a:r>
                <a:rPr lang="en-US" sz="2400"/>
                <a:t>Làm thế nào để đưa HelloMsg vào một gói? </a:t>
              </a:r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 flipH="1">
              <a:off x="1965" y="1440"/>
              <a:ext cx="1063" cy="23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8827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42950" y="2916238"/>
            <a:ext cx="8007350" cy="25908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66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 HelloMsg.java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package dse;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000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class HelloMsg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void sayHello()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System.out.println("Hello, world!");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0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970080" y="1919288"/>
            <a:ext cx="6507692" cy="1554162"/>
            <a:chOff x="1727" y="1209"/>
            <a:chExt cx="3784" cy="979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3315" y="1209"/>
              <a:ext cx="2196" cy="583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/>
                <a:t>khai báo gói bằng lệnh package với tên gói. Phần còn lại của tệp sẽ thuộc về cùng một gói.</a:t>
              </a: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H="1">
              <a:off x="1727" y="1449"/>
              <a:ext cx="1589" cy="73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52261" y="4208464"/>
            <a:ext cx="4199731" cy="2149475"/>
            <a:chOff x="670" y="2651"/>
            <a:chExt cx="2442" cy="135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920" y="3422"/>
              <a:ext cx="2192" cy="583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/>
                <a:t>Được khai báo </a:t>
              </a:r>
              <a:r>
                <a:rPr lang="en-US">
                  <a:latin typeface="Consolas" pitchFamily="49" charset="0"/>
                </a:rPr>
                <a:t>public</a:t>
              </a:r>
              <a:r>
                <a:rPr lang="en-US"/>
                <a:t> nên có thể được sử dụng ngoài phạm vi gói dse.</a:t>
              </a: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 flipV="1">
              <a:off x="670" y="2651"/>
              <a:ext cx="250" cy="7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20" y="2843"/>
              <a:ext cx="136" cy="57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341437"/>
            <a:ext cx="8915400" cy="4525963"/>
          </a:xfrm>
        </p:spPr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package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ở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tệp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1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30201" y="1778000"/>
            <a:ext cx="6999552" cy="25908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66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//Hello.java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import dse.HelloMsg;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public class Hello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public static void main(String[] args)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HelloMsg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msg = new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HelloMsg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();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msg.sayHello();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783424" y="4056064"/>
            <a:ext cx="7709826" cy="201612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66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//Hello.java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public class Hello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public static void main(String[] args)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dse.HelloMsg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msg = new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dse.HelloMsg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();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msg.sayHello();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842815" y="1547814"/>
            <a:ext cx="5933282" cy="1660525"/>
            <a:chOff x="1653" y="975"/>
            <a:chExt cx="3450" cy="1046"/>
          </a:xfrm>
        </p:grpSpPr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3243" y="975"/>
              <a:ext cx="1860" cy="525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/>
                <a:t>1. Sử dụng lệnh import để cung cấp các tên (names) trong gói và chỉ cần một lần.</a:t>
              </a:r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H="1">
              <a:off x="1989" y="1501"/>
              <a:ext cx="125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2704" y="1501"/>
              <a:ext cx="538" cy="52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H="1">
              <a:off x="1653" y="1501"/>
              <a:ext cx="1590" cy="52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731148" y="3886200"/>
            <a:ext cx="4445661" cy="1106488"/>
            <a:chOff x="2751" y="2448"/>
            <a:chExt cx="2585" cy="697"/>
          </a:xfrm>
        </p:grpSpPr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2751" y="2673"/>
              <a:ext cx="1289" cy="472"/>
              <a:chOff x="2751" y="2673"/>
              <a:chExt cx="1289" cy="472"/>
            </a:xfrm>
          </p:grpSpPr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3474" y="2673"/>
                <a:ext cx="566" cy="47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 flipH="1">
                <a:off x="2750" y="2673"/>
                <a:ext cx="725" cy="42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3472" y="2448"/>
              <a:ext cx="1864" cy="215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/>
                <a:t>2. Chỉ rõ gói cho mỗi lần gọi.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15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/>
              <a:t>dse/hello/Hello.java: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95300" y="1676401"/>
            <a:ext cx="8915400" cy="25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6700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dse.hello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class Hello 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("Hello, world!");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4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/>
              <a:t>dse/test/HelloTestDrive.java: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95300" y="1752600"/>
            <a:ext cx="90805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6700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import dse.hello.Hello;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Hello 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Hello h = new Hello();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h.sayHello();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0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Biên dịch và thực thi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Biên dịch</a:t>
            </a:r>
          </a:p>
          <a:p>
            <a:pPr lvl="1"/>
            <a:r>
              <a:rPr lang="en-US"/>
              <a:t>javac HelloMsg.java –d</a:t>
            </a:r>
          </a:p>
          <a:p>
            <a:pPr lvl="1"/>
            <a:r>
              <a:rPr lang="en-US"/>
              <a:t>javac Hello.java</a:t>
            </a:r>
          </a:p>
          <a:p>
            <a:r>
              <a:rPr lang="en-US"/>
              <a:t>javac  dse/test/HelloTestDrive.java</a:t>
            </a:r>
          </a:p>
          <a:p>
            <a:r>
              <a:rPr lang="en-US"/>
              <a:t>Thực thi</a:t>
            </a:r>
          </a:p>
          <a:p>
            <a:pPr lvl="1"/>
            <a:r>
              <a:rPr lang="en-US"/>
              <a:t>java Hello</a:t>
            </a:r>
          </a:p>
          <a:p>
            <a:pPr lvl="1"/>
            <a:r>
              <a:rPr lang="en-US"/>
              <a:t>java dse.test.HelloTestDrive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Hợp thành (composition)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đối tượng có thể chứa các đối tượng khác ở dạng thuộc tính</a:t>
            </a:r>
          </a:p>
          <a:p>
            <a:r>
              <a:rPr lang="en-US"/>
              <a:t>Các thuộc tính kiểu tham chiếu này phải được khởi tạo sử dụng toán tử new hoặc phép gán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95300" y="1676400"/>
            <a:ext cx="891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13254" y="1676400"/>
            <a:ext cx="9515608" cy="37338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public class Person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private String name;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private Date birthDate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public Person(String name, Date birthDate) { 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this.name = name;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this.birthDate = birthDate; 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}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public String toString() {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return String.format("%s: Birthday: %s",name,birthDate);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}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403350" y="4953000"/>
            <a:ext cx="8205127" cy="12954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...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Date d = new Date (31, 12, 1999);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Person p1 = new Person ("Bob",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d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600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Person p2 = new Person ("Alice",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new Date (1, 1, 2000)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);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871251" y="1066800"/>
            <a:ext cx="5608241" cy="1206500"/>
            <a:chOff x="2251" y="672"/>
            <a:chExt cx="3261" cy="760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4217" y="672"/>
              <a:ext cx="1295" cy="370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/>
                <a:t>Dữ liệu có kiểu không nguyên thủy</a:t>
              </a: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H="1">
              <a:off x="2251" y="1022"/>
              <a:ext cx="1976" cy="41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5692512" y="4800600"/>
            <a:ext cx="3786981" cy="1054100"/>
            <a:chOff x="3310" y="3072"/>
            <a:chExt cx="2202" cy="66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086" y="3072"/>
              <a:ext cx="1426" cy="370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 dirty="0" err="1"/>
                <a:t>Đối</a:t>
              </a:r>
              <a:r>
                <a:rPr lang="en-US" sz="1600" dirty="0"/>
                <a:t> </a:t>
              </a:r>
              <a:r>
                <a:rPr lang="en-US" sz="1600" dirty="0" err="1"/>
                <a:t>tượng</a:t>
              </a:r>
              <a:r>
                <a:rPr lang="en-US" sz="1600" dirty="0"/>
                <a:t> </a:t>
              </a:r>
              <a:r>
                <a:rPr lang="en-US" sz="1600" dirty="0" err="1"/>
                <a:t>được</a:t>
              </a:r>
              <a:r>
                <a:rPr lang="en-US" sz="1600" dirty="0"/>
                <a:t> </a:t>
              </a:r>
              <a:r>
                <a:rPr lang="en-US" sz="1600" dirty="0" err="1"/>
                <a:t>chứa</a:t>
              </a:r>
              <a:r>
                <a:rPr lang="en-US" sz="1600" dirty="0"/>
                <a:t> </a:t>
              </a:r>
              <a:r>
                <a:rPr lang="en-US" sz="1600" dirty="0" err="1"/>
                <a:t>phải</a:t>
              </a:r>
              <a:r>
                <a:rPr lang="en-US" sz="1600" dirty="0"/>
                <a:t> </a:t>
              </a:r>
              <a:r>
                <a:rPr lang="en-US" sz="1600" dirty="0" err="1"/>
                <a:t>được</a:t>
              </a:r>
              <a:r>
                <a:rPr lang="en-US" sz="1600" dirty="0"/>
                <a:t> </a:t>
              </a:r>
              <a:r>
                <a:rPr lang="en-US" sz="1600" dirty="0" err="1"/>
                <a:t>tạo</a:t>
              </a:r>
              <a:r>
                <a:rPr lang="en-US" sz="1600" dirty="0"/>
                <a:t>.</a:t>
              </a:r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H="1">
              <a:off x="3977" y="3456"/>
              <a:ext cx="114" cy="2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H="1">
              <a:off x="3310" y="3456"/>
              <a:ext cx="77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78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6934200" y="6356351"/>
            <a:ext cx="247994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400">
                <a:solidFill>
                  <a:srgbClr val="464653"/>
                </a:solidFill>
                <a:cs typeface="Arial" charset="0"/>
              </a:rPr>
              <a:t>Thêm về Java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140340" y="6356351"/>
            <a:ext cx="3797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F5197D-2E58-469D-BCA1-C76B845143F1}" type="slidenum">
              <a:rPr lang="en-US" sz="1400">
                <a:solidFill>
                  <a:srgbClr val="464653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400">
              <a:solidFill>
                <a:srgbClr val="464653"/>
              </a:solidFill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2691" y="1692275"/>
            <a:ext cx="891540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6700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 MyDate getBirthday()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return birthday;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Person p = new Person(...);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MyDate d = p.getBirthday();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d.setYear(1900);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Get/Set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08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1BC2-DBBF-4C16-AB02-7C3320E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1FD4-E93D-4EF3-8F12-DF8A23EC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kiểu dữ liệu</a:t>
            </a:r>
          </a:p>
          <a:p>
            <a:r>
              <a:rPr lang="en-US"/>
              <a:t>Các kiểu vùng nhớ trong Java</a:t>
            </a:r>
          </a:p>
          <a:p>
            <a:r>
              <a:rPr lang="en-US"/>
              <a:t>Tham chiếu đối tượng</a:t>
            </a:r>
          </a:p>
          <a:p>
            <a:r>
              <a:rPr lang="en-US"/>
              <a:t>Cơ chế thu hồi bộ nhớ trong Java</a:t>
            </a:r>
          </a:p>
          <a:p>
            <a:r>
              <a:rPr lang="en-US"/>
              <a:t>Tham chiếu </a:t>
            </a:r>
            <a:r>
              <a:rPr lang="en-US">
                <a:solidFill>
                  <a:srgbClr val="0070C0"/>
                </a:solidFill>
              </a:rPr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C37BE-5F2D-4E7B-9AF9-6AA2E792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E8FD-4278-4804-B41C-A4C4945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95300" y="1524000"/>
            <a:ext cx="8915400" cy="457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6700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name;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birthday;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Person(String 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name = s;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birthday = new </a:t>
            </a:r>
            <a:r>
              <a:rPr lang="en-US" sz="20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getBirthday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20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(birthday);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setBirthday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birthday = new </a:t>
            </a:r>
            <a:r>
              <a:rPr lang="en-US" sz="20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Get/Set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904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Vào ra từ luồng dữ liệu chuẩn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04800" y="1600201"/>
            <a:ext cx="92583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b="1" dirty="0" err="1"/>
              <a:t>System.out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/>
              <a:t>hường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System.err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/>
              <a:t>hường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b="1" dirty="0"/>
              <a:t>System.in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/>
              <a:t>hường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(bytes)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đĩa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setIn</a:t>
            </a:r>
            <a:r>
              <a:rPr lang="en-US" dirty="0"/>
              <a:t>(), </a:t>
            </a:r>
            <a:r>
              <a:rPr lang="en-US" dirty="0" err="1"/>
              <a:t>setOut</a:t>
            </a:r>
            <a:r>
              <a:rPr lang="en-US" dirty="0"/>
              <a:t>(), </a:t>
            </a:r>
            <a:r>
              <a:rPr lang="en-US" dirty="0" err="1"/>
              <a:t>setErr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output): </a:t>
            </a:r>
            <a:br>
              <a:rPr lang="en-US" dirty="0"/>
            </a:br>
            <a:r>
              <a:rPr lang="en-US" dirty="0"/>
              <a:t>	C:\&gt; input.dat &gt; java </a:t>
            </a:r>
            <a:r>
              <a:rPr lang="en-US" dirty="0" err="1"/>
              <a:t>AJavaProgram</a:t>
            </a:r>
            <a:r>
              <a:rPr lang="en-US" dirty="0"/>
              <a:t> &gt; output.dat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dữ liệu từ luồng vào chuẩn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1"/>
            <a:ext cx="9563100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InputStream</a:t>
            </a:r>
            <a:r>
              <a:rPr lang="en-US" sz="2800" dirty="0"/>
              <a:t>: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endParaRPr lang="en-US" sz="2800" dirty="0"/>
          </a:p>
          <a:p>
            <a:pPr lvl="1"/>
            <a:r>
              <a:rPr lang="en-US" sz="2400" dirty="0"/>
              <a:t>System.in: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endParaRPr lang="en-US" sz="2400" dirty="0"/>
          </a:p>
          <a:p>
            <a:pPr lvl="1"/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800" dirty="0"/>
              <a:t>Scanner: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thủy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endParaRPr lang="en-US" sz="2800" dirty="0"/>
          </a:p>
          <a:p>
            <a:pPr lvl="1"/>
            <a:r>
              <a:rPr lang="en-US" sz="2400" dirty="0"/>
              <a:t>next():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endParaRPr lang="en-US" sz="2400" dirty="0"/>
          </a:p>
          <a:p>
            <a:pPr lvl="1"/>
            <a:r>
              <a:rPr lang="en-US" sz="2400" dirty="0" err="1"/>
              <a:t>nextType</a:t>
            </a:r>
            <a:r>
              <a:rPr lang="en-US" sz="2400" dirty="0"/>
              <a:t>():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Type</a:t>
            </a:r>
          </a:p>
          <a:p>
            <a:pPr lvl="1"/>
            <a:r>
              <a:rPr lang="en-US" sz="2400" dirty="0" err="1"/>
              <a:t>hasNext</a:t>
            </a:r>
            <a:r>
              <a:rPr lang="en-US" sz="2400" dirty="0"/>
              <a:t>(), </a:t>
            </a:r>
            <a:r>
              <a:rPr lang="en-US" sz="2400" dirty="0" err="1"/>
              <a:t>hasNextType</a:t>
            </a:r>
            <a:r>
              <a:rPr lang="en-US" sz="2400" dirty="0"/>
              <a:t>():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3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33400" y="1692275"/>
            <a:ext cx="8915400" cy="440372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CC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 import the wrapper class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import java.util.Scanner;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...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CC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 create Scanner to get input from keyboard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Scanner sc = new Scanner( System.in );</a:t>
            </a:r>
            <a:r>
              <a:rPr lang="en-US" b="1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 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600" b="1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CC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 read a word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System.out.println(sc.next());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600" b="1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CC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 read an integer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int i = sc.nextInt();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600" b="1">
              <a:solidFill>
                <a:srgbClr val="000000"/>
              </a:solidFill>
              <a:latin typeface="Consolas" pitchFamily="49" charset="0"/>
              <a:ea typeface="Noto Sans CJK SC Regular" charset="0"/>
              <a:cs typeface="Noto Sans CJK SC Regular" charset="0"/>
            </a:endParaRP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CC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 read a series of big intergers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while (sc.hasNextLong()) { 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	long aLong = sc.nextLong(); </a:t>
            </a:r>
          </a:p>
          <a:p>
            <a:pPr marL="342900" indent="-328613" eaLnBrk="1" hangingPunct="1"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b="1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52400" y="-9525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Ví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dụ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: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Nhập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liệu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từ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luồng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vào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chuẩn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4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6934200" y="6356351"/>
            <a:ext cx="247994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400">
                <a:solidFill>
                  <a:srgbClr val="464653"/>
                </a:solidFill>
                <a:cs typeface="Arial" charset="0"/>
              </a:rPr>
              <a:t>Thêm về Java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140340" y="6356351"/>
            <a:ext cx="3797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AA7FB2-F08E-4351-9AF2-8D6E7A0E6A07}" type="slidenum">
              <a:rPr lang="en-US" sz="1400">
                <a:solidFill>
                  <a:srgbClr val="464653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400">
              <a:solidFill>
                <a:srgbClr val="464653"/>
              </a:solidFill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95300" y="1676400"/>
            <a:ext cx="8915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8288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 b="1">
                <a:latin typeface="Courier New" pitchFamily="49" charset="0"/>
                <a:ea typeface="SimSun" charset="-122"/>
              </a:rPr>
              <a:t>CmdLineParas.java: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public class CmdLineParas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public static void main(</a:t>
            </a:r>
            <a:r>
              <a:rPr lang="en-US" sz="2400">
                <a:solidFill>
                  <a:srgbClr val="0000CC"/>
                </a:solidFill>
                <a:latin typeface="Courier New" pitchFamily="49" charset="0"/>
                <a:ea typeface="SimSun" charset="-122"/>
              </a:rPr>
              <a:t>String[] args</a:t>
            </a:r>
            <a:r>
              <a:rPr lang="en-US" sz="2400">
                <a:latin typeface="Courier New" pitchFamily="49" charset="0"/>
                <a:ea typeface="SimSun" charset="-122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    for (int i=0; i&lt;</a:t>
            </a:r>
            <a:r>
              <a:rPr lang="en-US" sz="2400">
                <a:solidFill>
                  <a:srgbClr val="0000CC"/>
                </a:solidFill>
                <a:latin typeface="Courier New" pitchFamily="49" charset="0"/>
                <a:ea typeface="SimSun" charset="-122"/>
              </a:rPr>
              <a:t>args.length</a:t>
            </a:r>
            <a:r>
              <a:rPr lang="en-US" sz="2400">
                <a:latin typeface="Courier New" pitchFamily="49" charset="0"/>
                <a:ea typeface="SimSun" charset="-122"/>
              </a:rPr>
              <a:t>; i++)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        System.out.println(</a:t>
            </a:r>
            <a:r>
              <a:rPr lang="en-US" sz="2400">
                <a:solidFill>
                  <a:srgbClr val="0000CC"/>
                </a:solidFill>
                <a:latin typeface="Courier New" pitchFamily="49" charset="0"/>
                <a:ea typeface="SimSun" charset="-122"/>
              </a:rPr>
              <a:t>args[i]</a:t>
            </a:r>
            <a:r>
              <a:rPr lang="en-US" sz="2400">
                <a:latin typeface="Courier New" pitchFamily="49" charset="0"/>
                <a:ea typeface="SimSun" charset="-122"/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endParaRPr lang="en-US" sz="2400">
              <a:latin typeface="Times New Roman" pitchFamily="16" charset="0"/>
              <a:ea typeface="SimSun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 b="1">
                <a:latin typeface="Times New Roman" pitchFamily="16" charset="0"/>
                <a:ea typeface="SimSun" charset="-122"/>
              </a:rPr>
              <a:t>Ví dụ: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#java CmdLineParas hello world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hello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>
                <a:latin typeface="Courier New" pitchFamily="49" charset="0"/>
                <a:ea typeface="SimSun" charset="-122"/>
              </a:rPr>
              <a:t>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Tham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s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ố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dòng</a:t>
            </a:r>
            <a:r>
              <a:rPr lang="en-US" dirty="0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 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l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cs typeface="Tahoma" pitchFamily="32" charset="0"/>
              </a:rPr>
              <a:t>ệ</a:t>
            </a:r>
            <a:r>
              <a:rPr lang="en-US" dirty="0" err="1">
                <a:solidFill>
                  <a:srgbClr val="464653"/>
                </a:solidFill>
                <a:latin typeface="Tahoma" pitchFamily="32" charset="0"/>
                <a:ea typeface="SimSun" charset="-122"/>
              </a:rPr>
              <a:t>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5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3710" y="2438400"/>
            <a:ext cx="771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 for your attention!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HĐT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3, 4</a:t>
            </a:r>
          </a:p>
          <a:p>
            <a:r>
              <a:rPr lang="en-US" i="1" dirty="0"/>
              <a:t>Java How to Program</a:t>
            </a:r>
            <a:r>
              <a:rPr lang="en-US" dirty="0"/>
              <a:t>, Chapters 3-8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6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Phương thức và thuộc tính tĩnh</a:t>
            </a:r>
          </a:p>
          <a:p>
            <a:r>
              <a:rPr lang="en-US"/>
              <a:t>Gói và kiểm soát truy cập</a:t>
            </a:r>
          </a:p>
          <a:p>
            <a:r>
              <a:rPr lang="en-US"/>
              <a:t>Kiểu hợp thành (composition)</a:t>
            </a:r>
          </a:p>
          <a:p>
            <a:r>
              <a:rPr lang="en-US"/>
              <a:t>Vào ra với luồng dữ liệu chuẩn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thức và thuộc tính tĩnh 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Phương thức và thuộc tính có thể được khai báo là thành phần tĩnh (static)</a:t>
            </a:r>
          </a:p>
          <a:p>
            <a:pPr lvl="1"/>
            <a:r>
              <a:rPr lang="en-US"/>
              <a:t>Độc lập với đối tượng</a:t>
            </a:r>
          </a:p>
          <a:p>
            <a:pPr lvl="1"/>
            <a:r>
              <a:rPr lang="en-US"/>
              <a:t>Có thể được truy cập không qua đối tượng</a:t>
            </a:r>
          </a:p>
          <a:p>
            <a:pPr lvl="2"/>
            <a:r>
              <a:rPr lang="en-US"/>
              <a:t>Sử dụng tên lớp</a:t>
            </a:r>
          </a:p>
          <a:p>
            <a:r>
              <a:rPr lang="en-US"/>
              <a:t>Thuộc tính tĩnh</a:t>
            </a:r>
          </a:p>
          <a:p>
            <a:pPr lvl="1"/>
            <a:r>
              <a:rPr lang="en-US"/>
              <a:t>Thuộc về lớp</a:t>
            </a:r>
          </a:p>
          <a:p>
            <a:pPr lvl="1"/>
            <a:r>
              <a:rPr lang="en-US"/>
              <a:t>Được chia sẽ giữa các đối tượng của lớp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1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95300" y="609600"/>
            <a:ext cx="8667750" cy="56388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86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public class Dummy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</a:rPr>
              <a:t>// number of Dummy objects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</a:rPr>
              <a:t>static </a:t>
            </a:r>
            <a:r>
              <a:rPr lang="en-US" sz="1600">
                <a:latin typeface="Consolas" pitchFamily="49" charset="0"/>
              </a:rPr>
              <a:t>int counter = 0;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</a:rPr>
              <a:t>static</a:t>
            </a:r>
            <a:r>
              <a:rPr lang="en-US" sz="1600">
                <a:latin typeface="Consolas" pitchFamily="49" charset="0"/>
              </a:rPr>
              <a:t> int count() {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return counter; 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US" sz="1600">
              <a:latin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private String name;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US" sz="1600">
              <a:latin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public Dummy(String name) {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counter++;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this.name = name;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US" sz="1600">
              <a:latin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</a:rPr>
              <a:t>//main function to test Dummy class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public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</a:rPr>
              <a:t>static</a:t>
            </a:r>
            <a:r>
              <a:rPr lang="en-US" sz="1600">
                <a:latin typeface="Consolas" pitchFamily="49" charset="0"/>
              </a:rPr>
              <a:t> void main(String args[])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System.out.println(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</a:rPr>
              <a:t>Dummy.count()</a:t>
            </a:r>
            <a:r>
              <a:rPr lang="en-US" sz="1600">
                <a:latin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Dummy d1 = new Dummy ("First Dummy");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System.out.println(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</a:rPr>
              <a:t>d1.count()</a:t>
            </a:r>
            <a:r>
              <a:rPr lang="en-US" sz="1600">
                <a:latin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Dummy d2 = new Dummy ("Second Dummy");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   System.out.println(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</a:rPr>
              <a:t>d1.count()</a:t>
            </a:r>
            <a:r>
              <a:rPr lang="en-US" sz="1600">
                <a:latin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>
                <a:latin typeface="Consolas" pitchFamily="49" charset="0"/>
              </a:rPr>
              <a:t>}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78500" y="2209801"/>
            <a:ext cx="3879850" cy="833178"/>
          </a:xfrm>
          <a:prstGeom prst="rect">
            <a:avLst/>
          </a:prstGeom>
          <a:solidFill>
            <a:srgbClr val="CCCCE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/>
              <a:t>0</a:t>
            </a:r>
          </a:p>
          <a:p>
            <a:pPr>
              <a:buClrTx/>
              <a:buFontTx/>
              <a:buNone/>
            </a:pPr>
            <a:r>
              <a:rPr lang="en-US" sz="1600"/>
              <a:t>1</a:t>
            </a:r>
          </a:p>
          <a:p>
            <a:pPr>
              <a:buClrTx/>
              <a:buFontTx/>
              <a:buNone/>
            </a:pPr>
            <a:r>
              <a:rPr lang="en-US" sz="1600"/>
              <a:t>2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6022712" y="4419600"/>
            <a:ext cx="3374231" cy="1201738"/>
            <a:chOff x="3502" y="2784"/>
            <a:chExt cx="1962" cy="757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4133" y="2784"/>
              <a:ext cx="1331" cy="757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b="1"/>
                <a:t>Dummy.count()</a:t>
              </a:r>
              <a:r>
                <a:rPr lang="en-US"/>
                <a:t> có thể được gọi qua lớp, không cần đối tượng.</a:t>
              </a:r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 flipH="1">
              <a:off x="3502" y="2928"/>
              <a:ext cx="63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6270362" y="762000"/>
            <a:ext cx="3530733" cy="1358900"/>
            <a:chOff x="3646" y="480"/>
            <a:chExt cx="2053" cy="856"/>
          </a:xfrm>
        </p:grpSpPr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4028" y="480"/>
              <a:ext cx="1671" cy="757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b="1"/>
                <a:t>Dummy.counter</a:t>
              </a:r>
              <a:r>
                <a:rPr lang="en-US"/>
                <a:t> được chia sẻ và được cập nhật bởi các đối tượng Dummy.</a:t>
              </a:r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3646" y="912"/>
              <a:ext cx="380" cy="42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5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thức và thuộc tính tĩnh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Phương thức tĩnh</a:t>
            </a:r>
          </a:p>
          <a:p>
            <a:pPr lvl="1"/>
            <a:r>
              <a:rPr lang="en-US"/>
              <a:t>Không thể truy cập các thành phần thông thường khác (non-static)</a:t>
            </a:r>
          </a:p>
          <a:p>
            <a:pPr lvl="1"/>
            <a:r>
              <a:rPr lang="en-US"/>
              <a:t>Không thể gọi các phương thức non-static</a:t>
            </a:r>
          </a:p>
          <a:p>
            <a:r>
              <a:rPr lang="en-US"/>
              <a:t>Tại sao?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8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47650" y="503359"/>
            <a:ext cx="9245600" cy="2587504"/>
          </a:xfrm>
          <a:prstGeom prst="rect">
            <a:avLst/>
          </a:prstGeom>
          <a:solidFill>
            <a:srgbClr val="A2E4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Hello{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public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message="Hello, world";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public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393950" y="3279896"/>
            <a:ext cx="7264400" cy="2587504"/>
          </a:xfrm>
          <a:prstGeom prst="rect">
            <a:avLst/>
          </a:prstGeom>
          <a:solidFill>
            <a:srgbClr val="CED6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HelloTestDrive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public static void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Hello.sayHello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Hello.message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Hello h=new Hello();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h.sayHello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h.sayHello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("Hello, world");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0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04800" y="709612"/>
            <a:ext cx="891540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6700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Hello{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Hello h = new Hello();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(”Hello, world”);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Hello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return h;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void main 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h.sayHello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Hello h2 = new Hello();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h2.sayHello();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getRef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 b="1" dirty="0" err="1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20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20905</TotalTime>
  <Words>1916</Words>
  <Application>Microsoft Office PowerPoint</Application>
  <PresentationFormat>A4 Paper (210x297 mm)</PresentationFormat>
  <Paragraphs>359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Candara</vt:lpstr>
      <vt:lpstr>Century Gothic</vt:lpstr>
      <vt:lpstr>Consolas</vt:lpstr>
      <vt:lpstr>Courier New</vt:lpstr>
      <vt:lpstr>Tahoma</vt:lpstr>
      <vt:lpstr>Times New Roman</vt:lpstr>
      <vt:lpstr>Wingdings</vt:lpstr>
      <vt:lpstr>Trinhlk_template</vt:lpstr>
      <vt:lpstr>Bài 4: Hiểu thêm về Java</vt:lpstr>
      <vt:lpstr>Đã học</vt:lpstr>
      <vt:lpstr>Tài liệu tham khảo</vt:lpstr>
      <vt:lpstr>Nội dung</vt:lpstr>
      <vt:lpstr>Phương thức và thuộc tính tĩnh </vt:lpstr>
      <vt:lpstr>PowerPoint Presentation</vt:lpstr>
      <vt:lpstr>Phương thức và thuộc tính tĩnh</vt:lpstr>
      <vt:lpstr>PowerPoint Presentation</vt:lpstr>
      <vt:lpstr>PowerPoint Presentation</vt:lpstr>
      <vt:lpstr>Gói các lớp đối tượng (package)</vt:lpstr>
      <vt:lpstr>Sử dụng Gói như thế nào?</vt:lpstr>
      <vt:lpstr>Khai báo Gói</vt:lpstr>
      <vt:lpstr>Hai cách sử dụng Gói</vt:lpstr>
      <vt:lpstr>PowerPoint Presentation</vt:lpstr>
      <vt:lpstr>PowerPoint Presentation</vt:lpstr>
      <vt:lpstr>Biên dịch và thực thi</vt:lpstr>
      <vt:lpstr>Hợp thành (composition)</vt:lpstr>
      <vt:lpstr>Hợp thành</vt:lpstr>
      <vt:lpstr>Get/Set thuộc tính tham chiếu</vt:lpstr>
      <vt:lpstr>Get/Set bằng khởi tạo sao chép</vt:lpstr>
      <vt:lpstr>Vào ra từ luồng dữ liệu chuẩn</vt:lpstr>
      <vt:lpstr>Nhập dữ liệu từ luồng vào chuẩn</vt:lpstr>
      <vt:lpstr>Ví dụ: Nhập liệu từ luồng vào chuẩn</vt:lpstr>
      <vt:lpstr>Tham số dòng lệnh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Viet Tran Hoang</cp:lastModifiedBy>
  <cp:revision>727</cp:revision>
  <cp:lastPrinted>2016-09-21T04:17:26Z</cp:lastPrinted>
  <dcterms:created xsi:type="dcterms:W3CDTF">2016-05-31T12:51:22Z</dcterms:created>
  <dcterms:modified xsi:type="dcterms:W3CDTF">2021-10-06T10:55:37Z</dcterms:modified>
</cp:coreProperties>
</file>