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75" r:id="rId15"/>
    <p:sldId id="276" r:id="rId16"/>
    <p:sldId id="277" r:id="rId17"/>
    <p:sldId id="278" r:id="rId18"/>
    <p:sldId id="279" r:id="rId19"/>
    <p:sldId id="269" r:id="rId20"/>
    <p:sldId id="270" r:id="rId21"/>
    <p:sldId id="280" r:id="rId22"/>
    <p:sldId id="274" r:id="rId23"/>
    <p:sldId id="281" r:id="rId24"/>
    <p:sldId id="271" r:id="rId25"/>
    <p:sldId id="282" r:id="rId26"/>
    <p:sldId id="273" r:id="rId27"/>
    <p:sldId id="257" r:id="rId28"/>
  </p:sldIdLst>
  <p:sldSz cx="9906000" cy="6858000" type="A4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5409" autoAdjust="0"/>
  </p:normalViewPr>
  <p:slideViewPr>
    <p:cSldViewPr>
      <p:cViewPr varScale="1">
        <p:scale>
          <a:sx n="57" d="100"/>
          <a:sy n="57" d="100"/>
        </p:scale>
        <p:origin x="1644" y="72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46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748AC-93B4-487F-A96C-BA994DE4E7E8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8547-35A4-4EEA-B872-4474869B3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10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CEB1-7062-46D9-BB31-314D962DF5F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692150"/>
            <a:ext cx="5000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8E64-6641-4E4F-82C1-AAE95B3285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06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4725" y="692150"/>
            <a:ext cx="5000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78E64-6641-4E4F-82C1-AAE95B3285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</p:spTree>
    <p:extLst>
      <p:ext uri="{BB962C8B-B14F-4D97-AF65-F5344CB8AC3E}">
        <p14:creationId xmlns:p14="http://schemas.microsoft.com/office/powerpoint/2010/main" val="234868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93B61-2702-49AF-BF7B-1255C46F28EB}" type="slidenum">
              <a:rPr lang="en-US"/>
              <a:pPr/>
              <a:t>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1FDC8-AD06-4E68-8E0B-5116137E2C28}" type="slidenum">
              <a:rPr lang="en-US"/>
              <a:pPr/>
              <a:t>4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 Khanh Trinh\Desktop\2267_physics_lessons\template_interna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76400"/>
            <a:ext cx="84201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2" descr="C:\Users\Trinh Le\Desktop\slider-blue-ba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59505"/>
            <a:ext cx="8915400" cy="5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9922-9C23-4B9B-88B7-D27E15368D16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7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0B6E-9389-4DF6-970A-9D715CC119CD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44FD-A651-46DC-B07D-8C17AECD922E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3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F2BE-BA26-4E05-9F7A-486580FB2F78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E59A-C99B-4C41-8685-7BB0B04A4C5C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7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E41D-0E04-4DD3-969F-8865B8A47CFF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284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48DA-4099-4827-A7DD-45FB42595700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ED21-A11B-403B-9452-DFE266BEA6D4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B25-AB32-42CB-86C3-34DF65D0D273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inh Le\Desktop\slider-blue-ba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4" y="63246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183" y="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3C7BA221-70AA-4F08-81F0-098CE42FC0A2}" type="datetime1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C102E81D-EE5C-4746-BACE-D5CEA6BB4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495300" y="1143000"/>
            <a:ext cx="536575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3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1600201"/>
            <a:ext cx="9575800" cy="1470025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THỪA KẾ</a:t>
            </a:r>
            <a:br>
              <a:rPr lang="en-US" sz="5400"/>
            </a:br>
            <a:r>
              <a:rPr lang="en-US" sz="3600"/>
              <a:t>(Inheritance)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343400"/>
            <a:ext cx="6934200" cy="1752600"/>
          </a:xfrm>
        </p:spPr>
        <p:txBody>
          <a:bodyPr>
            <a:normAutofit/>
          </a:bodyPr>
          <a:lstStyle/>
          <a:p>
            <a:endParaRPr lang="en-US" sz="2000" dirty="0">
              <a:latin typeface="Candara" pitchFamily="34" charset="0"/>
            </a:endParaRPr>
          </a:p>
          <a:p>
            <a:r>
              <a:rPr lang="en-US" sz="2000"/>
              <a:t>Trường ĐH Công nghệ, ĐHQG Hà Nội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4" name="Picture 3" descr="C:\Users\Le Khanh Trinh\Desktop\3-VNU-U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soát truy cập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public, protected, “default” (packaged), private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458569"/>
          <a:ext cx="8991600" cy="234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597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Same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Subclass</a:t>
                      </a:r>
                      <a:br>
                        <a:rPr lang="en-US"/>
                      </a:br>
                      <a:r>
                        <a:rPr lang="en-US"/>
                        <a:t>(same package)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Subclass</a:t>
                      </a:r>
                      <a:br>
                        <a:rPr lang="en-US"/>
                      </a:br>
                      <a:r>
                        <a:rPr lang="en-US"/>
                        <a:t>(different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package)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Universal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3333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3333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3333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3333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packaged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3333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3333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Mức truy cập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4914900" cy="4525963"/>
          </a:xfrm>
        </p:spPr>
        <p:txBody>
          <a:bodyPr/>
          <a:lstStyle/>
          <a:p>
            <a:r>
              <a:rPr lang="vi-VN" sz="2800"/>
              <a:t>Đ</a:t>
            </a:r>
            <a:r>
              <a:rPr lang="en-US" sz="2800"/>
              <a:t>ối</a:t>
            </a:r>
            <a:r>
              <a:rPr lang="vi-VN" sz="2800"/>
              <a:t> t</a:t>
            </a:r>
            <a:r>
              <a:rPr lang="en-US" sz="2800"/>
              <a:t>ượ</a:t>
            </a:r>
            <a:r>
              <a:rPr lang="vi-VN" sz="2800"/>
              <a:t>ng th</a:t>
            </a:r>
            <a:r>
              <a:rPr lang="en-US" sz="2800"/>
              <a:t>uộc</a:t>
            </a:r>
            <a:r>
              <a:rPr lang="vi-VN" sz="2800"/>
              <a:t> </a:t>
            </a:r>
            <a:r>
              <a:rPr lang="en-US" sz="2800"/>
              <a:t>lớp</a:t>
            </a:r>
            <a:r>
              <a:rPr lang="vi-VN" sz="2800"/>
              <a:t> d</a:t>
            </a:r>
            <a:r>
              <a:rPr lang="en-US" sz="2800"/>
              <a:t>ẫn</a:t>
            </a:r>
            <a:r>
              <a:rPr lang="vi-VN" sz="2800"/>
              <a:t> x</a:t>
            </a:r>
            <a:r>
              <a:rPr lang="en-US" sz="2800"/>
              <a:t>uất</a:t>
            </a:r>
            <a:r>
              <a:rPr lang="vi-VN" sz="2800"/>
              <a:t> truy c</a:t>
            </a:r>
            <a:r>
              <a:rPr lang="en-US" sz="2800"/>
              <a:t>ập</a:t>
            </a:r>
            <a:r>
              <a:rPr lang="vi-VN" sz="2800"/>
              <a:t> đ</a:t>
            </a:r>
            <a:r>
              <a:rPr lang="en-US" sz="2800"/>
              <a:t>ược</a:t>
            </a:r>
            <a:r>
              <a:rPr lang="vi-VN" sz="2800"/>
              <a:t> các</a:t>
            </a:r>
            <a:r>
              <a:rPr lang="en-US" sz="2800"/>
              <a:t> </a:t>
            </a:r>
            <a:r>
              <a:rPr lang="en-US" sz="2800" i="1">
                <a:solidFill>
                  <a:srgbClr val="3333FF"/>
                </a:solidFill>
              </a:rPr>
              <a:t>protected members</a:t>
            </a:r>
            <a:r>
              <a:rPr lang="en-US" sz="2800" i="1"/>
              <a:t> (thuộc tính, phương thức) của lớp cơ sở</a:t>
            </a:r>
          </a:p>
          <a:p>
            <a:r>
              <a:rPr lang="en-US" sz="2800"/>
              <a:t>Với các đối tượng khác </a:t>
            </a:r>
            <a:r>
              <a:rPr lang="en-US" sz="2800" i="1">
                <a:solidFill>
                  <a:srgbClr val="FF0000"/>
                </a:solidFill>
              </a:rPr>
              <a:t>che giấu thông tin</a:t>
            </a:r>
            <a:r>
              <a:rPr lang="en-US" sz="2800"/>
              <a:t>	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609772" y="1676400"/>
            <a:ext cx="4191000" cy="3110724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Person { </a:t>
            </a:r>
          </a:p>
          <a:p>
            <a:r>
              <a:rPr lang="en-US" sz="1400" b="1">
                <a:solidFill>
                  <a:srgbClr val="0000CC"/>
                </a:solidFill>
              </a:rPr>
              <a:t>		protected String</a:t>
            </a:r>
            <a:r>
              <a:rPr lang="en-US" sz="1400" b="1"/>
              <a:t> name;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protected</a:t>
            </a:r>
            <a:r>
              <a:rPr lang="en-US" sz="1400" b="1"/>
              <a:t> </a:t>
            </a:r>
            <a:r>
              <a:rPr lang="en-US" sz="1400" b="1">
                <a:solidFill>
                  <a:srgbClr val="0000CC"/>
                </a:solidFill>
              </a:rPr>
              <a:t>int </a:t>
            </a:r>
            <a:r>
              <a:rPr lang="en-US" sz="1400" b="1"/>
              <a:t>age;</a:t>
            </a:r>
          </a:p>
          <a:p>
            <a:r>
              <a:rPr lang="en-US" sz="1400" b="1"/>
              <a:t>		…</a:t>
            </a:r>
            <a:endParaRPr lang="en-US" sz="1400" b="1">
              <a:latin typeface="Consolas" pitchFamily="49" charset="0"/>
            </a:endParaRP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Employee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extends</a:t>
            </a:r>
            <a:r>
              <a:rPr lang="en-US" sz="1400" b="1">
                <a:latin typeface="Consolas" pitchFamily="49" charset="0"/>
              </a:rPr>
              <a:t> Person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double</a:t>
            </a:r>
            <a:r>
              <a:rPr lang="en-US" sz="1400" b="1">
                <a:latin typeface="Consolas" pitchFamily="49" charset="0"/>
              </a:rPr>
              <a:t>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</a:t>
            </a:r>
            <a:r>
              <a:rPr lang="en-US" sz="1400" b="1"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String</a:t>
            </a:r>
            <a:r>
              <a:rPr lang="en-US" sz="1400" b="1">
                <a:latin typeface="Consolas" pitchFamily="49" charset="0"/>
              </a:rPr>
              <a:t> getDetail ()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   String s = name + “, ”+ age;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   s += “, “ +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return</a:t>
            </a:r>
            <a:r>
              <a:rPr lang="en-US" sz="1400" b="1">
                <a:latin typeface="Consolas" pitchFamily="49" charset="0"/>
              </a:rPr>
              <a:t> s;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}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…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 trong kế thừa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4838700" cy="4525963"/>
          </a:xfrm>
        </p:spPr>
        <p:txBody>
          <a:bodyPr>
            <a:normAutofit lnSpcReduction="10000"/>
          </a:bodyPr>
          <a:lstStyle/>
          <a:p>
            <a:r>
              <a:rPr lang="en-US" sz="2800"/>
              <a:t>Lớp dẫn xuất không kế thừa các </a:t>
            </a:r>
            <a:r>
              <a:rPr lang="en-US" sz="2800" i="1">
                <a:solidFill>
                  <a:srgbClr val="FF0000"/>
                </a:solidFill>
              </a:rPr>
              <a:t>private members</a:t>
            </a:r>
            <a:r>
              <a:rPr lang="en-US" sz="2800"/>
              <a:t> của lớp cơ sở</a:t>
            </a:r>
          </a:p>
          <a:p>
            <a:pPr algn="r">
              <a:buNone/>
            </a:pPr>
            <a:r>
              <a:rPr lang="en-US" sz="1800" i="1">
                <a:solidFill>
                  <a:schemeClr val="bg1">
                    <a:lumMod val="50000"/>
                  </a:schemeClr>
                </a:solidFill>
              </a:rPr>
              <a:t>thành phần bị ẩn</a:t>
            </a:r>
          </a:p>
          <a:p>
            <a:r>
              <a:rPr lang="en-US" sz="2800"/>
              <a:t>Có thể truy cập các </a:t>
            </a:r>
            <a:r>
              <a:rPr lang="en-US" sz="2800" i="1">
                <a:solidFill>
                  <a:srgbClr val="3333FF"/>
                </a:solidFill>
              </a:rPr>
              <a:t>thành phần private (bị ẩn)</a:t>
            </a:r>
            <a:r>
              <a:rPr lang="en-US" sz="2800"/>
              <a:t> thông qua các giao diện của lớp cơ sở</a:t>
            </a:r>
          </a:p>
          <a:p>
            <a:pPr>
              <a:buNone/>
            </a:pPr>
            <a:endParaRPr lang="en-US" sz="2800"/>
          </a:p>
          <a:p>
            <a:pPr algn="r">
              <a:buNone/>
            </a:pPr>
            <a:r>
              <a:rPr lang="en-US" sz="1800" i="1">
                <a:solidFill>
                  <a:schemeClr val="bg1">
                    <a:lumMod val="50000"/>
                  </a:schemeClr>
                </a:solidFill>
              </a:rPr>
              <a:t>Đối tượng của lớp dẫn xuất có chứa thông tin thuộc tính </a:t>
            </a:r>
            <a:r>
              <a:rPr lang="en-US" sz="1800" i="1">
                <a:solidFill>
                  <a:srgbClr val="FF0000"/>
                </a:solidFill>
              </a:rPr>
              <a:t>private</a:t>
            </a:r>
            <a:r>
              <a:rPr lang="en-US" sz="1800" i="1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181600" y="1524000"/>
            <a:ext cx="4648200" cy="418794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Person { </a:t>
            </a:r>
          </a:p>
          <a:p>
            <a:r>
              <a:rPr lang="en-US" sz="1400" b="1">
                <a:solidFill>
                  <a:srgbClr val="0000CC"/>
                </a:solidFill>
              </a:rPr>
              <a:t>	    private String</a:t>
            </a:r>
            <a:r>
              <a:rPr lang="en-US" sz="1400" b="1"/>
              <a:t> name;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private</a:t>
            </a:r>
            <a:r>
              <a:rPr lang="en-US" sz="1400" b="1"/>
              <a:t> </a:t>
            </a:r>
            <a:r>
              <a:rPr lang="en-US" sz="1400" b="1">
                <a:solidFill>
                  <a:srgbClr val="0000CC"/>
                </a:solidFill>
              </a:rPr>
              <a:t>int </a:t>
            </a:r>
            <a:r>
              <a:rPr lang="en-US" sz="1400" b="1"/>
              <a:t>age;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 String</a:t>
            </a:r>
            <a:r>
              <a:rPr lang="en-US" sz="1400" b="1"/>
              <a:t> getName(){ </a:t>
            </a:r>
          </a:p>
          <a:p>
            <a:r>
              <a:rPr lang="en-US" sz="1400" b="1"/>
              <a:t>		return name;}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 int </a:t>
            </a:r>
            <a:r>
              <a:rPr lang="en-US" sz="1400" b="1"/>
              <a:t>getAge () {</a:t>
            </a:r>
          </a:p>
          <a:p>
            <a:r>
              <a:rPr lang="en-US" sz="1400" b="1"/>
              <a:t>		return age;}</a:t>
            </a:r>
          </a:p>
          <a:p>
            <a:r>
              <a:rPr lang="en-US" sz="1400" b="1"/>
              <a:t>		…</a:t>
            </a:r>
            <a:endParaRPr lang="en-US" sz="1400" b="1">
              <a:latin typeface="Consolas" pitchFamily="49" charset="0"/>
            </a:endParaRP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Employee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extends</a:t>
            </a:r>
            <a:r>
              <a:rPr lang="en-US" sz="1400" b="1">
                <a:latin typeface="Consolas" pitchFamily="49" charset="0"/>
              </a:rPr>
              <a:t> Person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double</a:t>
            </a:r>
            <a:r>
              <a:rPr lang="en-US" sz="1400" b="1">
                <a:latin typeface="Consolas" pitchFamily="49" charset="0"/>
              </a:rPr>
              <a:t>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</a:t>
            </a:r>
            <a:r>
              <a:rPr lang="en-US" sz="1400" b="1"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String</a:t>
            </a:r>
            <a:r>
              <a:rPr lang="en-US" sz="1400" b="1">
                <a:latin typeface="Consolas" pitchFamily="49" charset="0"/>
              </a:rPr>
              <a:t> getDetail ()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   //</a:t>
            </a:r>
            <a:r>
              <a:rPr lang="en-US" sz="1400" b="1">
                <a:solidFill>
                  <a:srgbClr val="FF0000"/>
                </a:solidFill>
                <a:latin typeface="Consolas" pitchFamily="49" charset="0"/>
              </a:rPr>
              <a:t>String s = name + “, ”+ age;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nsolas" pitchFamily="49" charset="0"/>
              </a:rPr>
              <a:t>	      </a:t>
            </a: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String s = getName() + “, “+ getAge();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   s += “, “ +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return</a:t>
            </a:r>
            <a:r>
              <a:rPr lang="en-US" sz="1400" b="1">
                <a:latin typeface="Consolas" pitchFamily="49" charset="0"/>
              </a:rPr>
              <a:t> s;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}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…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 thừa: trong cùng gói, khác gói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28600" y="1676400"/>
            <a:ext cx="4495800" cy="418794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class</a:t>
            </a:r>
            <a:r>
              <a:rPr lang="en-US" sz="1400" b="1">
                <a:latin typeface="Consolas" pitchFamily="49" charset="0"/>
              </a:rPr>
              <a:t> Person { </a:t>
            </a:r>
          </a:p>
          <a:p>
            <a:r>
              <a:rPr lang="en-US" sz="1400" b="1">
                <a:solidFill>
                  <a:srgbClr val="0000CC"/>
                </a:solidFill>
              </a:rPr>
              <a:t>		String</a:t>
            </a:r>
            <a:r>
              <a:rPr lang="en-US" sz="1400" b="1"/>
              <a:t> name;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int </a:t>
            </a:r>
            <a:r>
              <a:rPr lang="en-US" sz="1400" b="1"/>
              <a:t>age;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public String</a:t>
            </a:r>
            <a:r>
              <a:rPr lang="en-US" sz="1400" b="1"/>
              <a:t> getNam(){ </a:t>
            </a:r>
          </a:p>
          <a:p>
            <a:r>
              <a:rPr lang="en-US" sz="1400" b="1"/>
              <a:t>			return name;}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public int </a:t>
            </a:r>
            <a:r>
              <a:rPr lang="en-US" sz="1400" b="1"/>
              <a:t>getAge () {</a:t>
            </a:r>
          </a:p>
          <a:p>
            <a:r>
              <a:rPr lang="en-US" sz="1400" b="1"/>
              <a:t>			return age;}</a:t>
            </a:r>
          </a:p>
          <a:p>
            <a:r>
              <a:rPr lang="en-US" sz="1400" b="1"/>
              <a:t>		…</a:t>
            </a:r>
            <a:endParaRPr lang="en-US" sz="1400" b="1">
              <a:latin typeface="Consolas" pitchFamily="49" charset="0"/>
            </a:endParaRP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class</a:t>
            </a:r>
            <a:r>
              <a:rPr lang="en-US" sz="1400" b="1">
                <a:latin typeface="Consolas" pitchFamily="49" charset="0"/>
              </a:rPr>
              <a:t> Employee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extends</a:t>
            </a:r>
            <a:r>
              <a:rPr lang="en-US" sz="1400" b="1">
                <a:latin typeface="Consolas" pitchFamily="49" charset="0"/>
              </a:rPr>
              <a:t> Person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double</a:t>
            </a:r>
            <a:r>
              <a:rPr lang="en-US" sz="1400" b="1">
                <a:latin typeface="Consolas" pitchFamily="49" charset="0"/>
              </a:rPr>
              <a:t>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…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</a:t>
            </a:r>
            <a:r>
              <a:rPr lang="en-US" sz="1400" b="1"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String</a:t>
            </a:r>
            <a:r>
              <a:rPr lang="en-US" sz="1400" b="1">
                <a:latin typeface="Consolas" pitchFamily="49" charset="0"/>
              </a:rPr>
              <a:t> getDetail ()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   </a:t>
            </a:r>
            <a:r>
              <a:rPr lang="en-US" sz="1400" b="1">
                <a:solidFill>
                  <a:srgbClr val="00B050"/>
                </a:solidFill>
                <a:latin typeface="Consolas" pitchFamily="49" charset="0"/>
              </a:rPr>
              <a:t>String s = name + “, ” + age;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	      </a:t>
            </a:r>
            <a:r>
              <a:rPr lang="en-US" sz="1400" b="1">
                <a:latin typeface="Consolas" pitchFamily="49" charset="0"/>
              </a:rPr>
              <a:t>s += “, “ +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return</a:t>
            </a:r>
            <a:r>
              <a:rPr lang="en-US" sz="1400" b="1">
                <a:latin typeface="Consolas" pitchFamily="49" charset="0"/>
              </a:rPr>
              <a:t> s;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}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…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5181600" y="1676400"/>
            <a:ext cx="4495800" cy="461883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package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rPr>
              <a:t>comp;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Person { </a:t>
            </a:r>
          </a:p>
          <a:p>
            <a:r>
              <a:rPr lang="en-US" sz="1400" b="1">
                <a:solidFill>
                  <a:srgbClr val="0000CC"/>
                </a:solidFill>
              </a:rPr>
              <a:t>		protected String</a:t>
            </a:r>
            <a:r>
              <a:rPr lang="en-US" sz="1400" b="1"/>
              <a:t> name;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protected</a:t>
            </a:r>
            <a:r>
              <a:rPr lang="en-US" sz="1400" b="1"/>
              <a:t> </a:t>
            </a:r>
            <a:r>
              <a:rPr lang="en-US" sz="1400" b="1">
                <a:solidFill>
                  <a:srgbClr val="0000CC"/>
                </a:solidFill>
              </a:rPr>
              <a:t>int </a:t>
            </a:r>
            <a:r>
              <a:rPr lang="en-US" sz="1400" b="1"/>
              <a:t>age;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public String</a:t>
            </a:r>
            <a:r>
              <a:rPr lang="en-US" sz="1400" b="1"/>
              <a:t> getNam(){ </a:t>
            </a:r>
          </a:p>
          <a:p>
            <a:r>
              <a:rPr lang="en-US" sz="1400" b="1"/>
              <a:t>			return name;}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public int </a:t>
            </a:r>
            <a:r>
              <a:rPr lang="en-US" sz="1400" b="1"/>
              <a:t>getAge () {</a:t>
            </a:r>
          </a:p>
          <a:p>
            <a:r>
              <a:rPr lang="en-US" sz="1400" b="1"/>
              <a:t>			return age;}</a:t>
            </a:r>
          </a:p>
          <a:p>
            <a:r>
              <a:rPr lang="en-US" sz="1400" b="1"/>
              <a:t>		…</a:t>
            </a:r>
            <a:endParaRPr lang="en-US" sz="1400" b="1">
              <a:latin typeface="Consolas" pitchFamily="49" charset="0"/>
            </a:endParaRP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import</a:t>
            </a:r>
            <a:r>
              <a:rPr lang="en-US" sz="1400" b="1">
                <a:latin typeface="Consolas" pitchFamily="49" charset="0"/>
              </a:rPr>
              <a:t> comp.Person;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Employee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extends</a:t>
            </a:r>
            <a:r>
              <a:rPr lang="en-US" sz="1400" b="1">
                <a:latin typeface="Consolas" pitchFamily="49" charset="0"/>
              </a:rPr>
              <a:t> Person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double</a:t>
            </a:r>
            <a:r>
              <a:rPr lang="en-US" sz="1400" b="1">
                <a:latin typeface="Consolas" pitchFamily="49" charset="0"/>
              </a:rPr>
              <a:t>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…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</a:t>
            </a:r>
            <a:r>
              <a:rPr lang="en-US" sz="1400" b="1"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String</a:t>
            </a:r>
            <a:r>
              <a:rPr lang="en-US" sz="1400" b="1">
                <a:latin typeface="Consolas" pitchFamily="49" charset="0"/>
              </a:rPr>
              <a:t> getDetail ()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   </a:t>
            </a:r>
            <a:r>
              <a:rPr lang="en-US" sz="1400" b="1">
                <a:solidFill>
                  <a:srgbClr val="00B050"/>
                </a:solidFill>
                <a:latin typeface="Consolas" pitchFamily="49" charset="0"/>
              </a:rPr>
              <a:t>String s = name + “, ” + age;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	      </a:t>
            </a:r>
            <a:r>
              <a:rPr lang="en-US" sz="1400" b="1">
                <a:latin typeface="Consolas" pitchFamily="49" charset="0"/>
              </a:rPr>
              <a:t>s += “, “ +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return</a:t>
            </a:r>
            <a:r>
              <a:rPr lang="en-US" sz="1400" b="1">
                <a:latin typeface="Consolas" pitchFamily="49" charset="0"/>
              </a:rPr>
              <a:t> s;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}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…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295400"/>
            <a:ext cx="15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Trong cùng gói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3360" y="12954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Khác gói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 thừa từ gói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thể kế thừa từ gói khác</a:t>
            </a:r>
          </a:p>
          <a:p>
            <a:pPr lvl="1"/>
            <a:r>
              <a:rPr lang="fr-FR"/>
              <a:t>Kế thừa thư viện của Java: ví dụ từ Applet</a:t>
            </a:r>
          </a:p>
          <a:p>
            <a:pPr lvl="1"/>
            <a:r>
              <a:rPr lang="en-US"/>
              <a:t>Kế thừa từ gói của các nhà phát triển khác</a:t>
            </a:r>
          </a:p>
          <a:p>
            <a:r>
              <a:rPr lang="en-US"/>
              <a:t>Kế thừa mà không cần biết mã nguồn</a:t>
            </a:r>
          </a:p>
          <a:p>
            <a:pPr lvl="1"/>
            <a:r>
              <a:rPr lang="en-US"/>
              <a:t>Bảo mật mã nguồn</a:t>
            </a:r>
          </a:p>
          <a:p>
            <a:pPr lvl="1"/>
            <a:r>
              <a:rPr lang="en-US"/>
              <a:t>Nâng cao khả năng sử dụng lại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 thừa: Phương thức khởi tạo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4838700" cy="4525963"/>
          </a:xfrm>
        </p:spPr>
        <p:txBody>
          <a:bodyPr>
            <a:normAutofit/>
          </a:bodyPr>
          <a:lstStyle/>
          <a:p>
            <a:r>
              <a:rPr lang="en-US" sz="2800"/>
              <a:t>Lớp dẫn xuất </a:t>
            </a:r>
            <a:r>
              <a:rPr lang="en-US" sz="2800" i="1">
                <a:solidFill>
                  <a:srgbClr val="FF0000"/>
                </a:solidFill>
              </a:rPr>
              <a:t>không kế thừa</a:t>
            </a:r>
            <a:r>
              <a:rPr lang="en-US" sz="2800"/>
              <a:t> các phương thức khởi tạo (</a:t>
            </a:r>
            <a:r>
              <a:rPr lang="en-US" sz="2800" i="1">
                <a:solidFill>
                  <a:srgbClr val="0000CC"/>
                </a:solidFill>
              </a:rPr>
              <a:t>constr</a:t>
            </a:r>
            <a:r>
              <a:rPr lang="en-US" sz="2800"/>
              <a:t>)</a:t>
            </a:r>
          </a:p>
          <a:p>
            <a:r>
              <a:rPr lang="en-US" sz="2800"/>
              <a:t>Lớp dẫn xuất:</a:t>
            </a:r>
          </a:p>
          <a:p>
            <a:pPr lvl="1"/>
            <a:r>
              <a:rPr lang="en-US" sz="2400"/>
              <a:t>Gọi constr mặc định của nó hoặc gọi constr chính lớp đó xây dựng</a:t>
            </a:r>
          </a:p>
          <a:p>
            <a:endParaRPr lang="en-US" sz="2800"/>
          </a:p>
          <a:p>
            <a:pPr algn="r">
              <a:buNone/>
            </a:pPr>
            <a:endParaRPr lang="en-US" sz="18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410200" y="1676400"/>
            <a:ext cx="4419600" cy="375705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Point { </a:t>
            </a:r>
          </a:p>
          <a:p>
            <a:r>
              <a:rPr lang="en-US" sz="1400" b="1">
                <a:solidFill>
                  <a:srgbClr val="0000CC"/>
                </a:solidFill>
              </a:rPr>
              <a:t>	    protected int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x, y;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Point (){}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 </a:t>
            </a:r>
            <a:r>
              <a:rPr lang="en-US" sz="1400" b="1">
                <a:solidFill>
                  <a:schemeClr val="tx1"/>
                </a:solidFill>
              </a:rPr>
              <a:t>Point</a:t>
            </a:r>
            <a:r>
              <a:rPr lang="en-US" sz="1400" b="1">
                <a:solidFill>
                  <a:srgbClr val="0000CC"/>
                </a:solidFill>
              </a:rPr>
              <a:t> </a:t>
            </a:r>
            <a:r>
              <a:rPr lang="en-US" sz="1400" b="1"/>
              <a:t>(int xx, int yy){ </a:t>
            </a:r>
          </a:p>
          <a:p>
            <a:r>
              <a:rPr lang="en-US" sz="1400" b="1"/>
              <a:t>		x = xx;</a:t>
            </a:r>
          </a:p>
          <a:p>
            <a:r>
              <a:rPr lang="en-US" sz="1400" b="1"/>
              <a:t>		y = yy;</a:t>
            </a:r>
          </a:p>
          <a:p>
            <a:r>
              <a:rPr lang="en-US" sz="1400" b="1"/>
              <a:t>	    }</a:t>
            </a:r>
          </a:p>
          <a:p>
            <a:r>
              <a:rPr lang="en-US" sz="1400" b="1"/>
              <a:t>…</a:t>
            </a:r>
          </a:p>
          <a:p>
            <a:r>
              <a:rPr lang="en-US" sz="1400" b="1"/>
              <a:t>}</a:t>
            </a:r>
          </a:p>
          <a:p>
            <a:r>
              <a:rPr lang="en-US" sz="1400" b="1">
                <a:solidFill>
                  <a:srgbClr val="0000CC"/>
                </a:solidFill>
              </a:rPr>
              <a:t>public class </a:t>
            </a:r>
            <a:r>
              <a:rPr lang="en-US" sz="1400" b="1"/>
              <a:t>Circle extends Point {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protected double</a:t>
            </a:r>
            <a:r>
              <a:rPr lang="en-US" sz="1400" b="1"/>
              <a:t> radius;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</a:t>
            </a:r>
            <a:r>
              <a:rPr lang="en-US" sz="1400" b="1"/>
              <a:t> Circle () {}</a:t>
            </a:r>
          </a:p>
          <a:p>
            <a:r>
              <a:rPr lang="en-US" sz="1400" b="1"/>
              <a:t>}</a:t>
            </a:r>
          </a:p>
          <a:p>
            <a:r>
              <a:rPr lang="en-US" sz="1400" b="1"/>
              <a:t>…</a:t>
            </a:r>
          </a:p>
          <a:p>
            <a:r>
              <a:rPr lang="en-US" sz="1400" b="1"/>
              <a:t>Point p1 = new Point (10, 10);</a:t>
            </a:r>
          </a:p>
          <a:p>
            <a:r>
              <a:rPr lang="en-US" sz="1400" b="1"/>
              <a:t>Circle c1 = new Circle ();</a:t>
            </a:r>
          </a:p>
          <a:p>
            <a:r>
              <a:rPr lang="en-US" sz="1400" b="1">
                <a:solidFill>
                  <a:srgbClr val="FF0000"/>
                </a:solidFill>
              </a:rPr>
              <a:t>Circle c2 = new Circle (10, 10); //error</a:t>
            </a:r>
            <a:r>
              <a:rPr lang="en-US" sz="1400" b="1"/>
              <a:t>	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 dẫn xuất: Phương thức khởi tạo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4838700" cy="4525963"/>
          </a:xfrm>
        </p:spPr>
        <p:txBody>
          <a:bodyPr>
            <a:normAutofit/>
          </a:bodyPr>
          <a:lstStyle/>
          <a:p>
            <a:r>
              <a:rPr lang="en-US" sz="2800"/>
              <a:t>Phương thức khởi tạo của lớp dẫn xuất:</a:t>
            </a:r>
          </a:p>
          <a:p>
            <a:pPr lvl="1"/>
            <a:r>
              <a:rPr lang="en-US" sz="2400"/>
              <a:t>Lớp cơ sở có phương thức khởi tạo (</a:t>
            </a:r>
            <a:r>
              <a:rPr lang="en-US" sz="2400">
                <a:solidFill>
                  <a:srgbClr val="0000CC"/>
                </a:solidFill>
              </a:rPr>
              <a:t>constr</a:t>
            </a:r>
            <a:r>
              <a:rPr lang="en-US" sz="2400"/>
              <a:t>) mặc định: </a:t>
            </a:r>
            <a:r>
              <a:rPr lang="en-US" sz="2400">
                <a:solidFill>
                  <a:srgbClr val="0000CC"/>
                </a:solidFill>
              </a:rPr>
              <a:t>có thể gọi hoặc không gọi</a:t>
            </a:r>
            <a:r>
              <a:rPr lang="en-US" sz="2400"/>
              <a:t> constr của lớp cơ sở</a:t>
            </a:r>
          </a:p>
          <a:p>
            <a:pPr lvl="1"/>
            <a:r>
              <a:rPr lang="en-US" sz="2400"/>
              <a:t>Gọi constr của lớp cơ sở thông qua từ khóa </a:t>
            </a:r>
            <a:r>
              <a:rPr lang="en-US" sz="2400">
                <a:solidFill>
                  <a:srgbClr val="0000CC"/>
                </a:solidFill>
              </a:rPr>
              <a:t>super</a:t>
            </a:r>
            <a:endParaRPr lang="en-US" sz="2000">
              <a:solidFill>
                <a:srgbClr val="0000CC"/>
              </a:solidFill>
            </a:endParaRPr>
          </a:p>
          <a:p>
            <a:endParaRPr lang="en-US" sz="2800"/>
          </a:p>
          <a:p>
            <a:pPr algn="r">
              <a:buNone/>
            </a:pPr>
            <a:endParaRPr lang="en-US" sz="18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410200" y="1676400"/>
            <a:ext cx="4419600" cy="375705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Point { </a:t>
            </a:r>
          </a:p>
          <a:p>
            <a:r>
              <a:rPr lang="en-US" sz="1400" b="1">
                <a:solidFill>
                  <a:srgbClr val="0000CC"/>
                </a:solidFill>
              </a:rPr>
              <a:t>	    protected int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x, y;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Point (){}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 </a:t>
            </a:r>
            <a:r>
              <a:rPr lang="en-US" sz="1400" b="1">
                <a:solidFill>
                  <a:schemeClr val="tx1"/>
                </a:solidFill>
              </a:rPr>
              <a:t>Point</a:t>
            </a:r>
            <a:r>
              <a:rPr lang="en-US" sz="1400" b="1">
                <a:solidFill>
                  <a:srgbClr val="0000CC"/>
                </a:solidFill>
              </a:rPr>
              <a:t> </a:t>
            </a:r>
            <a:r>
              <a:rPr lang="en-US" sz="1400" b="1"/>
              <a:t>(int xx, int yy){ </a:t>
            </a:r>
          </a:p>
          <a:p>
            <a:r>
              <a:rPr lang="en-US" sz="1400" b="1"/>
              <a:t>		x = xx;</a:t>
            </a:r>
          </a:p>
          <a:p>
            <a:r>
              <a:rPr lang="en-US" sz="1400" b="1"/>
              <a:t>		y = yy;</a:t>
            </a:r>
          </a:p>
          <a:p>
            <a:r>
              <a:rPr lang="en-US" sz="1400" b="1"/>
              <a:t>	    }</a:t>
            </a:r>
          </a:p>
          <a:p>
            <a:r>
              <a:rPr lang="en-US" sz="1400" b="1"/>
              <a:t>…</a:t>
            </a:r>
          </a:p>
          <a:p>
            <a:r>
              <a:rPr lang="en-US" sz="1400" b="1"/>
              <a:t>}</a:t>
            </a:r>
          </a:p>
          <a:p>
            <a:r>
              <a:rPr lang="en-US" sz="1400" b="1">
                <a:solidFill>
                  <a:srgbClr val="0000CC"/>
                </a:solidFill>
              </a:rPr>
              <a:t>public class </a:t>
            </a:r>
            <a:r>
              <a:rPr lang="en-US" sz="1400" b="1"/>
              <a:t>Circle extends Point {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protected double</a:t>
            </a:r>
            <a:r>
              <a:rPr lang="en-US" sz="1400" b="1"/>
              <a:t> radius;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</a:t>
            </a:r>
            <a:r>
              <a:rPr lang="en-US" sz="1400" b="1"/>
              <a:t> Circle () {}</a:t>
            </a:r>
          </a:p>
          <a:p>
            <a:r>
              <a:rPr lang="en-US" sz="1400" b="1"/>
              <a:t>    public Circle (int xx, int yy, double r){</a:t>
            </a:r>
          </a:p>
          <a:p>
            <a:r>
              <a:rPr lang="en-US" sz="1400" b="1"/>
              <a:t>		super (xx, yy); </a:t>
            </a:r>
            <a:r>
              <a:rPr lang="en-US" sz="1400" b="1">
                <a:solidFill>
                  <a:srgbClr val="0000CC"/>
                </a:solidFill>
              </a:rPr>
              <a:t>//có thể bỏ câu lệnh này</a:t>
            </a:r>
          </a:p>
          <a:p>
            <a:r>
              <a:rPr lang="en-US" sz="1400" b="1"/>
              <a:t>		radius = r;</a:t>
            </a:r>
          </a:p>
          <a:p>
            <a:r>
              <a:rPr lang="en-US" sz="1400" b="1"/>
              <a:t>	    }</a:t>
            </a:r>
          </a:p>
          <a:p>
            <a:r>
              <a:rPr lang="en-US" sz="1400" b="1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 dẫn xuất: Phương thức khởi tạo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4838700" cy="4525963"/>
          </a:xfrm>
        </p:spPr>
        <p:txBody>
          <a:bodyPr>
            <a:normAutofit/>
          </a:bodyPr>
          <a:lstStyle/>
          <a:p>
            <a:r>
              <a:rPr lang="en-US" sz="2800"/>
              <a:t>Phương thức khởi tạo của lớp dẫn xuất:</a:t>
            </a:r>
          </a:p>
          <a:p>
            <a:pPr lvl="1"/>
            <a:r>
              <a:rPr lang="en-US" sz="2400"/>
              <a:t>Lớp cơ sở không có </a:t>
            </a:r>
            <a:r>
              <a:rPr lang="en-US" sz="2400">
                <a:solidFill>
                  <a:srgbClr val="0000CC"/>
                </a:solidFill>
              </a:rPr>
              <a:t>constr</a:t>
            </a:r>
            <a:r>
              <a:rPr lang="en-US" sz="2400"/>
              <a:t> mặc định: bắt buộc phải gọi </a:t>
            </a:r>
            <a:r>
              <a:rPr lang="en-US" sz="2400">
                <a:solidFill>
                  <a:srgbClr val="0000CC"/>
                </a:solidFill>
              </a:rPr>
              <a:t>constr </a:t>
            </a:r>
            <a:r>
              <a:rPr lang="en-US" sz="2400"/>
              <a:t>của lớp cơ sở một cách tường minh</a:t>
            </a:r>
          </a:p>
          <a:p>
            <a:pPr lvl="1"/>
            <a:r>
              <a:rPr lang="en-US" sz="2400"/>
              <a:t>Câu lệnh super gọi </a:t>
            </a:r>
            <a:r>
              <a:rPr lang="en-US" sz="2400">
                <a:solidFill>
                  <a:srgbClr val="0000CC"/>
                </a:solidFill>
              </a:rPr>
              <a:t>constr</a:t>
            </a:r>
            <a:r>
              <a:rPr lang="en-US" sz="2400"/>
              <a:t> của lớp cơ sở được đặt đầu tiên</a:t>
            </a:r>
          </a:p>
          <a:p>
            <a:endParaRPr lang="en-US" sz="2800"/>
          </a:p>
          <a:p>
            <a:pPr algn="r">
              <a:buNone/>
            </a:pPr>
            <a:endParaRPr lang="en-US" sz="18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410200" y="1676400"/>
            <a:ext cx="4419600" cy="354161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Point { </a:t>
            </a:r>
          </a:p>
          <a:p>
            <a:r>
              <a:rPr lang="en-US" sz="1400" b="1">
                <a:solidFill>
                  <a:srgbClr val="0000CC"/>
                </a:solidFill>
              </a:rPr>
              <a:t>	    protected int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x, y;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 </a:t>
            </a:r>
            <a:r>
              <a:rPr lang="en-US" sz="1400" b="1">
                <a:solidFill>
                  <a:schemeClr val="tx1"/>
                </a:solidFill>
              </a:rPr>
              <a:t>Point</a:t>
            </a:r>
            <a:r>
              <a:rPr lang="en-US" sz="1400" b="1">
                <a:solidFill>
                  <a:srgbClr val="0000CC"/>
                </a:solidFill>
              </a:rPr>
              <a:t> </a:t>
            </a:r>
            <a:r>
              <a:rPr lang="en-US" sz="1400" b="1"/>
              <a:t>(int xx, int yy){ </a:t>
            </a:r>
          </a:p>
          <a:p>
            <a:r>
              <a:rPr lang="en-US" sz="1400" b="1"/>
              <a:t>		x = xx;</a:t>
            </a:r>
          </a:p>
          <a:p>
            <a:r>
              <a:rPr lang="en-US" sz="1400" b="1"/>
              <a:t>		y = yy;</a:t>
            </a:r>
          </a:p>
          <a:p>
            <a:r>
              <a:rPr lang="en-US" sz="1400" b="1"/>
              <a:t>	    }</a:t>
            </a:r>
          </a:p>
          <a:p>
            <a:r>
              <a:rPr lang="en-US" sz="1400" b="1"/>
              <a:t>…</a:t>
            </a:r>
          </a:p>
          <a:p>
            <a:r>
              <a:rPr lang="en-US" sz="1400" b="1"/>
              <a:t>}</a:t>
            </a:r>
          </a:p>
          <a:p>
            <a:r>
              <a:rPr lang="en-US" sz="1400" b="1">
                <a:solidFill>
                  <a:srgbClr val="0000CC"/>
                </a:solidFill>
              </a:rPr>
              <a:t>public class </a:t>
            </a:r>
            <a:r>
              <a:rPr lang="en-US" sz="1400" b="1"/>
              <a:t>Circle extends Point {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protected double</a:t>
            </a:r>
            <a:r>
              <a:rPr lang="en-US" sz="1400" b="1"/>
              <a:t> radius;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</a:t>
            </a:r>
            <a:r>
              <a:rPr lang="en-US" sz="1400" b="1"/>
              <a:t> Circle () { </a:t>
            </a:r>
            <a:r>
              <a:rPr lang="en-US" sz="1400" b="1">
                <a:solidFill>
                  <a:srgbClr val="FF0000"/>
                </a:solidFill>
              </a:rPr>
              <a:t>super (0,0);</a:t>
            </a:r>
            <a:r>
              <a:rPr lang="en-US" sz="1400" b="1"/>
              <a:t> }</a:t>
            </a:r>
          </a:p>
          <a:p>
            <a:r>
              <a:rPr lang="en-US" sz="1400" b="1"/>
              <a:t>    </a:t>
            </a:r>
            <a:r>
              <a:rPr lang="en-US" sz="1400" b="1">
                <a:solidFill>
                  <a:srgbClr val="0000CC"/>
                </a:solidFill>
              </a:rPr>
              <a:t>public</a:t>
            </a:r>
            <a:r>
              <a:rPr lang="en-US" sz="1400" b="1"/>
              <a:t> Circle (int xx, int yy, double r){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FF0000"/>
                </a:solidFill>
              </a:rPr>
              <a:t>super (xx, yy);</a:t>
            </a:r>
            <a:r>
              <a:rPr lang="en-US" sz="1400" b="1"/>
              <a:t> //bắt buộc phải gọi 		radius = r;</a:t>
            </a:r>
          </a:p>
          <a:p>
            <a:r>
              <a:rPr lang="en-US" sz="1400" b="1"/>
              <a:t>	    }</a:t>
            </a:r>
          </a:p>
          <a:p>
            <a:r>
              <a:rPr lang="en-US" sz="1400" b="1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 dẫn xuất: Phương thức khởi tạo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4838700" cy="4525963"/>
          </a:xfrm>
        </p:spPr>
        <p:txBody>
          <a:bodyPr>
            <a:normAutofit/>
          </a:bodyPr>
          <a:lstStyle/>
          <a:p>
            <a:r>
              <a:rPr lang="en-US" sz="2800"/>
              <a:t>Thứ tự khởi tạo trong </a:t>
            </a:r>
            <a:r>
              <a:rPr lang="en-US" sz="2800">
                <a:solidFill>
                  <a:srgbClr val="0000CC"/>
                </a:solidFill>
              </a:rPr>
              <a:t>constr</a:t>
            </a:r>
            <a:r>
              <a:rPr lang="en-US" sz="2800"/>
              <a:t> của lớp dẫn xuất:</a:t>
            </a:r>
          </a:p>
          <a:p>
            <a:pPr lvl="1"/>
            <a:r>
              <a:rPr lang="en-US" sz="2400"/>
              <a:t>Constr của lớp cơ sở được gọi</a:t>
            </a:r>
          </a:p>
          <a:p>
            <a:pPr lvl="1"/>
            <a:r>
              <a:rPr lang="en-US" sz="2400"/>
              <a:t>Các lệnh của constr lớp dẫn xuất được gọi tiếp theo</a:t>
            </a:r>
          </a:p>
          <a:p>
            <a:endParaRPr lang="en-US" sz="2800"/>
          </a:p>
          <a:p>
            <a:pPr algn="r">
              <a:buNone/>
            </a:pPr>
            <a:endParaRPr lang="en-US" sz="18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410200" y="1676400"/>
            <a:ext cx="4419600" cy="418794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Point { </a:t>
            </a:r>
          </a:p>
          <a:p>
            <a:r>
              <a:rPr lang="en-US" sz="1400" b="1">
                <a:solidFill>
                  <a:srgbClr val="0000CC"/>
                </a:solidFill>
              </a:rPr>
              <a:t>	    protected int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x, y;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public </a:t>
            </a:r>
            <a:r>
              <a:rPr lang="en-US" sz="1400" b="1">
                <a:solidFill>
                  <a:schemeClr val="tx1"/>
                </a:solidFill>
              </a:rPr>
              <a:t>Point</a:t>
            </a:r>
            <a:r>
              <a:rPr lang="en-US" sz="1400" b="1">
                <a:solidFill>
                  <a:srgbClr val="0000CC"/>
                </a:solidFill>
              </a:rPr>
              <a:t> </a:t>
            </a:r>
            <a:r>
              <a:rPr lang="en-US" sz="1400" b="1"/>
              <a:t>(){ </a:t>
            </a:r>
          </a:p>
          <a:p>
            <a:r>
              <a:rPr lang="en-US" sz="1400" b="1"/>
              <a:t>	           System.out.println(“Point constructor”);</a:t>
            </a:r>
          </a:p>
          <a:p>
            <a:r>
              <a:rPr lang="en-US" sz="1400" b="1"/>
              <a:t>	    }</a:t>
            </a:r>
          </a:p>
          <a:p>
            <a:r>
              <a:rPr lang="en-US" sz="1400" b="1"/>
              <a:t>…</a:t>
            </a:r>
          </a:p>
          <a:p>
            <a:r>
              <a:rPr lang="en-US" sz="1400" b="1"/>
              <a:t>}</a:t>
            </a:r>
          </a:p>
          <a:p>
            <a:r>
              <a:rPr lang="en-US" sz="1400" b="1">
                <a:solidFill>
                  <a:srgbClr val="0000CC"/>
                </a:solidFill>
              </a:rPr>
              <a:t>public class </a:t>
            </a:r>
            <a:r>
              <a:rPr lang="en-US" sz="1400" b="1"/>
              <a:t>Circle extends Point {</a:t>
            </a:r>
          </a:p>
          <a:p>
            <a:r>
              <a:rPr lang="en-US" sz="1400" b="1"/>
              <a:t>	    </a:t>
            </a:r>
            <a:r>
              <a:rPr lang="en-US" sz="1400" b="1">
                <a:solidFill>
                  <a:srgbClr val="0000CC"/>
                </a:solidFill>
              </a:rPr>
              <a:t>protected double</a:t>
            </a:r>
            <a:r>
              <a:rPr lang="en-US" sz="1400" b="1"/>
              <a:t> radius;</a:t>
            </a:r>
          </a:p>
          <a:p>
            <a:r>
              <a:rPr lang="en-US" sz="1400" b="1">
                <a:solidFill>
                  <a:srgbClr val="0000CC"/>
                </a:solidFill>
              </a:rPr>
              <a:t>	    public</a:t>
            </a:r>
            <a:r>
              <a:rPr lang="en-US" sz="1400" b="1"/>
              <a:t> Circle (){</a:t>
            </a:r>
          </a:p>
          <a:p>
            <a:r>
              <a:rPr lang="en-US" sz="1400" b="1"/>
              <a:t>             System.out.println(“Circle constructor”);</a:t>
            </a:r>
          </a:p>
          <a:p>
            <a:r>
              <a:rPr lang="en-US" sz="1400" b="1"/>
              <a:t>	    }</a:t>
            </a:r>
          </a:p>
          <a:p>
            <a:r>
              <a:rPr lang="en-US" sz="1400" b="1"/>
              <a:t>}</a:t>
            </a:r>
          </a:p>
          <a:p>
            <a:r>
              <a:rPr lang="en-US" sz="1400" b="1"/>
              <a:t>…</a:t>
            </a:r>
          </a:p>
          <a:p>
            <a:r>
              <a:rPr lang="en-US" sz="1400" b="1"/>
              <a:t>Circle c = new Circle ();</a:t>
            </a:r>
          </a:p>
          <a:p>
            <a:endParaRPr lang="en-US" sz="1400" b="1"/>
          </a:p>
          <a:p>
            <a:r>
              <a:rPr lang="en-US" sz="1400" b="1"/>
              <a:t>------------------------------------</a:t>
            </a:r>
          </a:p>
          <a:p>
            <a:r>
              <a:rPr lang="en-US" sz="1400" b="1">
                <a:solidFill>
                  <a:srgbClr val="0000CC"/>
                </a:solidFill>
              </a:rPr>
              <a:t>Point constructor</a:t>
            </a:r>
          </a:p>
          <a:p>
            <a:r>
              <a:rPr lang="en-US" sz="1400" b="1">
                <a:solidFill>
                  <a:srgbClr val="0000CC"/>
                </a:solidFill>
              </a:rPr>
              <a:t>Circle constructor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Định nghĩa lại -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Có thể định nghĩa lại các phương thức được kế thừa (non-private) từ lớp cơ sở:</a:t>
            </a:r>
          </a:p>
          <a:p>
            <a:pPr lvl="1"/>
            <a:r>
              <a:rPr lang="en-US"/>
              <a:t>Chi tiết hóa, phù hợp với lớp dẫn xuất</a:t>
            </a:r>
          </a:p>
          <a:p>
            <a:r>
              <a:rPr lang="en-US"/>
              <a:t>Khi gọi một phương thức của lớp dẫn xuất:</a:t>
            </a:r>
          </a:p>
          <a:p>
            <a:pPr lvl="1"/>
            <a:r>
              <a:rPr lang="en-US"/>
              <a:t>Thực hiện theo cơ chế liên kết động (</a:t>
            </a:r>
            <a:r>
              <a:rPr lang="en-US">
                <a:solidFill>
                  <a:srgbClr val="0000CC"/>
                </a:solidFill>
              </a:rPr>
              <a:t>dynamic binding</a:t>
            </a:r>
            <a:r>
              <a:rPr lang="en-US"/>
              <a:t>)</a:t>
            </a:r>
          </a:p>
          <a:p>
            <a:pPr lvl="1"/>
            <a:r>
              <a:rPr lang="en-US"/>
              <a:t>Nếu lớp dẫn xuất định nghĩa lại phương thức, phiên bản định nghĩa lại phương thức được thực hiện</a:t>
            </a:r>
          </a:p>
          <a:p>
            <a:pPr lvl="1"/>
            <a:r>
              <a:rPr lang="en-US"/>
              <a:t>Nếu lớp dẫn xuất không định nghĩa lại phương thức đó, phương thức được định nghĩa từ lớp cơ sở </a:t>
            </a:r>
            <a:r>
              <a:rPr lang="en-US">
                <a:solidFill>
                  <a:srgbClr val="C00000"/>
                </a:solidFill>
              </a:rPr>
              <a:t>“gần nhất”</a:t>
            </a:r>
            <a:r>
              <a:rPr lang="en-US"/>
              <a:t> sẽ được gọi (</a:t>
            </a:r>
            <a:r>
              <a:rPr lang="en-US">
                <a:solidFill>
                  <a:srgbClr val="0000CC"/>
                </a:solidFill>
              </a:rPr>
              <a:t>bottom – up binding</a:t>
            </a:r>
            <a:r>
              <a:rPr lang="en-US"/>
              <a:t>)</a:t>
            </a:r>
          </a:p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AC75-B0B0-4774-8AD8-E56DD4AE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Đã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90F6-F56B-4656-B6B0-67354483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Phương thức và thuộc tính tĩnh thuộc một hay nhiều đối tượng </a:t>
            </a:r>
          </a:p>
          <a:p>
            <a:pPr lvl="1"/>
            <a:r>
              <a:rPr lang="en-US"/>
              <a:t>Mẫu thiết kế Singleton</a:t>
            </a:r>
          </a:p>
          <a:p>
            <a:r>
              <a:rPr lang="en-US"/>
              <a:t>Định nghĩa, khái niệm về gói</a:t>
            </a:r>
          </a:p>
          <a:p>
            <a:r>
              <a:rPr lang="en-US"/>
              <a:t>Kiểu hợp thành</a:t>
            </a:r>
          </a:p>
          <a:p>
            <a:r>
              <a:rPr lang="en-US"/>
              <a:t>Tham chiếu của đối tượng</a:t>
            </a:r>
          </a:p>
          <a:p>
            <a:r>
              <a:rPr lang="en-US"/>
              <a:t>Phương pháp vào ra từ luồng dữ liệu chuẩn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3AED-3E20-4F43-A275-908717FD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1C14-E8BB-4CB4-A11E-1E5CEE71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FD39-CFAE-4330-9AF0-126321C8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8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lại -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4381500" cy="4724399"/>
          </a:xfrm>
        </p:spPr>
        <p:txBody>
          <a:bodyPr>
            <a:normAutofit/>
          </a:bodyPr>
          <a:lstStyle/>
          <a:p>
            <a:r>
              <a:rPr lang="en-US"/>
              <a:t>Có thể gọi phương thức của lớp cha  bằng từ khóa </a:t>
            </a:r>
            <a:r>
              <a:rPr lang="en-US">
                <a:solidFill>
                  <a:srgbClr val="0000CC"/>
                </a:solidFill>
              </a:rPr>
              <a:t>super</a:t>
            </a:r>
          </a:p>
          <a:p>
            <a:endParaRPr lang="en-US">
              <a:solidFill>
                <a:srgbClr val="0000CC"/>
              </a:solidFill>
            </a:endParaRPr>
          </a:p>
          <a:p>
            <a:pPr>
              <a:buNone/>
            </a:pPr>
            <a:endParaRPr lang="en-US">
              <a:solidFill>
                <a:srgbClr val="0000CC"/>
              </a:solidFill>
            </a:endParaRP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r>
              <a:rPr lang="en-US" sz="2000"/>
              <a:t>Gọi phương thức của lớp cơ sở cao hơn (lớp ông, …) như thế nào?</a:t>
            </a:r>
          </a:p>
          <a:p>
            <a:pPr lvl="1"/>
            <a:r>
              <a:rPr lang="en-US" sz="1600"/>
              <a:t>super.super…?</a:t>
            </a:r>
          </a:p>
          <a:p>
            <a:pPr lvl="1"/>
            <a:r>
              <a:rPr lang="en-US" sz="1600"/>
              <a:t>Thông qua gọi phương thức của lớp cha</a:t>
            </a:r>
          </a:p>
          <a:p>
            <a:pPr>
              <a:buNone/>
            </a:pPr>
            <a:endParaRPr lang="en-US" sz="2000"/>
          </a:p>
          <a:p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953000" y="1600200"/>
            <a:ext cx="4495800" cy="332616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class</a:t>
            </a:r>
            <a:r>
              <a:rPr lang="en-US" sz="1400" b="1">
                <a:latin typeface="Consolas" pitchFamily="49" charset="0"/>
              </a:rPr>
              <a:t> Person { </a:t>
            </a:r>
          </a:p>
          <a:p>
            <a:r>
              <a:rPr lang="en-US" sz="1400" b="1">
                <a:solidFill>
                  <a:srgbClr val="0000CC"/>
                </a:solidFill>
              </a:rPr>
              <a:t>		String</a:t>
            </a:r>
            <a:r>
              <a:rPr lang="en-US" sz="1400" b="1"/>
              <a:t> name;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int </a:t>
            </a:r>
            <a:r>
              <a:rPr lang="en-US" sz="1400" b="1"/>
              <a:t>age;</a:t>
            </a:r>
          </a:p>
          <a:p>
            <a:pPr>
              <a:buClrTx/>
              <a:buFontTx/>
              <a:buNone/>
            </a:pPr>
            <a:r>
              <a:rPr lang="en-US" sz="1400" b="1"/>
              <a:t>	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 	public</a:t>
            </a:r>
            <a:r>
              <a:rPr lang="en-US" sz="1400" b="1"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String</a:t>
            </a:r>
            <a:r>
              <a:rPr lang="en-US" sz="1400" b="1">
                <a:latin typeface="Consolas" pitchFamily="49" charset="0"/>
              </a:rPr>
              <a:t> getDetail () {…}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</a:t>
            </a:r>
            <a:r>
              <a:rPr lang="en-US" sz="1400" b="1"/>
              <a:t>	…</a:t>
            </a:r>
            <a:endParaRPr lang="en-US" sz="1400" b="1">
              <a:latin typeface="Consolas" pitchFamily="49" charset="0"/>
            </a:endParaRP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class</a:t>
            </a:r>
            <a:r>
              <a:rPr lang="en-US" sz="1400" b="1">
                <a:latin typeface="Consolas" pitchFamily="49" charset="0"/>
              </a:rPr>
              <a:t> Employee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extends</a:t>
            </a:r>
            <a:r>
              <a:rPr lang="en-US" sz="1400" b="1">
                <a:latin typeface="Consolas" pitchFamily="49" charset="0"/>
              </a:rPr>
              <a:t> Person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double</a:t>
            </a:r>
            <a:r>
              <a:rPr lang="en-US" sz="1400" b="1">
                <a:latin typeface="Consolas" pitchFamily="49" charset="0"/>
              </a:rPr>
              <a:t>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…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</a:t>
            </a:r>
            <a:r>
              <a:rPr lang="en-US" sz="1400" b="1"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String</a:t>
            </a:r>
            <a:r>
              <a:rPr lang="en-US" sz="1400" b="1">
                <a:latin typeface="Consolas" pitchFamily="49" charset="0"/>
              </a:rPr>
              <a:t> getDetail ()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String </a:t>
            </a: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s;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	      </a:t>
            </a:r>
            <a:r>
              <a:rPr lang="en-US" sz="1400" b="1">
                <a:latin typeface="Consolas" pitchFamily="49" charset="0"/>
              </a:rPr>
              <a:t>s =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super</a:t>
            </a:r>
            <a:r>
              <a:rPr lang="en-US" sz="1400" b="1">
                <a:latin typeface="Consolas" pitchFamily="49" charset="0"/>
              </a:rPr>
              <a:t>.getDetail() +“, “ +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  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return</a:t>
            </a:r>
            <a:r>
              <a:rPr lang="en-US" sz="1400" b="1">
                <a:latin typeface="Consolas" pitchFamily="49" charset="0"/>
              </a:rPr>
              <a:t> s;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   }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Định nghĩa lại -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4838700" cy="4525963"/>
          </a:xfrm>
        </p:spPr>
        <p:txBody>
          <a:bodyPr>
            <a:normAutofit/>
          </a:bodyPr>
          <a:lstStyle/>
          <a:p>
            <a:r>
              <a:rPr lang="en-US" sz="2800"/>
              <a:t>Phạm vi truy cập</a:t>
            </a:r>
          </a:p>
          <a:p>
            <a:pPr lvl="1"/>
            <a:r>
              <a:rPr lang="en-US" sz="2000"/>
              <a:t>Phương thức được định nghĩa lại có phạm vi truy cập </a:t>
            </a:r>
            <a:r>
              <a:rPr lang="en-US" sz="2000">
                <a:solidFill>
                  <a:srgbClr val="0000CC"/>
                </a:solidFill>
              </a:rPr>
              <a:t>không chặt hơn</a:t>
            </a:r>
            <a:r>
              <a:rPr lang="en-US" sz="2000"/>
              <a:t> phạm vị truy cập của lớp cơ sở </a:t>
            </a:r>
          </a:p>
          <a:p>
            <a:r>
              <a:rPr lang="en-US" sz="2400"/>
              <a:t>Kiểu giá trị trả lại như nhau trong phương thức được định nghĩa lại</a:t>
            </a:r>
          </a:p>
          <a:p>
            <a:r>
              <a:rPr lang="en-US" sz="2400"/>
              <a:t>Phương thức private</a:t>
            </a:r>
          </a:p>
          <a:p>
            <a:pPr lvl="1"/>
            <a:r>
              <a:rPr lang="en-US" sz="2000"/>
              <a:t>Không được kế thừa ở lớp dẫn xuất</a:t>
            </a:r>
          </a:p>
          <a:p>
            <a:pPr lvl="1"/>
            <a:r>
              <a:rPr lang="en-US" sz="2000"/>
              <a:t>Không được coi là </a:t>
            </a:r>
            <a:r>
              <a:rPr lang="en-US" sz="2000">
                <a:solidFill>
                  <a:srgbClr val="0000CC"/>
                </a:solidFill>
              </a:rPr>
              <a:t>“định nghĩa lại”</a:t>
            </a:r>
          </a:p>
          <a:p>
            <a:endParaRPr lang="en-US" sz="2800"/>
          </a:p>
          <a:p>
            <a:pPr algn="r">
              <a:buNone/>
            </a:pPr>
            <a:endParaRPr lang="en-US" sz="18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5410200" y="1676400"/>
            <a:ext cx="4419600" cy="2464394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Parent{ </a:t>
            </a:r>
          </a:p>
          <a:p>
            <a:r>
              <a:rPr lang="en-US" sz="1400" b="1">
                <a:solidFill>
                  <a:srgbClr val="0000CC"/>
                </a:solidFill>
              </a:rPr>
              <a:t>	    public void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methodA() {}</a:t>
            </a:r>
          </a:p>
          <a:p>
            <a:r>
              <a:rPr lang="en-US" sz="1400" b="1">
                <a:solidFill>
                  <a:srgbClr val="0000CC"/>
                </a:solidFill>
              </a:rPr>
              <a:t>	    private int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methodB() {</a:t>
            </a:r>
          </a:p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		return 0;</a:t>
            </a:r>
          </a:p>
          <a:p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	    }</a:t>
            </a:r>
          </a:p>
          <a:p>
            <a:r>
              <a:rPr lang="en-US" sz="1400" b="1"/>
              <a:t>…</a:t>
            </a:r>
          </a:p>
          <a:p>
            <a:r>
              <a:rPr lang="en-US" sz="1400" b="1"/>
              <a:t>}</a:t>
            </a:r>
          </a:p>
          <a:p>
            <a:r>
              <a:rPr lang="en-US" sz="1400" b="1">
                <a:solidFill>
                  <a:srgbClr val="0000CC"/>
                </a:solidFill>
              </a:rPr>
              <a:t>public class </a:t>
            </a:r>
            <a:r>
              <a:rPr lang="en-US" sz="1400" b="1"/>
              <a:t>Child </a:t>
            </a:r>
            <a:r>
              <a:rPr lang="en-US" sz="1400" b="1">
                <a:solidFill>
                  <a:srgbClr val="0000CC"/>
                </a:solidFill>
              </a:rPr>
              <a:t>extends</a:t>
            </a:r>
            <a:r>
              <a:rPr lang="en-US" sz="1400" b="1"/>
              <a:t> Parent {</a:t>
            </a:r>
          </a:p>
          <a:p>
            <a:r>
              <a:rPr lang="en-US" sz="1400" b="1"/>
              <a:t>	</a:t>
            </a:r>
            <a:r>
              <a:rPr lang="en-US" sz="1400" b="1">
                <a:solidFill>
                  <a:srgbClr val="0000CC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</a:rPr>
              <a:t>protected void methodA() {} //error</a:t>
            </a:r>
          </a:p>
          <a:p>
            <a:r>
              <a:rPr lang="en-US" sz="1400" b="1">
                <a:solidFill>
                  <a:srgbClr val="0000CC"/>
                </a:solidFill>
              </a:rPr>
              <a:t>	    private void </a:t>
            </a: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methodB() {}</a:t>
            </a:r>
            <a:endParaRPr lang="en-US" sz="1400" b="1"/>
          </a:p>
          <a:p>
            <a:r>
              <a:rPr lang="en-US" sz="1400" b="1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quan hệ kế thừa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447800"/>
            <a:ext cx="625316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1981200"/>
            <a:ext cx="5578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0000CC"/>
                </a:solidFill>
              </a:rPr>
              <a:t>Tìm tất cả các đặc trưng chung mà các loại vật có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CC"/>
                </a:solidFill>
              </a:rPr>
              <a:t>Thiết kế lớp cha với tất cả thuộc tính và hành vi chung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CC"/>
                </a:solidFill>
              </a:rPr>
              <a:t>Thiết kế các thuộc tính và hành vi riêng của lớp con</a:t>
            </a:r>
          </a:p>
          <a:p>
            <a:pPr marL="342900" indent="-342900">
              <a:buAutoNum type="arabicPeriod"/>
            </a:pPr>
            <a:r>
              <a:rPr lang="en-US"/>
              <a:t>Nhóm tập nhỏ các lớp con vào một nhóm riêng </a:t>
            </a:r>
            <a:br>
              <a:rPr lang="en-US"/>
            </a:br>
            <a:r>
              <a:rPr lang="en-US"/>
              <a:t>nếu có thể.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quan hệ kế thừa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324428"/>
            <a:ext cx="595870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1981200"/>
            <a:ext cx="5578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Tìm tất cả các đặc trưng chung mà các loại vật có</a:t>
            </a:r>
          </a:p>
          <a:p>
            <a:pPr marL="342900" indent="-342900">
              <a:buAutoNum type="arabicPeriod"/>
            </a:pPr>
            <a:r>
              <a:rPr lang="en-US"/>
              <a:t>Thiết kế lớp cha với tất cả thuộc tính và hành vi chung</a:t>
            </a:r>
          </a:p>
          <a:p>
            <a:pPr marL="342900" indent="-342900">
              <a:buAutoNum type="arabicPeriod"/>
            </a:pPr>
            <a:r>
              <a:rPr lang="en-US"/>
              <a:t>Thiết kế các thuộc tính và hành vi riêng của lớp con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CC"/>
                </a:solidFill>
              </a:rPr>
              <a:t>Nhóm tập nhỏ các lớp con vào một nhóm riêng 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nếu có thể.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Từ khóa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Thuộc tính final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Hằng số</a:t>
            </a:r>
            <a:r>
              <a:rPr lang="en-US"/>
              <a:t>, gán giá trị một lần không thay đổi được.</a:t>
            </a:r>
          </a:p>
          <a:p>
            <a:pPr lvl="1" algn="r">
              <a:buNone/>
            </a:pPr>
            <a:r>
              <a:rPr lang="en-US"/>
              <a:t>					</a:t>
            </a:r>
            <a:r>
              <a:rPr lang="en-US" sz="1700">
                <a:solidFill>
                  <a:srgbClr val="C00000"/>
                </a:solidFill>
                <a:sym typeface="Wingdings" pitchFamily="2" charset="2"/>
              </a:rPr>
              <a:t> không cho thay đổi giá trị của biến</a:t>
            </a:r>
            <a:endParaRPr lang="vi-VN">
              <a:solidFill>
                <a:srgbClr val="C00000"/>
              </a:solidFill>
            </a:endParaRPr>
          </a:p>
          <a:p>
            <a:r>
              <a:rPr lang="vi-VN"/>
              <a:t> </a:t>
            </a:r>
            <a:r>
              <a:rPr lang="en-US"/>
              <a:t>Phương thức</a:t>
            </a:r>
            <a:r>
              <a:rPr lang="vi-VN"/>
              <a:t> final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Không cho phép định nghĩa lại</a:t>
            </a:r>
            <a:r>
              <a:rPr lang="en-US"/>
              <a:t> ở lớp dẫn xuất</a:t>
            </a:r>
          </a:p>
          <a:p>
            <a:pPr lvl="1" algn="r">
              <a:buNone/>
            </a:pPr>
            <a:r>
              <a:rPr lang="en-US"/>
              <a:t>					</a:t>
            </a:r>
            <a:r>
              <a:rPr lang="en-US" sz="1700">
                <a:solidFill>
                  <a:srgbClr val="C00000"/>
                </a:solidFill>
                <a:sym typeface="Wingdings" pitchFamily="2" charset="2"/>
              </a:rPr>
              <a:t> không cho ghi đè (overriding) phương thức</a:t>
            </a:r>
            <a:endParaRPr lang="vi-VN"/>
          </a:p>
          <a:p>
            <a:r>
              <a:rPr lang="en-US"/>
              <a:t>Tham số final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Tham số truyền vào không gán thay đổi giá trị</a:t>
            </a:r>
          </a:p>
          <a:p>
            <a:pPr lvl="1" algn="r">
              <a:buNone/>
            </a:pPr>
            <a:r>
              <a:rPr lang="en-US"/>
              <a:t>		</a:t>
            </a:r>
            <a:r>
              <a:rPr lang="en-US" sz="1900">
                <a:solidFill>
                  <a:srgbClr val="C00000"/>
                </a:solidFill>
                <a:sym typeface="Wingdings" pitchFamily="2" charset="2"/>
              </a:rPr>
              <a:t> nhưng cho phép thay đổi giá trị thuộc tính của tham chiếu đối tượng</a:t>
            </a:r>
            <a:endParaRPr lang="vi-VN">
              <a:solidFill>
                <a:srgbClr val="0000CC"/>
              </a:solidFill>
            </a:endParaRPr>
          </a:p>
          <a:p>
            <a:r>
              <a:rPr lang="en-US"/>
              <a:t>Lớp final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Không định nghĩa được lớp dẫn xuất</a:t>
            </a:r>
            <a:r>
              <a:rPr lang="en-US"/>
              <a:t> </a:t>
            </a:r>
          </a:p>
          <a:p>
            <a:pPr lvl="1" algn="r">
              <a:buNone/>
            </a:pPr>
            <a:r>
              <a:rPr lang="en-US" sz="170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sz="1700">
                <a:solidFill>
                  <a:srgbClr val="C00000"/>
                </a:solidFill>
              </a:rPr>
              <a:t>lớp final không cho phép có lớp con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số final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5410200" cy="424949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US" b="1">
                <a:solidFill>
                  <a:srgbClr val="0000CC"/>
                </a:solidFill>
              </a:rPr>
              <a:t>class</a:t>
            </a:r>
            <a:r>
              <a:rPr lang="en-US" b="1"/>
              <a:t> MyDate {</a:t>
            </a:r>
          </a:p>
          <a:p>
            <a:r>
              <a:rPr lang="en-US" b="1"/>
              <a:t>		</a:t>
            </a:r>
            <a:r>
              <a:rPr lang="en-US" b="1">
                <a:solidFill>
                  <a:srgbClr val="0000CC"/>
                </a:solidFill>
              </a:rPr>
              <a:t>int</a:t>
            </a:r>
            <a:r>
              <a:rPr lang="en-US" b="1"/>
              <a:t> year, month, day;</a:t>
            </a:r>
          </a:p>
          <a:p>
            <a:r>
              <a:rPr lang="fr-FR" b="1"/>
              <a:t>		</a:t>
            </a:r>
            <a:r>
              <a:rPr lang="fr-FR" b="1">
                <a:solidFill>
                  <a:srgbClr val="0000CC"/>
                </a:solidFill>
              </a:rPr>
              <a:t>public</a:t>
            </a:r>
            <a:r>
              <a:rPr lang="fr-FR" b="1"/>
              <a:t> MyDate(</a:t>
            </a:r>
            <a:r>
              <a:rPr lang="fr-FR" b="1">
                <a:solidFill>
                  <a:srgbClr val="0000CC"/>
                </a:solidFill>
              </a:rPr>
              <a:t>int</a:t>
            </a:r>
            <a:r>
              <a:rPr lang="fr-FR" b="1"/>
              <a:t> y, </a:t>
            </a:r>
            <a:r>
              <a:rPr lang="fr-FR" b="1">
                <a:solidFill>
                  <a:srgbClr val="0000CC"/>
                </a:solidFill>
              </a:rPr>
              <a:t>int</a:t>
            </a:r>
            <a:r>
              <a:rPr lang="fr-FR" b="1"/>
              <a:t> m, </a:t>
            </a:r>
            <a:r>
              <a:rPr lang="fr-FR" b="1">
                <a:solidFill>
                  <a:srgbClr val="0000CC"/>
                </a:solidFill>
              </a:rPr>
              <a:t>int</a:t>
            </a:r>
            <a:r>
              <a:rPr lang="fr-FR" b="1"/>
              <a:t> d) {</a:t>
            </a:r>
          </a:p>
          <a:p>
            <a:r>
              <a:rPr lang="en-US" b="1"/>
              <a:t>		    year = y; </a:t>
            </a:r>
          </a:p>
          <a:p>
            <a:r>
              <a:rPr lang="en-US" b="1"/>
              <a:t>		    month = m; </a:t>
            </a:r>
          </a:p>
          <a:p>
            <a:r>
              <a:rPr lang="en-US" b="1"/>
              <a:t>		    day = d;</a:t>
            </a:r>
          </a:p>
          <a:p>
            <a:r>
              <a:rPr lang="en-US" b="1"/>
              <a:t>		}</a:t>
            </a:r>
          </a:p>
          <a:p>
            <a:r>
              <a:rPr lang="en-US" b="1"/>
              <a:t>		</a:t>
            </a:r>
            <a:r>
              <a:rPr lang="en-US" b="1">
                <a:solidFill>
                  <a:srgbClr val="0000CC"/>
                </a:solidFill>
              </a:rPr>
              <a:t>public</a:t>
            </a:r>
            <a:r>
              <a:rPr lang="en-US" b="1"/>
              <a:t> </a:t>
            </a:r>
            <a:r>
              <a:rPr lang="en-US" b="1">
                <a:solidFill>
                  <a:srgbClr val="0000CC"/>
                </a:solidFill>
              </a:rPr>
              <a:t>void</a:t>
            </a:r>
            <a:r>
              <a:rPr lang="en-US" b="1"/>
              <a:t> copyTo (</a:t>
            </a:r>
            <a:r>
              <a:rPr lang="en-US" b="1">
                <a:solidFill>
                  <a:srgbClr val="0000CC"/>
                </a:solidFill>
              </a:rPr>
              <a:t>final</a:t>
            </a:r>
            <a:r>
              <a:rPr lang="en-US" b="1"/>
              <a:t> MyDate d) {</a:t>
            </a:r>
          </a:p>
          <a:p>
            <a:r>
              <a:rPr lang="en-US" b="1"/>
              <a:t>		    d.year = year;</a:t>
            </a:r>
          </a:p>
          <a:p>
            <a:r>
              <a:rPr lang="en-US" b="1"/>
              <a:t>		    d.month = month;</a:t>
            </a:r>
          </a:p>
          <a:p>
            <a:r>
              <a:rPr lang="en-US" b="1"/>
              <a:t>		    d.day = day;</a:t>
            </a:r>
          </a:p>
          <a:p>
            <a:r>
              <a:rPr lang="en-US" b="1"/>
              <a:t>		    </a:t>
            </a:r>
            <a:r>
              <a:rPr lang="en-US" b="1">
                <a:solidFill>
                  <a:srgbClr val="FF0000"/>
                </a:solidFill>
              </a:rPr>
              <a:t>//d = new MyDate(year, month, day);</a:t>
            </a:r>
          </a:p>
          <a:p>
            <a:r>
              <a:rPr lang="en-US" b="1">
                <a:solidFill>
                  <a:srgbClr val="FF0000"/>
                </a:solidFill>
              </a:rPr>
              <a:t>	</a:t>
            </a:r>
            <a:r>
              <a:rPr lang="en-US" b="1"/>
              <a:t>	}</a:t>
            </a:r>
          </a:p>
          <a:p>
            <a:r>
              <a:rPr lang="en-US" b="1">
                <a:solidFill>
                  <a:schemeClr val="tx1"/>
                </a:solidFill>
                <a:latin typeface="Consolas" pitchFamily="49" charset="0"/>
              </a:rPr>
              <a:t>…</a:t>
            </a:r>
          </a:p>
          <a:p>
            <a:r>
              <a:rPr lang="en-US" b="1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43600" y="1600200"/>
            <a:ext cx="3657600" cy="243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>
                <a:solidFill>
                  <a:srgbClr val="0000CC"/>
                </a:solidFill>
              </a:rPr>
              <a:t>	</a:t>
            </a:r>
            <a:r>
              <a:rPr lang="en-US"/>
              <a:t>Tham số truyền vào không gán thay đổi giá trị</a:t>
            </a:r>
          </a:p>
          <a:p>
            <a:pPr lvl="1" algn="r">
              <a:buNone/>
            </a:pPr>
            <a:endParaRPr lang="en-US" sz="1900">
              <a:solidFill>
                <a:srgbClr val="C00000"/>
              </a:solidFill>
              <a:sym typeface="Wingdings" pitchFamily="2" charset="2"/>
            </a:endParaRPr>
          </a:p>
          <a:p>
            <a:pPr lvl="1" algn="r">
              <a:buNone/>
            </a:pPr>
            <a:r>
              <a:rPr lang="en-US" sz="1900">
                <a:solidFill>
                  <a:srgbClr val="C00000"/>
                </a:solidFill>
                <a:sym typeface="Wingdings" pitchFamily="2" charset="2"/>
              </a:rPr>
              <a:t> nhưng cho phép thay đổi giá trị thuộc tính của tham chiếu đối tượng</a:t>
            </a:r>
            <a:endParaRPr lang="vi-VN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107" y="1371600"/>
            <a:ext cx="865749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1676400"/>
            <a:ext cx="344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Trong Java, mọi lớp đối tượng đều </a:t>
            </a:r>
            <a:br>
              <a:rPr lang="en-US"/>
            </a:br>
            <a:r>
              <a:rPr lang="en-US"/>
              <a:t>thừa kế từ lớp Object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6721" y="2967335"/>
            <a:ext cx="7492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923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Sử dụng lại trong phát triển phần mềm</a:t>
            </a:r>
          </a:p>
          <a:p>
            <a:r>
              <a:rPr lang="en-US"/>
              <a:t>Thừa kế trong Java</a:t>
            </a:r>
          </a:p>
          <a:p>
            <a:pPr lvl="1"/>
            <a:r>
              <a:rPr lang="en-US"/>
              <a:t>Quan hệ is-a, has-a (composition)</a:t>
            </a:r>
          </a:p>
          <a:p>
            <a:pPr lvl="1"/>
            <a:r>
              <a:rPr lang="en-US"/>
              <a:t>Kiểm soát truy cập, che dấu thông tin</a:t>
            </a:r>
          </a:p>
          <a:p>
            <a:pPr lvl="1"/>
            <a:r>
              <a:rPr lang="en-US"/>
              <a:t>Phương thức khởi tạo - constructor</a:t>
            </a:r>
          </a:p>
          <a:p>
            <a:pPr lvl="1"/>
            <a:r>
              <a:rPr lang="en-US"/>
              <a:t>Phương thức ghi đè – overriding</a:t>
            </a:r>
          </a:p>
          <a:p>
            <a:pPr lvl="1"/>
            <a:r>
              <a:rPr lang="en-US"/>
              <a:t>Thiết kế quan hệ kế thừa</a:t>
            </a:r>
          </a:p>
          <a:p>
            <a:pPr lvl="1"/>
            <a:r>
              <a:rPr lang="en-US"/>
              <a:t>Từ khóa final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8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Lập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HĐT</a:t>
            </a:r>
            <a:r>
              <a:rPr lang="en-US" dirty="0"/>
              <a:t>, </a:t>
            </a:r>
            <a:r>
              <a:rPr lang="en-US" err="1"/>
              <a:t>Chương</a:t>
            </a:r>
            <a:r>
              <a:rPr lang="en-US"/>
              <a:t> 7</a:t>
            </a:r>
            <a:endParaRPr lang="en-US" dirty="0"/>
          </a:p>
          <a:p>
            <a:r>
              <a:rPr lang="en-US" i="1" dirty="0"/>
              <a:t>Java How to Program</a:t>
            </a:r>
            <a:r>
              <a:rPr lang="en-US"/>
              <a:t>, Chương 9</a:t>
            </a:r>
          </a:p>
          <a:p>
            <a:r>
              <a:rPr lang="en-US" i="1"/>
              <a:t>Thingking in Java</a:t>
            </a:r>
            <a:r>
              <a:rPr lang="en-US"/>
              <a:t>, Chương 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9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lại trong phát triển 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Sử dụng lại:</a:t>
            </a:r>
          </a:p>
          <a:p>
            <a:pPr lvl="1"/>
            <a:r>
              <a:rPr lang="en-US"/>
              <a:t>Gọi các </a:t>
            </a:r>
            <a:r>
              <a:rPr lang="en-US">
                <a:solidFill>
                  <a:srgbClr val="3333FF"/>
                </a:solidFill>
              </a:rPr>
              <a:t>hàm</a:t>
            </a:r>
            <a:r>
              <a:rPr lang="en-US"/>
              <a:t> từ thư viện có sẵn</a:t>
            </a:r>
          </a:p>
          <a:p>
            <a:pPr lvl="1"/>
            <a:r>
              <a:rPr lang="en-US"/>
              <a:t>Sử dụng lại </a:t>
            </a:r>
            <a:r>
              <a:rPr lang="en-US">
                <a:solidFill>
                  <a:srgbClr val="3333FF"/>
                </a:solidFill>
              </a:rPr>
              <a:t>các kiến trúc, các thiết kế</a:t>
            </a:r>
            <a:r>
              <a:rPr lang="en-US"/>
              <a:t> từ một hệ thống phần mềm trước đó </a:t>
            </a:r>
          </a:p>
          <a:p>
            <a:pPr lvl="1"/>
            <a:r>
              <a:rPr lang="en-US"/>
              <a:t>Sửa đổi </a:t>
            </a:r>
            <a:r>
              <a:rPr lang="en-US">
                <a:solidFill>
                  <a:srgbClr val="3333FF"/>
                </a:solidFill>
              </a:rPr>
              <a:t>các module phần mềm  tương tự, các mã nguồn</a:t>
            </a:r>
            <a:r>
              <a:rPr lang="en-US"/>
              <a:t>  từ một hệ thống phần mềm trước đó</a:t>
            </a:r>
          </a:p>
          <a:p>
            <a:pPr lvl="1"/>
            <a:r>
              <a:rPr lang="en-US">
                <a:solidFill>
                  <a:srgbClr val="3333FF"/>
                </a:solidFill>
              </a:rPr>
              <a:t>Copy các mã nguồn</a:t>
            </a:r>
            <a:r>
              <a:rPr lang="en-US"/>
              <a:t> (code reuse) tương tự từ các chương trình trước đó </a:t>
            </a:r>
          </a:p>
          <a:p>
            <a:pPr lvl="1"/>
            <a:r>
              <a:rPr lang="en-US"/>
              <a:t>Sử dụng lại các </a:t>
            </a:r>
            <a:r>
              <a:rPr lang="en-US">
                <a:solidFill>
                  <a:srgbClr val="3333FF"/>
                </a:solidFill>
              </a:rPr>
              <a:t>lớp</a:t>
            </a:r>
            <a:r>
              <a:rPr lang="en-US"/>
              <a:t> trong “object – oriented program”</a:t>
            </a:r>
          </a:p>
          <a:p>
            <a:r>
              <a:rPr lang="en-US"/>
              <a:t>Vì sao cần sử dụng lại</a:t>
            </a:r>
          </a:p>
          <a:p>
            <a:pPr lvl="1"/>
            <a:r>
              <a:rPr lang="en-US"/>
              <a:t>Hiệu quả kinh tế: giảm chi phí sản xuất, đảm bảo chất lượng tốt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lại trong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Chương trình có nhiều loại đối tượng có thông tin và hành vi tương tự, liên quan đến nhau:</a:t>
            </a:r>
          </a:p>
          <a:p>
            <a:pPr lvl="1">
              <a:buNone/>
            </a:pPr>
            <a:r>
              <a:rPr lang="en-US"/>
              <a:t>						</a:t>
            </a:r>
            <a:r>
              <a:rPr lang="en-US" sz="1900" b="1">
                <a:solidFill>
                  <a:schemeClr val="tx1">
                    <a:lumMod val="50000"/>
                    <a:lumOff val="50000"/>
                  </a:schemeClr>
                </a:solidFill>
              </a:rPr>
              <a:t>Person, Employee, Manager,…</a:t>
            </a:r>
          </a:p>
          <a:p>
            <a:r>
              <a:rPr lang="en-US"/>
              <a:t>Nhu cầu tái sử dụng mã nguồn (code reuse)</a:t>
            </a:r>
          </a:p>
          <a:p>
            <a:pPr lvl="1"/>
            <a:r>
              <a:rPr lang="en-US"/>
              <a:t>Copy mã nguồn vào chương trình</a:t>
            </a:r>
            <a:br>
              <a:rPr lang="en-US"/>
            </a:br>
            <a:r>
              <a:rPr lang="en-US"/>
              <a:t>		  			</a:t>
            </a:r>
            <a:r>
              <a:rPr lang="en-US" sz="1900" b="1">
                <a:solidFill>
                  <a:schemeClr val="bg1">
                    <a:lumMod val="50000"/>
                  </a:schemeClr>
                </a:solidFill>
              </a:rPr>
              <a:t>Thủ công, dễ nhầm, khó sửa lỗi,…</a:t>
            </a:r>
          </a:p>
          <a:p>
            <a:pPr lvl="1"/>
            <a:r>
              <a:rPr lang="en-US"/>
              <a:t>Sử dụng lại thông qua quan hệ “has – a” (composition)</a:t>
            </a:r>
            <a:br>
              <a:rPr lang="en-US"/>
            </a:br>
            <a:r>
              <a:rPr lang="en-US"/>
              <a:t>		  			</a:t>
            </a:r>
            <a:r>
              <a:rPr lang="en-US" sz="1700" b="1">
                <a:solidFill>
                  <a:schemeClr val="bg1">
                    <a:lumMod val="50000"/>
                  </a:schemeClr>
                </a:solidFill>
              </a:rPr>
              <a:t>Chưa mềm dẻo,  phải viết lại các giao diện,… </a:t>
            </a:r>
          </a:p>
          <a:p>
            <a:pPr lvl="1"/>
            <a:r>
              <a:rPr lang="en-US"/>
              <a:t>Sử dụng lại thông qua quan hệ “is – a” (inheritance)</a:t>
            </a:r>
            <a:br>
              <a:rPr lang="en-US"/>
            </a:br>
            <a:r>
              <a:rPr lang="en-US"/>
              <a:t>					</a:t>
            </a:r>
            <a:r>
              <a:rPr lang="en-US" sz="1900" b="1">
                <a:solidFill>
                  <a:srgbClr val="3333FF"/>
                </a:solidFill>
              </a:rPr>
              <a:t>Tính đa hình - polymorphism </a:t>
            </a:r>
            <a:endParaRPr lang="en-US" sz="1900">
              <a:solidFill>
                <a:srgbClr val="3333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 hệ “has – a”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81000" y="1524000"/>
            <a:ext cx="4572000" cy="117173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Person { </a:t>
            </a:r>
          </a:p>
          <a:p>
            <a:r>
              <a:rPr lang="en-US" sz="1400" b="1">
                <a:solidFill>
                  <a:srgbClr val="0000CC"/>
                </a:solidFill>
              </a:rPr>
              <a:t>		private String</a:t>
            </a:r>
            <a:r>
              <a:rPr lang="en-US" sz="1400" b="1"/>
              <a:t> name;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private Date</a:t>
            </a:r>
            <a:r>
              <a:rPr lang="en-US" sz="1400" b="1"/>
              <a:t> bithday;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public String</a:t>
            </a:r>
            <a:r>
              <a:rPr lang="en-US" sz="1400" b="1"/>
              <a:t> getName() { </a:t>
            </a:r>
            <a:r>
              <a:rPr lang="en-US" sz="1400" b="1">
                <a:solidFill>
                  <a:srgbClr val="0000CC"/>
                </a:solidFill>
              </a:rPr>
              <a:t>return</a:t>
            </a:r>
            <a:r>
              <a:rPr lang="en-US" sz="1400" b="1"/>
              <a:t> name; }</a:t>
            </a:r>
            <a:endParaRPr lang="en-US" sz="1400" b="1">
              <a:latin typeface="Consolas" pitchFamily="49" charset="0"/>
            </a:endParaRP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381000" y="2816981"/>
            <a:ext cx="4572000" cy="160261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Employee { 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private Person</a:t>
            </a:r>
            <a:r>
              <a:rPr lang="en-US" sz="1400" b="1"/>
              <a:t> me; 	</a:t>
            </a:r>
            <a:r>
              <a:rPr lang="en-US" sz="1400" b="1">
                <a:solidFill>
                  <a:srgbClr val="00B050"/>
                </a:solidFill>
              </a:rPr>
              <a:t>//flexible?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private double </a:t>
            </a:r>
            <a:r>
              <a:rPr lang="en-US" sz="1400" b="1"/>
              <a:t>salary;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public String</a:t>
            </a:r>
            <a:r>
              <a:rPr lang="en-US" sz="1400" b="1"/>
              <a:t> getName() { </a:t>
            </a:r>
            <a:br>
              <a:rPr lang="en-US" sz="1400" b="1"/>
            </a:br>
            <a:r>
              <a:rPr lang="en-US" sz="1400" b="1"/>
              <a:t>		      </a:t>
            </a:r>
            <a:r>
              <a:rPr lang="en-US" sz="1400" b="1">
                <a:solidFill>
                  <a:srgbClr val="0000CC"/>
                </a:solidFill>
              </a:rPr>
              <a:t>return</a:t>
            </a:r>
            <a:r>
              <a:rPr lang="en-US" sz="1400" b="1"/>
              <a:t> me.getName(); </a:t>
            </a:r>
            <a:r>
              <a:rPr lang="en-US" sz="1400" b="1">
                <a:solidFill>
                  <a:srgbClr val="00B050"/>
                </a:solidFill>
              </a:rPr>
              <a:t>//flexible?</a:t>
            </a:r>
            <a:endParaRPr lang="en-US" sz="1400" b="1"/>
          </a:p>
          <a:p>
            <a:r>
              <a:rPr lang="en-US" sz="1400" b="1"/>
              <a:t>		 }</a:t>
            </a:r>
            <a:endParaRPr lang="en-US" sz="1400" b="1">
              <a:latin typeface="Consolas" pitchFamily="49" charset="0"/>
            </a:endParaRP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381000" y="4569581"/>
            <a:ext cx="4572000" cy="160261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Manager{ 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private Employee</a:t>
            </a:r>
            <a:r>
              <a:rPr lang="en-US" sz="1400" b="1"/>
              <a:t> me;  </a:t>
            </a:r>
            <a:r>
              <a:rPr lang="en-US" sz="1400" b="1">
                <a:solidFill>
                  <a:srgbClr val="00B050"/>
                </a:solidFill>
              </a:rPr>
              <a:t>//flexible?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private Employee </a:t>
            </a:r>
            <a:r>
              <a:rPr lang="en-US" sz="1400" b="1">
                <a:solidFill>
                  <a:schemeClr val="tx1"/>
                </a:solidFill>
              </a:rPr>
              <a:t>assistant; </a:t>
            </a:r>
            <a:r>
              <a:rPr lang="en-US" sz="1400" b="1">
                <a:solidFill>
                  <a:srgbClr val="00B050"/>
                </a:solidFill>
              </a:rPr>
              <a:t>//flexible?</a:t>
            </a:r>
            <a:endParaRPr lang="en-US" sz="1400" b="1">
              <a:solidFill>
                <a:schemeClr val="tx1"/>
              </a:solidFill>
            </a:endParaRP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public void </a:t>
            </a:r>
            <a:r>
              <a:rPr lang="en-US" sz="1400" b="1"/>
              <a:t>setAssistant(Employee e) { </a:t>
            </a:r>
            <a:br>
              <a:rPr lang="en-US" sz="1400" b="1"/>
            </a:br>
            <a:r>
              <a:rPr lang="en-US" sz="1400" b="1"/>
              <a:t>		      </a:t>
            </a:r>
            <a:r>
              <a:rPr lang="en-US" sz="1400" b="1">
                <a:solidFill>
                  <a:srgbClr val="0000CC"/>
                </a:solidFill>
              </a:rPr>
              <a:t>return</a:t>
            </a:r>
            <a:r>
              <a:rPr lang="en-US" sz="1400" b="1"/>
              <a:t> assistant = e; </a:t>
            </a:r>
          </a:p>
          <a:p>
            <a:r>
              <a:rPr lang="en-US" sz="1400" b="1"/>
              <a:t>		 }</a:t>
            </a:r>
            <a:endParaRPr lang="en-US" sz="1400" b="1">
              <a:latin typeface="Consolas" pitchFamily="49" charset="0"/>
            </a:endParaRP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5715000" y="3657600"/>
            <a:ext cx="3962400" cy="160261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…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Manager junior = new Manager();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Manager senior = new Manager();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00B050"/>
                </a:solidFill>
                <a:latin typeface="Consolas" pitchFamily="49" charset="0"/>
              </a:rPr>
              <a:t>//a manager can be an assistant of //another manager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nsolas" pitchFamily="49" charset="0"/>
              </a:rPr>
              <a:t>senior.setAssistant(junior);  //error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12" name="Notched Right Arrow 11"/>
          <p:cNvSpPr/>
          <p:nvPr/>
        </p:nvSpPr>
        <p:spPr>
          <a:xfrm>
            <a:off x="5105400" y="4038600"/>
            <a:ext cx="4572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 thừa –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lại thông qua quan hệ “is – a”</a:t>
            </a:r>
          </a:p>
          <a:p>
            <a:r>
              <a:rPr lang="en-US"/>
              <a:t>Thừa hưởng lại các thuộc tính và phương thức đã có</a:t>
            </a:r>
          </a:p>
          <a:p>
            <a:r>
              <a:rPr lang="en-US"/>
              <a:t>Chi tiết hóa cho phù hợp với đối tượng mới</a:t>
            </a:r>
          </a:p>
          <a:p>
            <a:pPr lvl="1"/>
            <a:r>
              <a:rPr lang="en-US"/>
              <a:t>Thêm thuộc tính, phương thức mới</a:t>
            </a:r>
          </a:p>
          <a:p>
            <a:pPr lvl="1"/>
            <a:r>
              <a:rPr lang="en-US"/>
              <a:t>Hiệu chỉnh, cài đặt chi tiết phương thức được thừa kế 	</a:t>
            </a:r>
          </a:p>
          <a:p>
            <a:r>
              <a:rPr lang="en-US"/>
              <a:t>Lớp cơ sở, lớp cha; lớp dẫn xuất, lớp con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 thừa trong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Thừa kế -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81000" y="2438648"/>
            <a:ext cx="5181600" cy="375705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Person { </a:t>
            </a:r>
          </a:p>
          <a:p>
            <a:r>
              <a:rPr lang="en-US" sz="1400" b="1">
                <a:solidFill>
                  <a:srgbClr val="0000CC"/>
                </a:solidFill>
              </a:rPr>
              <a:t>		String</a:t>
            </a:r>
            <a:r>
              <a:rPr lang="en-US" sz="1400" b="1"/>
              <a:t> name;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Date</a:t>
            </a:r>
            <a:r>
              <a:rPr lang="en-US" sz="1400" b="1"/>
              <a:t> birthday;</a:t>
            </a:r>
          </a:p>
          <a:p>
            <a:r>
              <a:rPr lang="en-US" sz="1400" b="1"/>
              <a:t>		</a:t>
            </a:r>
            <a:r>
              <a:rPr lang="en-US" sz="1400" b="1">
                <a:solidFill>
                  <a:srgbClr val="0000CC"/>
                </a:solidFill>
              </a:rPr>
              <a:t>public void</a:t>
            </a:r>
            <a:r>
              <a:rPr lang="en-US" sz="1400" b="1"/>
              <a:t> setName(String n) { name = n; }</a:t>
            </a:r>
          </a:p>
          <a:p>
            <a:r>
              <a:rPr lang="en-US" sz="1400" b="1">
                <a:solidFill>
                  <a:srgbClr val="0000CC"/>
                </a:solidFill>
              </a:rPr>
              <a:t>		public void</a:t>
            </a:r>
            <a:r>
              <a:rPr lang="en-US" sz="1400" b="1"/>
              <a:t> setBirthday(Date d) { birthday = d; }</a:t>
            </a:r>
          </a:p>
          <a:p>
            <a:r>
              <a:rPr lang="en-US" sz="1400" b="1">
                <a:solidFill>
                  <a:srgbClr val="0000CC"/>
                </a:solidFill>
              </a:rPr>
              <a:t>		public String</a:t>
            </a:r>
            <a:r>
              <a:rPr lang="en-US" sz="1400" b="1"/>
              <a:t> getName() { </a:t>
            </a:r>
            <a:r>
              <a:rPr lang="en-US" sz="1400" b="1">
                <a:solidFill>
                  <a:srgbClr val="0000CC"/>
                </a:solidFill>
              </a:rPr>
              <a:t>return</a:t>
            </a:r>
            <a:r>
              <a:rPr lang="en-US" sz="1400" b="1"/>
              <a:t> name; }</a:t>
            </a:r>
            <a:endParaRPr lang="en-US" sz="1400" b="1">
              <a:latin typeface="Consolas" pitchFamily="49" charset="0"/>
            </a:endParaRP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…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 class</a:t>
            </a:r>
            <a:r>
              <a:rPr lang="en-US" sz="1400" b="1">
                <a:latin typeface="Consolas" pitchFamily="49" charset="0"/>
              </a:rPr>
              <a:t> Employee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extends</a:t>
            </a:r>
            <a:r>
              <a:rPr lang="en-US" sz="1400" b="1">
                <a:latin typeface="Consolas" pitchFamily="49" charset="0"/>
              </a:rPr>
              <a:t> Person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…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double</a:t>
            </a:r>
            <a:r>
              <a:rPr lang="en-US" sz="1400" b="1">
                <a:latin typeface="Consolas" pitchFamily="49" charset="0"/>
              </a:rPr>
              <a:t> salary;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public</a:t>
            </a:r>
            <a:r>
              <a:rPr lang="en-US" sz="1400" b="1"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boolean</a:t>
            </a:r>
            <a:r>
              <a:rPr lang="en-US" sz="1400" b="1">
                <a:latin typeface="Consolas" pitchFamily="49" charset="0"/>
              </a:rPr>
              <a:t> setSalary (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double</a:t>
            </a:r>
            <a:r>
              <a:rPr lang="en-US" sz="1400" b="1">
                <a:latin typeface="Consolas" pitchFamily="49" charset="0"/>
              </a:rPr>
              <a:t> sal) {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	salary = sal;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	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return</a:t>
            </a:r>
            <a:r>
              <a:rPr lang="en-US" sz="1400" b="1">
                <a:latin typeface="Consolas" pitchFamily="49" charset="0"/>
              </a:rPr>
              <a:t> true;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}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		…</a:t>
            </a:r>
          </a:p>
          <a:p>
            <a:pPr>
              <a:buClrTx/>
              <a:buFontTx/>
              <a:buNone/>
            </a:pPr>
            <a:r>
              <a:rPr lang="en-US" sz="1400" b="1">
                <a:latin typeface="Consolas" pitchFamily="49" charset="0"/>
              </a:rPr>
              <a:t>}</a:t>
            </a:r>
            <a:endParaRPr lang="en-US" sz="1400" b="1">
              <a:solidFill>
                <a:srgbClr val="00CC00"/>
              </a:solidFill>
              <a:latin typeface="Consolas" pitchFamily="49" charset="0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1600200"/>
            <a:ext cx="4800600" cy="525401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[public] class </a:t>
            </a: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DeriveClass</a:t>
            </a:r>
            <a:r>
              <a:rPr lang="en-US" sz="1400" b="1">
                <a:solidFill>
                  <a:srgbClr val="0000CC"/>
                </a:solidFill>
                <a:latin typeface="Consolas" pitchFamily="49" charset="0"/>
              </a:rPr>
              <a:t> extends </a:t>
            </a: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BaseClass{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18859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5638800" y="4987312"/>
            <a:ext cx="3733800" cy="95628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Employee e = new Employee ();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e.setName(“John”);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e.setSalary(3.66);</a:t>
            </a:r>
          </a:p>
          <a:p>
            <a:pPr>
              <a:buClr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Consolas" pitchFamily="49" charset="0"/>
              </a:rPr>
              <a:t>System.out.print (e.getDetail());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hl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Trinhlk_template</Template>
  <TotalTime>55756</TotalTime>
  <Words>2773</Words>
  <Application>Microsoft Office PowerPoint</Application>
  <PresentationFormat>A4 Paper (210x297 mm)</PresentationFormat>
  <Paragraphs>466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Candara</vt:lpstr>
      <vt:lpstr>Century Gothic</vt:lpstr>
      <vt:lpstr>Consolas</vt:lpstr>
      <vt:lpstr>Courier New</vt:lpstr>
      <vt:lpstr>Wingdings</vt:lpstr>
      <vt:lpstr>Trinhlk_template</vt:lpstr>
      <vt:lpstr>THỪA KẾ (Inheritance)</vt:lpstr>
      <vt:lpstr>Đã học</vt:lpstr>
      <vt:lpstr>Nội dung</vt:lpstr>
      <vt:lpstr>Tài liệu tham khảo</vt:lpstr>
      <vt:lpstr>Sử dụng lại trong phát triển PM</vt:lpstr>
      <vt:lpstr>Sử dụng lại trong OOP</vt:lpstr>
      <vt:lpstr>Quan hệ “has – a”</vt:lpstr>
      <vt:lpstr>Kế thừa – Inheritance</vt:lpstr>
      <vt:lpstr>Kế thừa trong Java</vt:lpstr>
      <vt:lpstr>Kiểm soát truy cập</vt:lpstr>
      <vt:lpstr>Mức truy cập protected</vt:lpstr>
      <vt:lpstr>Private trong kế thừa</vt:lpstr>
      <vt:lpstr>Kế thừa: trong cùng gói, khác gói</vt:lpstr>
      <vt:lpstr>Kế thừa từ gói khác</vt:lpstr>
      <vt:lpstr>Kế thừa: Phương thức khởi tạo</vt:lpstr>
      <vt:lpstr>Lớp dẫn xuất: Phương thức khởi tạo</vt:lpstr>
      <vt:lpstr>Lớp dẫn xuất: Phương thức khởi tạo</vt:lpstr>
      <vt:lpstr>Lớp dẫn xuất: Phương thức khởi tạo</vt:lpstr>
      <vt:lpstr>Định nghĩa lại - overriding</vt:lpstr>
      <vt:lpstr>Định nghĩa lại - overriding</vt:lpstr>
      <vt:lpstr>Định nghĩa lại - overriding</vt:lpstr>
      <vt:lpstr>Thiết kế quan hệ kế thừa</vt:lpstr>
      <vt:lpstr>Thiết kế quan hệ kế thừa</vt:lpstr>
      <vt:lpstr>Từ khóa final</vt:lpstr>
      <vt:lpstr>Tham số final</vt:lpstr>
      <vt:lpstr>Lớp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Automated Generating Test Cases for Memory Protection of Autosar OS</dc:title>
  <dc:creator>Trinh Le</dc:creator>
  <cp:lastModifiedBy>Viet Tran Hoang</cp:lastModifiedBy>
  <cp:revision>692</cp:revision>
  <cp:lastPrinted>2016-09-21T04:17:26Z</cp:lastPrinted>
  <dcterms:created xsi:type="dcterms:W3CDTF">2016-05-31T12:51:22Z</dcterms:created>
  <dcterms:modified xsi:type="dcterms:W3CDTF">2021-10-13T14:51:56Z</dcterms:modified>
</cp:coreProperties>
</file>