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906000" cy="6858000" type="A4"/>
  <p:notesSz cx="6950075" cy="9236075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3825" autoAdjust="0"/>
  </p:normalViewPr>
  <p:slideViewPr>
    <p:cSldViewPr>
      <p:cViewPr varScale="1">
        <p:scale>
          <a:sx n="63" d="100"/>
          <a:sy n="63" d="100"/>
        </p:scale>
        <p:origin x="1452" y="66"/>
      </p:cViewPr>
      <p:guideLst>
        <p:guide orient="horz" pos="2160"/>
        <p:guide pos="288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46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440748AC-93B4-487F-A96C-BA994DE4E7E8}" type="datetimeFigureOut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r>
              <a:rPr lang="en-US">
                <a:uFillTx/>
              </a:rPr>
              <a:t>LE Khanh Trinh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E69D8547-35A4-4EEA-B872-4474869B36BE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0A82CEB1-7062-46D9-BB31-314D962DF5FD}" type="datetimeFigureOut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692150"/>
            <a:ext cx="5000625" cy="346392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r>
              <a:rPr lang="en-US">
                <a:uFillTx/>
              </a:rPr>
              <a:t>LE Khanh Trinh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8FC78E64-6641-4E4F-82C1-AAE95B32853E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4725" y="692150"/>
            <a:ext cx="50006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78E64-6641-4E4F-82C1-AAE95B32853E}" type="slidenum">
              <a:rPr lang="en-US" smtClean="0">
                <a:uFillTx/>
              </a:rPr>
              <a:pPr/>
              <a:t>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LE Khanh Trinh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Lớp dẫn xuất ko kế thừa phương thức (pt) khởi tạo của lớp cơ sở</a:t>
            </a:r>
          </a:p>
          <a:p>
            <a:pPr marL="228600" indent="-228600">
              <a:buAutoNum type="arabicPeriod"/>
            </a:pPr>
            <a:r>
              <a:rPr lang="en-US"/>
              <a:t>Lớp cơ sở có pt khởi tạo mặc định </a:t>
            </a:r>
            <a:r>
              <a:rPr lang="en-US">
                <a:sym typeface="Wingdings" panose="05000000000000000000" pitchFamily="2" charset="2"/>
              </a:rPr>
              <a:t> lớp dẫn xuất có thể gọi hoặc ko</a:t>
            </a:r>
          </a:p>
          <a:p>
            <a:pPr marL="228600" indent="-228600">
              <a:buAutoNum type="arabicPeriod"/>
            </a:pPr>
            <a:r>
              <a:rPr lang="en-US">
                <a:sym typeface="Wingdings" panose="05000000000000000000" pitchFamily="2" charset="2"/>
              </a:rPr>
              <a:t>Lớp cơ sở ko có pt khởi tạo mặc định  lớp dẫn xuất cần gọi pt khởi tạo của lớp cơ sở thông qua từ khóa super</a:t>
            </a:r>
          </a:p>
          <a:p>
            <a:pPr marL="228600" indent="-228600">
              <a:buAutoNum type="arabicPeriod"/>
            </a:pPr>
            <a:r>
              <a:rPr lang="en-US">
                <a:sym typeface="Wingdings" panose="05000000000000000000" pitchFamily="2" charset="2"/>
              </a:rPr>
              <a:t>Thứ tự gọi pt khởi tạo: lớp cơ sở  lớp dẫn xuất</a:t>
            </a:r>
          </a:p>
          <a:p>
            <a:pPr marL="228600" indent="-2286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Ghi đè: cơ chế liên kết động (dynamic binding)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Nếu lớp dẫn xuất ko ghi đè, gọi pt từ lớp cơ sở gần nhất (bottom-up)</a:t>
            </a:r>
            <a:endParaRPr lang="en-US"/>
          </a:p>
          <a:p>
            <a:endParaRPr lang="en-US"/>
          </a:p>
          <a:p>
            <a:r>
              <a:rPr lang="en-US"/>
              <a:t>Final: hằng, phương thức, tham số, và lớp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uFillTx/>
              </a:rPr>
              <a:t>LE Khanh Trinh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8E64-6641-4E4F-82C1-AAE95B32853E}" type="slidenum">
              <a:rPr lang="en-US" smtClean="0">
                <a:uFillTx/>
              </a:rPr>
              <a:pPr/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5716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25293B61-2702-49AF-BF7B-1255C46F28EB}" type="slidenum">
              <a:rPr lang="en-US">
                <a:uFillTx/>
              </a:rPr>
              <a:pPr/>
              <a:t>3</a:t>
            </a:fld>
            <a:endParaRPr lang="en-US">
              <a:uFillTx/>
            </a:endParaRPr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</p:spPr>
        <p:txBody>
          <a:bodyPr wrap="none" anchor="ctr"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B491FDC8-AD06-4E68-8E0B-5116137E2C28}" type="slidenum">
              <a:rPr lang="en-US">
                <a:uFillTx/>
              </a:rPr>
              <a:pPr/>
              <a:t>4</a:t>
            </a:fld>
            <a:endParaRPr lang="en-US">
              <a:uFillTx/>
            </a:endParaRPr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</p:spPr>
        <p:txBody>
          <a:bodyPr wrap="none" anchor="ctr"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 Khanh Trinh\Desktop\2267_physics_lessons\template_internal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76400"/>
            <a:ext cx="8420100" cy="1470025"/>
          </a:xfrm>
        </p:spPr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1148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pic>
        <p:nvPicPr>
          <p:cNvPr id="8" name="Picture 2" descr="C:\Users\Trinh Le\Desktop\slider-blue-bar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" y="3659505"/>
            <a:ext cx="8915400" cy="5143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9922-9C23-4B9B-88B7-D27E15368D16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LE Khanh Trinh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pic>
        <p:nvPicPr>
          <p:cNvPr id="8" name="Picture 7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0B6E-9389-4DF6-970A-9D715CC119CD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LE Khanh Trinh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2400">
                <a:uFillTx/>
              </a:defRPr>
            </a:lvl3pPr>
            <a:lvl4pPr marL="1600200" indent="-228600">
              <a:buFont typeface="Wingdings" panose="05000000000000000000" pitchFamily="2" charset="2"/>
              <a:buChar char="Ø"/>
              <a:defRPr sz="2000">
                <a:uFillTx/>
              </a:defRPr>
            </a:lvl4pPr>
            <a:lvl5pPr>
              <a:defRPr sz="2000"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pic>
        <p:nvPicPr>
          <p:cNvPr id="7" name="Picture 6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</p:spPr>
      </p:pic>
      <p:pic>
        <p:nvPicPr>
          <p:cNvPr id="3074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</p:spPr>
      </p:pic>
      <p:pic>
        <p:nvPicPr>
          <p:cNvPr id="1026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44FD-A651-46DC-B07D-8C17AECD922E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LE Khanh Trinh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23" y="-9525"/>
            <a:ext cx="8915400" cy="1143000"/>
          </a:xfrm>
        </p:spPr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2000">
                <a:uFillTx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2000">
                <a:uFillTx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F2BE-BA26-4E05-9F7A-486580FB2F78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LE Khanh Trinh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pic>
        <p:nvPicPr>
          <p:cNvPr id="9" name="Picture 8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</p:spPr>
      </p:pic>
      <p:pic>
        <p:nvPicPr>
          <p:cNvPr id="10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</p:spPr>
      </p:pic>
      <p:pic>
        <p:nvPicPr>
          <p:cNvPr id="11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E59A-C99B-4C41-8685-7BB0B04A4C5C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LE Khanh Trinh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pic>
        <p:nvPicPr>
          <p:cNvPr id="11" name="Picture 10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pic>
        <p:nvPicPr>
          <p:cNvPr id="13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</p:spPr>
      </p:pic>
      <p:pic>
        <p:nvPicPr>
          <p:cNvPr id="14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E41D-0E04-4DD3-969F-8865B8A47CFF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LE Khanh Trinh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pic>
        <p:nvPicPr>
          <p:cNvPr id="6" name="Picture 5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384284"/>
            <a:ext cx="9901766" cy="63517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pic>
        <p:nvPicPr>
          <p:cNvPr id="8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</p:spPr>
      </p:pic>
      <p:pic>
        <p:nvPicPr>
          <p:cNvPr id="9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8DA-4099-4827-A7DD-45FB42595700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LE Khanh Trinh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D21-A11B-403B-9452-DFE266BEA6D4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LE Khanh Trinh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B25-AB32-42CB-86C3-34DF65D0D273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LE Khanh Trinh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rinh Le\Desktop\slider-blue-ba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4234" y="6324600"/>
            <a:ext cx="9906000" cy="45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183" y="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  <a:uFillTx/>
                <a:latin typeface="Candara" pitchFamily="34" charset="0"/>
              </a:defRPr>
            </a:lvl1pPr>
          </a:lstStyle>
          <a:p>
            <a:fld id="{3C7BA221-70AA-4F08-81F0-098CE42FC0A2}" type="datetime1">
              <a:rPr lang="en-US" smtClean="0">
                <a:uFillTx/>
              </a:rPr>
              <a:pPr/>
              <a:t>10/25/2021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uFillTx/>
                <a:latin typeface="Candara" pitchFamily="34" charset="0"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uFillTx/>
                <a:latin typeface="Candara" pitchFamily="34" charset="0"/>
              </a:defRPr>
            </a:lvl1pPr>
          </a:lstStyle>
          <a:p>
            <a:fld id="{C102E81D-EE5C-4746-BACE-D5CEA6BB4F6B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10" name="Text Placeholder 7"/>
          <p:cNvSpPr txBox="1">
            <a:spLocks/>
          </p:cNvSpPr>
          <p:nvPr userDrawn="1"/>
        </p:nvSpPr>
        <p:spPr>
          <a:xfrm>
            <a:off x="495300" y="1143000"/>
            <a:ext cx="536575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uFillTx/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uFillTx/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uFillTx/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uFillTx/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uFillTx/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uFillTx/>
          <a:latin typeface="Candar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uFillTx/>
          <a:latin typeface="Candar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Candar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uFillTx/>
          <a:latin typeface="Candar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uFillTx/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" y="1600201"/>
            <a:ext cx="9575800" cy="1470025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uFillTx/>
              </a:rPr>
              <a:t>ĐA HÌNH</a:t>
            </a:r>
            <a:br>
              <a:rPr lang="en-US" sz="5400">
                <a:uFillTx/>
              </a:rPr>
            </a:br>
            <a:r>
              <a:rPr lang="en-US" sz="3600">
                <a:uFillTx/>
              </a:rPr>
              <a:t>(Polymorphism)</a:t>
            </a:r>
            <a:endParaRPr lang="en-US" sz="5400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343400"/>
            <a:ext cx="6934200" cy="1752600"/>
          </a:xfrm>
        </p:spPr>
        <p:txBody>
          <a:bodyPr>
            <a:normAutofit/>
          </a:bodyPr>
          <a:lstStyle/>
          <a:p>
            <a:endParaRPr lang="en-US" sz="2000" dirty="0">
              <a:uFillTx/>
              <a:latin typeface="Candara" pitchFamily="34" charset="0"/>
            </a:endParaRPr>
          </a:p>
          <a:p>
            <a:r>
              <a:rPr lang="en-US" sz="2000">
                <a:uFillTx/>
              </a:rPr>
              <a:t>Trường ĐH Công nghệ, ĐHQG Hà Nội</a:t>
            </a:r>
            <a:endParaRPr lang="en-US" sz="1600" dirty="0">
              <a:uFillTx/>
              <a:latin typeface="Candara" pitchFamily="34" charset="0"/>
            </a:endParaRPr>
          </a:p>
        </p:txBody>
      </p:sp>
      <p:pic>
        <p:nvPicPr>
          <p:cNvPr id="4" name="Picture 3" descr="C:\Users\Le Khanh Trinh\Desktop\3-VNU-U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57200"/>
            <a:ext cx="850900" cy="85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Đa hình – ưu điểm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uFillTx/>
              </a:rPr>
              <a:t>Viết mã chương trình một lần</a:t>
            </a:r>
          </a:p>
          <a:p>
            <a:pPr lvl="1"/>
            <a:r>
              <a:rPr lang="en-US">
                <a:uFillTx/>
              </a:rPr>
              <a:t>Áp dụng cho nhiều kiểu đối tượng</a:t>
            </a:r>
          </a:p>
          <a:p>
            <a:pPr lvl="1" algn="r">
              <a:buNone/>
            </a:pPr>
            <a:r>
              <a:rPr lang="en-US" sz="1400">
                <a:solidFill>
                  <a:srgbClr val="0000CC"/>
                </a:solidFill>
                <a:uFillTx/>
              </a:rPr>
              <a:t>Liên kết động – dynamic binding</a:t>
            </a:r>
          </a:p>
          <a:p>
            <a:pPr lvl="1"/>
            <a:r>
              <a:rPr lang="en-US">
                <a:uFillTx/>
              </a:rPr>
              <a:t>Không phải thay đổi mã nguồn khi tạo ra các lớp dẫn xuất mới 			</a:t>
            </a:r>
            <a:r>
              <a:rPr lang="en-US" sz="1400">
                <a:solidFill>
                  <a:srgbClr val="0000CC"/>
                </a:solidFill>
                <a:uFillTx/>
              </a:rPr>
              <a:t>Nâng cấp phiên bản, kiến trúc phần mềm linh hoạt,…</a:t>
            </a:r>
            <a:endParaRPr lang="en-US" sz="140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10</a:t>
            </a:fld>
            <a:endParaRPr lang="en-US">
              <a:uFillTx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533400" y="3824514"/>
            <a:ext cx="4419600" cy="2464394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FontTx/>
              <a:buNone/>
            </a:pP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class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Vet {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   …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  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public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void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giveShot (Animal a){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	a.makeNoise();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    }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Vet v = new Vet ();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Dog d = new Dog();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Cat c = new Cat();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v.giveShot (</a:t>
            </a:r>
            <a:r>
              <a:rPr lang="en-US" sz="1400" b="1">
                <a:solidFill>
                  <a:srgbClr val="C00000"/>
                </a:solidFill>
                <a:uFillTx/>
                <a:latin typeface="Consolas" pitchFamily="49" charset="0"/>
              </a:rPr>
              <a:t>d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);	</a:t>
            </a:r>
            <a:r>
              <a:rPr lang="en-US" sz="1400" b="1">
                <a:solidFill>
                  <a:srgbClr val="C00000"/>
                </a:solidFill>
                <a:uFillTx/>
                <a:latin typeface="Consolas" pitchFamily="49" charset="0"/>
              </a:rPr>
              <a:t>//Dog makeNoise()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v.giveShot (</a:t>
            </a:r>
            <a:r>
              <a:rPr lang="en-US" sz="1400" b="1">
                <a:solidFill>
                  <a:srgbClr val="C00000"/>
                </a:solidFill>
                <a:uFillTx/>
                <a:latin typeface="Consolas" pitchFamily="49" charset="0"/>
              </a:rPr>
              <a:t>c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);	</a:t>
            </a:r>
            <a:r>
              <a:rPr lang="en-US" sz="1400" b="1">
                <a:solidFill>
                  <a:srgbClr val="C00000"/>
                </a:solidFill>
                <a:uFillTx/>
                <a:latin typeface="Consolas" pitchFamily="49" charset="0"/>
              </a:rPr>
              <a:t>//Cat makeNoise()</a:t>
            </a:r>
            <a:endParaRPr lang="en-US" sz="1400" b="1">
              <a:solidFill>
                <a:srgbClr val="0000CC"/>
              </a:solidFill>
              <a:uFillTx/>
              <a:latin typeface="Consolas" pitchFamily="49" charset="0"/>
            </a:endParaRP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4572000" y="4480224"/>
            <a:ext cx="4419600" cy="1387176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Animal [] animals = new Animal[5];</a:t>
            </a:r>
            <a:endParaRPr lang="en-US" sz="1400" b="1">
              <a:solidFill>
                <a:srgbClr val="0000CC"/>
              </a:solidFill>
              <a:uFillTx/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…</a:t>
            </a:r>
          </a:p>
          <a:p>
            <a:pPr>
              <a:buFontTx/>
              <a:buNone/>
            </a:pP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for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(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int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i=0; i&lt; animals.length; i++)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    animals[i].makeNoise();</a:t>
            </a:r>
          </a:p>
          <a:p>
            <a:pPr>
              <a:buFontTx/>
              <a:buNone/>
            </a:pPr>
            <a:endParaRPr lang="en-US" sz="1400" b="1">
              <a:solidFill>
                <a:schemeClr val="tx1"/>
              </a:solidFill>
              <a:uFillTx/>
              <a:latin typeface="Consolas" pitchFamily="49" charset="0"/>
            </a:endParaRPr>
          </a:p>
          <a:p>
            <a:pPr>
              <a:buFontTx/>
              <a:buNone/>
            </a:pPr>
            <a:endParaRPr lang="en-US" sz="1400" b="1">
              <a:solidFill>
                <a:srgbClr val="0000CC"/>
              </a:solidFill>
              <a:uFillTx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Đa hình – ưu điểm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11</a:t>
            </a:fld>
            <a:endParaRPr lang="en-US"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09688"/>
            <a:ext cx="8204437" cy="4252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id="8" name="TextBox 7"/>
          <p:cNvSpPr txBox="1">
            <a:spLocks/>
          </p:cNvSpPr>
          <p:nvPr/>
        </p:nvSpPr>
        <p:spPr>
          <a:xfrm>
            <a:off x="5257800" y="4724400"/>
            <a:ext cx="45720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>
                <a:uFillTx/>
              </a:rPr>
              <a:t>i.e., Bổ sung thêm nhiều lớp dẫn xuất của Animal mà hàm </a:t>
            </a:r>
            <a:r>
              <a:rPr lang="en-US" sz="1600">
                <a:solidFill>
                  <a:srgbClr val="0000CC"/>
                </a:solidFill>
                <a:uFillTx/>
              </a:rPr>
              <a:t>introduce()</a:t>
            </a:r>
            <a:r>
              <a:rPr lang="en-US" sz="1600">
                <a:uFillTx/>
              </a:rPr>
              <a:t> luôn hoạt động đúng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en-US" sz="1600">
                <a:uFillTx/>
                <a:sym typeface="Wingdings" pitchFamily="2" charset="2"/>
              </a:rPr>
              <a:t>Mã nguồn chạy đúng với các phiên bản nâng cấp trong tương lai.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en-US" sz="1600">
                <a:uFillTx/>
                <a:sym typeface="Wingdings" pitchFamily="2" charset="2"/>
              </a:rPr>
              <a:t>Cho phép xây dựng các hàm có tính chất khuôn mẫu.</a:t>
            </a:r>
            <a:endParaRPr lang="en-US" sz="1600"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Chuyển kiểu lên - upCasting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12</a:t>
            </a:fld>
            <a:endParaRPr lang="en-US">
              <a:uFillTx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1885950" cy="340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2819400" y="1752600"/>
            <a:ext cx="6172200" cy="132562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  <a:uFillTx/>
                <a:latin typeface="Consolas" pitchFamily="49" charset="0"/>
              </a:rPr>
              <a:t>Person p;</a:t>
            </a:r>
          </a:p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  <a:uFillTx/>
                <a:latin typeface="Consolas" pitchFamily="49" charset="0"/>
              </a:rPr>
              <a:t>Employee e = new Employee();</a:t>
            </a:r>
          </a:p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  <a:uFillTx/>
                <a:latin typeface="Consolas" pitchFamily="49" charset="0"/>
              </a:rPr>
              <a:t>p = (Person) e;		</a:t>
            </a:r>
            <a:r>
              <a:rPr lang="en-US" sz="1600">
                <a:solidFill>
                  <a:srgbClr val="0000CC"/>
                </a:solidFill>
                <a:uFillTx/>
                <a:latin typeface="Consolas" pitchFamily="49" charset="0"/>
              </a:rPr>
              <a:t>//explicit up casting</a:t>
            </a:r>
          </a:p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  <a:uFillTx/>
                <a:latin typeface="Consolas" pitchFamily="49" charset="0"/>
              </a:rPr>
              <a:t>p.setName (…);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FF0000"/>
                </a:solidFill>
                <a:uFillTx/>
                <a:latin typeface="Consolas" pitchFamily="49" charset="0"/>
              </a:rPr>
              <a:t>p.setSalary(…);		//compile error </a:t>
            </a:r>
            <a:endParaRPr lang="en-US" sz="1400">
              <a:solidFill>
                <a:srgbClr val="FF0000"/>
              </a:solidFill>
              <a:uFillTx/>
              <a:latin typeface="Consolas" pitchFamily="49" charset="0"/>
            </a:endParaRP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2819400" y="3552668"/>
            <a:ext cx="6172200" cy="132562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  <a:uFillTx/>
                <a:latin typeface="Consolas" pitchFamily="49" charset="0"/>
              </a:rPr>
              <a:t>Person p;</a:t>
            </a:r>
          </a:p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  <a:uFillTx/>
                <a:latin typeface="Consolas" pitchFamily="49" charset="0"/>
              </a:rPr>
              <a:t>Employee e = new Employee();</a:t>
            </a:r>
          </a:p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  <a:uFillTx/>
                <a:latin typeface="Consolas" pitchFamily="49" charset="0"/>
              </a:rPr>
              <a:t>p = e;			</a:t>
            </a:r>
            <a:r>
              <a:rPr lang="en-US" sz="1600">
                <a:solidFill>
                  <a:srgbClr val="0000CC"/>
                </a:solidFill>
                <a:uFillTx/>
                <a:latin typeface="Consolas" pitchFamily="49" charset="0"/>
              </a:rPr>
              <a:t>//implicit up casting</a:t>
            </a:r>
          </a:p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  <a:uFillTx/>
                <a:latin typeface="Consolas" pitchFamily="49" charset="0"/>
              </a:rPr>
              <a:t>p.setName (…);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FF0000"/>
                </a:solidFill>
                <a:uFillTx/>
                <a:latin typeface="Consolas" pitchFamily="49" charset="0"/>
              </a:rPr>
              <a:t>p.setSalary(…);		//compile error </a:t>
            </a:r>
            <a:endParaRPr lang="en-US" sz="1400">
              <a:solidFill>
                <a:srgbClr val="FF0000"/>
              </a:solidFill>
              <a:uFillTx/>
              <a:latin typeface="Consolas" pitchFamily="49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819400" y="5421868"/>
            <a:ext cx="6629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uFillTx/>
                <a:sym typeface="Wingdings" pitchFamily="2" charset="2"/>
              </a:rPr>
              <a:t> Sự khác nhau giữa explicit up casting và implicit up casting?</a:t>
            </a:r>
            <a:endParaRPr lang="en-US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Chuyển kiểu xuống - downCasting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13</a:t>
            </a:fld>
            <a:endParaRPr lang="en-US">
              <a:uFillTx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1885950" cy="340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2819400" y="1752600"/>
            <a:ext cx="6477000" cy="18180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  <a:uFillTx/>
                <a:latin typeface="Consolas" pitchFamily="49" charset="0"/>
              </a:rPr>
              <a:t>Person p;</a:t>
            </a:r>
          </a:p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  <a:uFillTx/>
                <a:latin typeface="Consolas" pitchFamily="49" charset="0"/>
              </a:rPr>
              <a:t>Employee e = new Employee();</a:t>
            </a:r>
          </a:p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  <a:uFillTx/>
                <a:latin typeface="Consolas" pitchFamily="49" charset="0"/>
              </a:rPr>
              <a:t>p = (Person) e;			</a:t>
            </a:r>
            <a:r>
              <a:rPr lang="en-US" sz="1600">
                <a:solidFill>
                  <a:srgbClr val="0000CC"/>
                </a:solidFill>
                <a:uFillTx/>
                <a:latin typeface="Consolas" pitchFamily="49" charset="0"/>
              </a:rPr>
              <a:t>//explicit up casting</a:t>
            </a:r>
          </a:p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  <a:uFillTx/>
                <a:latin typeface="Consolas" pitchFamily="49" charset="0"/>
              </a:rPr>
              <a:t>p.setName (…);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FF0000"/>
                </a:solidFill>
                <a:uFillTx/>
                <a:latin typeface="Consolas" pitchFamily="49" charset="0"/>
              </a:rPr>
              <a:t>p.setSalary(…);	//compile error</a:t>
            </a:r>
          </a:p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  <a:uFillTx/>
                <a:latin typeface="Consolas" pitchFamily="49" charset="0"/>
              </a:rPr>
              <a:t>Employee ee = (Employee) p;	</a:t>
            </a:r>
            <a:r>
              <a:rPr lang="en-US" sz="1600">
                <a:solidFill>
                  <a:srgbClr val="0000CC"/>
                </a:solidFill>
                <a:uFillTx/>
                <a:latin typeface="Consolas" pitchFamily="49" charset="0"/>
              </a:rPr>
              <a:t>//down casting</a:t>
            </a:r>
          </a:p>
          <a:p>
            <a:r>
              <a:rPr lang="en-US" sz="1600">
                <a:solidFill>
                  <a:srgbClr val="FF0000"/>
                </a:solidFill>
                <a:uFillTx/>
                <a:latin typeface="Consolas" pitchFamily="49" charset="0"/>
              </a:rPr>
              <a:t>Manager m = (Manager) ee;	//runtime error</a:t>
            </a:r>
            <a:r>
              <a:rPr lang="en-US" sz="1400">
                <a:solidFill>
                  <a:schemeClr val="tx1"/>
                </a:solidFill>
                <a:uFillTx/>
                <a:latin typeface="Consolas" pitchFamily="49" charset="0"/>
              </a:rPr>
              <a:t> 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819400" y="5269468"/>
            <a:ext cx="6629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CC"/>
                </a:solidFill>
                <a:uFillTx/>
                <a:sym typeface="Wingdings" pitchFamily="2" charset="2"/>
              </a:rPr>
              <a:t> Chỉ down casting trên những tham chiếu đối tượng đã up casting</a:t>
            </a:r>
            <a:endParaRPr lang="en-US">
              <a:solidFill>
                <a:srgbClr val="0000CC"/>
              </a:solidFill>
              <a:uFillTx/>
            </a:endParaRPr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2819400" y="4137443"/>
            <a:ext cx="6477000" cy="586957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  <a:uFillTx/>
                <a:latin typeface="Consolas" pitchFamily="49" charset="0"/>
              </a:rPr>
              <a:t>Person p = new Manager();</a:t>
            </a:r>
          </a:p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  <a:uFillTx/>
                <a:latin typeface="Consolas" pitchFamily="49" charset="0"/>
              </a:rPr>
              <a:t>Employee e = (Employee) p;	</a:t>
            </a:r>
            <a:r>
              <a:rPr lang="en-US" sz="1600">
                <a:solidFill>
                  <a:srgbClr val="0000CC"/>
                </a:solidFill>
                <a:uFillTx/>
                <a:latin typeface="Consolas" pitchFamily="49" charset="0"/>
              </a:rPr>
              <a:t>//up or down casting?</a:t>
            </a:r>
            <a:endParaRPr lang="en-US" sz="1400">
              <a:solidFill>
                <a:srgbClr val="0000CC"/>
              </a:solidFill>
              <a:uFillTx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Liên kết tĩnh, liên kết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uFillTx/>
              </a:rPr>
              <a:t>Liên kết tĩnh – </a:t>
            </a:r>
            <a:r>
              <a:rPr lang="en-US">
                <a:solidFill>
                  <a:srgbClr val="0000CC"/>
                </a:solidFill>
                <a:uFillTx/>
              </a:rPr>
              <a:t>static binding</a:t>
            </a:r>
            <a:r>
              <a:rPr lang="en-US">
                <a:uFillTx/>
              </a:rPr>
              <a:t>: lời gọi phương thức được quyết định khi biên dịch</a:t>
            </a:r>
          </a:p>
          <a:p>
            <a:pPr lvl="1"/>
            <a:r>
              <a:rPr lang="vi-VN">
                <a:uFillTx/>
                <a:sym typeface="Wingdings" pitchFamily="2" charset="2"/>
              </a:rPr>
              <a:t>Ư</a:t>
            </a:r>
            <a:r>
              <a:rPr lang="en-US">
                <a:uFillTx/>
                <a:sym typeface="Wingdings" pitchFamily="2" charset="2"/>
              </a:rPr>
              <a:t>u điểm về </a:t>
            </a:r>
            <a:r>
              <a:rPr lang="en-US">
                <a:solidFill>
                  <a:srgbClr val="0000CC"/>
                </a:solidFill>
                <a:uFillTx/>
                <a:sym typeface="Wingdings" pitchFamily="2" charset="2"/>
              </a:rPr>
              <a:t>tốc độ</a:t>
            </a:r>
          </a:p>
          <a:p>
            <a:pPr lvl="1"/>
            <a:r>
              <a:rPr lang="en-US">
                <a:solidFill>
                  <a:srgbClr val="0000CC"/>
                </a:solidFill>
                <a:uFillTx/>
                <a:sym typeface="Wingdings" pitchFamily="2" charset="2"/>
              </a:rPr>
              <a:t>final</a:t>
            </a:r>
            <a:r>
              <a:rPr lang="en-US">
                <a:uFillTx/>
                <a:sym typeface="Wingdings" pitchFamily="2" charset="2"/>
              </a:rPr>
              <a:t>, </a:t>
            </a:r>
            <a:r>
              <a:rPr lang="en-US">
                <a:solidFill>
                  <a:srgbClr val="0000CC"/>
                </a:solidFill>
                <a:uFillTx/>
                <a:sym typeface="Wingdings" pitchFamily="2" charset="2"/>
              </a:rPr>
              <a:t>private</a:t>
            </a:r>
            <a:r>
              <a:rPr lang="en-US">
                <a:uFillTx/>
                <a:sym typeface="Wingdings" pitchFamily="2" charset="2"/>
              </a:rPr>
              <a:t> method</a:t>
            </a:r>
          </a:p>
          <a:p>
            <a:r>
              <a:rPr lang="en-US">
                <a:uFillTx/>
              </a:rPr>
              <a:t>Liên kết động – </a:t>
            </a:r>
            <a:r>
              <a:rPr lang="en-US">
                <a:solidFill>
                  <a:srgbClr val="0000CC"/>
                </a:solidFill>
                <a:uFillTx/>
              </a:rPr>
              <a:t>dynamic binding</a:t>
            </a:r>
            <a:r>
              <a:rPr lang="en-US">
                <a:uFillTx/>
              </a:rPr>
              <a:t>: lời gọi phương thức được quyết định khi thực hiện (executed), phiên bản của phương thức phù hợp với đối tượng được gọi</a:t>
            </a:r>
          </a:p>
          <a:p>
            <a:pPr lvl="1"/>
            <a:r>
              <a:rPr lang="en-US">
                <a:uFillTx/>
              </a:rPr>
              <a:t>Java mặc định </a:t>
            </a:r>
            <a:r>
              <a:rPr lang="en-US">
                <a:solidFill>
                  <a:srgbClr val="0000CC"/>
                </a:solidFill>
                <a:uFillTx/>
              </a:rPr>
              <a:t>áp dụng liên kết động</a:t>
            </a:r>
            <a:r>
              <a:rPr lang="en-US">
                <a:uFillTx/>
              </a:rPr>
              <a:t> (ngoại trừ final/private method)</a:t>
            </a:r>
          </a:p>
          <a:p>
            <a:pPr lvl="1" algn="r">
              <a:buNone/>
            </a:pPr>
            <a:r>
              <a:rPr lang="en-US" sz="1700">
                <a:solidFill>
                  <a:schemeClr val="bg1">
                    <a:lumMod val="50000"/>
                  </a:schemeClr>
                </a:solidFill>
                <a:uFillTx/>
              </a:rPr>
              <a:t>không phụ thuộc vào kiểu dữ liệu khi khai báo, </a:t>
            </a:r>
          </a:p>
          <a:p>
            <a:pPr lvl="1" algn="r">
              <a:buNone/>
            </a:pPr>
            <a:r>
              <a:rPr lang="en-US" sz="1700">
                <a:solidFill>
                  <a:schemeClr val="bg1">
                    <a:lumMod val="50000"/>
                  </a:schemeClr>
                </a:solidFill>
                <a:uFillTx/>
              </a:rPr>
              <a:t>phương thức được định nghĩa ở đâu,…</a:t>
            </a:r>
            <a:endParaRPr lang="en-US" sz="190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14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uFillTx/>
              </a:rPr>
              <a:t>Đa hình – gọi phương thức trong constructor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Polymorphism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15</a:t>
            </a:fld>
            <a:endParaRPr lang="en-US">
              <a:uFillTx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838200" y="1219200"/>
            <a:ext cx="5334000" cy="526516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sz="1600" b="1">
                <a:solidFill>
                  <a:srgbClr val="0000CC"/>
                </a:solidFill>
                <a:uFillTx/>
              </a:rPr>
              <a:t>class</a:t>
            </a:r>
            <a:r>
              <a:rPr lang="en-US" sz="1600" b="1">
                <a:uFillTx/>
              </a:rPr>
              <a:t> Shape {</a:t>
            </a:r>
          </a:p>
          <a:p>
            <a:r>
              <a:rPr lang="en-US" sz="1600" b="1">
                <a:uFillTx/>
              </a:rPr>
              <a:t>	    </a:t>
            </a:r>
            <a:r>
              <a:rPr lang="en-US" sz="1600" b="1">
                <a:solidFill>
                  <a:srgbClr val="0000CC"/>
                </a:solidFill>
                <a:uFillTx/>
              </a:rPr>
              <a:t>public</a:t>
            </a:r>
            <a:r>
              <a:rPr lang="en-US" sz="1600" b="1">
                <a:uFillTx/>
              </a:rPr>
              <a:t> Shape() {</a:t>
            </a:r>
          </a:p>
          <a:p>
            <a:r>
              <a:rPr lang="en-US" sz="1600" b="1">
                <a:uFillTx/>
              </a:rPr>
              <a:t>		draw();</a:t>
            </a:r>
          </a:p>
          <a:p>
            <a:r>
              <a:rPr lang="en-US" sz="1600" b="1">
                <a:uFillTx/>
              </a:rPr>
              <a:t>    }</a:t>
            </a:r>
          </a:p>
          <a:p>
            <a:r>
              <a:rPr lang="en-US" sz="1600" b="1">
                <a:uFillTx/>
              </a:rPr>
              <a:t>    </a:t>
            </a:r>
            <a:r>
              <a:rPr lang="en-US" sz="1600" b="1">
                <a:solidFill>
                  <a:srgbClr val="0000CC"/>
                </a:solidFill>
                <a:uFillTx/>
              </a:rPr>
              <a:t>public</a:t>
            </a:r>
            <a:r>
              <a:rPr lang="en-US" sz="1600" b="1">
                <a:uFillTx/>
              </a:rPr>
              <a:t> </a:t>
            </a:r>
            <a:r>
              <a:rPr lang="en-US" sz="1600" b="1">
                <a:solidFill>
                  <a:srgbClr val="0000CC"/>
                </a:solidFill>
                <a:uFillTx/>
              </a:rPr>
              <a:t>void</a:t>
            </a:r>
            <a:r>
              <a:rPr lang="en-US" sz="1600" b="1">
                <a:uFillTx/>
              </a:rPr>
              <a:t> draw() {}</a:t>
            </a:r>
          </a:p>
          <a:p>
            <a:r>
              <a:rPr lang="en-US" sz="1600" b="1">
                <a:uFillTx/>
              </a:rPr>
              <a:t>}</a:t>
            </a:r>
          </a:p>
          <a:p>
            <a:r>
              <a:rPr lang="en-US" sz="1600" b="1">
                <a:solidFill>
                  <a:srgbClr val="0000CC"/>
                </a:solidFill>
                <a:uFillTx/>
              </a:rPr>
              <a:t>class</a:t>
            </a:r>
            <a:r>
              <a:rPr lang="en-US" sz="1600" b="1">
                <a:uFillTx/>
              </a:rPr>
              <a:t> Point </a:t>
            </a:r>
            <a:r>
              <a:rPr lang="en-US" sz="1600" b="1">
                <a:solidFill>
                  <a:srgbClr val="0000CC"/>
                </a:solidFill>
                <a:uFillTx/>
              </a:rPr>
              <a:t>extends</a:t>
            </a:r>
            <a:r>
              <a:rPr lang="en-US" sz="1600" b="1">
                <a:uFillTx/>
              </a:rPr>
              <a:t> Shape {</a:t>
            </a:r>
          </a:p>
          <a:p>
            <a:r>
              <a:rPr lang="en-US" sz="1600" b="1">
                <a:uFillTx/>
              </a:rPr>
              <a:t>    </a:t>
            </a:r>
            <a:r>
              <a:rPr lang="en-US" sz="1600" b="1">
                <a:solidFill>
                  <a:srgbClr val="0000CC"/>
                </a:solidFill>
                <a:uFillTx/>
              </a:rPr>
              <a:t>protected</a:t>
            </a:r>
            <a:r>
              <a:rPr lang="en-US" sz="1600" b="1">
                <a:uFillTx/>
              </a:rPr>
              <a:t> </a:t>
            </a:r>
            <a:r>
              <a:rPr lang="en-US" sz="1600" b="1">
                <a:solidFill>
                  <a:srgbClr val="0000CC"/>
                </a:solidFill>
                <a:uFillTx/>
              </a:rPr>
              <a:t>int</a:t>
            </a:r>
            <a:r>
              <a:rPr lang="en-US" sz="1600" b="1">
                <a:uFillTx/>
              </a:rPr>
              <a:t> x, y;</a:t>
            </a:r>
          </a:p>
          <a:p>
            <a:endParaRPr lang="vi-VN" sz="1600">
              <a:uFillTx/>
            </a:endParaRPr>
          </a:p>
          <a:p>
            <a:r>
              <a:rPr lang="en-US" sz="1600" b="1">
                <a:uFillTx/>
              </a:rPr>
              <a:t>    </a:t>
            </a:r>
            <a:r>
              <a:rPr lang="en-US" sz="1600" b="1">
                <a:solidFill>
                  <a:srgbClr val="0000CC"/>
                </a:solidFill>
                <a:uFillTx/>
              </a:rPr>
              <a:t>public</a:t>
            </a:r>
            <a:r>
              <a:rPr lang="en-US" sz="1600" b="1">
                <a:uFillTx/>
              </a:rPr>
              <a:t> Point (</a:t>
            </a:r>
            <a:r>
              <a:rPr lang="en-US" sz="1600" b="1">
                <a:solidFill>
                  <a:srgbClr val="0000CC"/>
                </a:solidFill>
                <a:uFillTx/>
              </a:rPr>
              <a:t>int</a:t>
            </a:r>
            <a:r>
              <a:rPr lang="en-US" sz="1600" b="1">
                <a:uFillTx/>
              </a:rPr>
              <a:t> xx, </a:t>
            </a:r>
            <a:r>
              <a:rPr lang="en-US" sz="1600" b="1">
                <a:solidFill>
                  <a:srgbClr val="0000CC"/>
                </a:solidFill>
                <a:uFillTx/>
              </a:rPr>
              <a:t>int</a:t>
            </a:r>
            <a:r>
              <a:rPr lang="en-US" sz="1600" b="1">
                <a:uFillTx/>
              </a:rPr>
              <a:t> yy) {</a:t>
            </a:r>
          </a:p>
          <a:p>
            <a:r>
              <a:rPr lang="en-US" sz="1600" b="1">
                <a:uFillTx/>
              </a:rPr>
              <a:t>		x = xx; y = yy;</a:t>
            </a:r>
          </a:p>
          <a:p>
            <a:r>
              <a:rPr lang="en-US" sz="1600" b="1">
                <a:uFillTx/>
              </a:rPr>
              <a:t>    }</a:t>
            </a:r>
          </a:p>
          <a:p>
            <a:r>
              <a:rPr lang="en-US" sz="1600" b="1">
                <a:uFillTx/>
              </a:rPr>
              <a:t>    </a:t>
            </a:r>
            <a:r>
              <a:rPr lang="en-US" sz="1600" b="1">
                <a:solidFill>
                  <a:srgbClr val="0000CC"/>
                </a:solidFill>
                <a:uFillTx/>
              </a:rPr>
              <a:t>public</a:t>
            </a:r>
            <a:r>
              <a:rPr lang="en-US" sz="1600" b="1">
                <a:uFillTx/>
              </a:rPr>
              <a:t> </a:t>
            </a:r>
            <a:r>
              <a:rPr lang="en-US" sz="1600" b="1">
                <a:solidFill>
                  <a:srgbClr val="0000CC"/>
                </a:solidFill>
                <a:uFillTx/>
              </a:rPr>
              <a:t>void</a:t>
            </a:r>
            <a:r>
              <a:rPr lang="en-US" sz="1600" b="1">
                <a:uFillTx/>
              </a:rPr>
              <a:t> draw() {</a:t>
            </a:r>
          </a:p>
          <a:p>
            <a:r>
              <a:rPr lang="en-US" sz="1600" b="1">
                <a:uFillTx/>
              </a:rPr>
              <a:t>		System.out.println("(" + x + "," + y + ")");</a:t>
            </a:r>
          </a:p>
          <a:p>
            <a:r>
              <a:rPr lang="en-US" sz="1600" b="1">
                <a:uFillTx/>
              </a:rPr>
              <a:t>    }</a:t>
            </a:r>
          </a:p>
          <a:p>
            <a:r>
              <a:rPr lang="en-US" sz="1600" b="1">
                <a:uFillTx/>
              </a:rPr>
              <a:t>}</a:t>
            </a:r>
          </a:p>
          <a:p>
            <a:r>
              <a:rPr lang="en-US" sz="1600" b="1">
                <a:uFillTx/>
              </a:rPr>
              <a:t>…</a:t>
            </a:r>
          </a:p>
          <a:p>
            <a:r>
              <a:rPr lang="en-US" sz="1600" b="1">
                <a:uFillTx/>
              </a:rPr>
              <a:t>Point p = new Point(10, 10);</a:t>
            </a:r>
            <a:endParaRPr lang="en-US" sz="1600" b="1">
              <a:solidFill>
                <a:schemeClr val="tx1"/>
              </a:solidFill>
              <a:uFillTx/>
              <a:latin typeface="Consolas" pitchFamily="49" charset="0"/>
            </a:endParaRPr>
          </a:p>
          <a:p>
            <a:r>
              <a:rPr lang="en-US" sz="1600" b="1">
                <a:solidFill>
                  <a:schemeClr val="tx1"/>
                </a:solidFill>
                <a:uFillTx/>
                <a:latin typeface="Consolas" pitchFamily="49" charset="0"/>
              </a:rPr>
              <a:t>----------------------</a:t>
            </a:r>
          </a:p>
          <a:p>
            <a:r>
              <a:rPr lang="en-US" sz="1600" b="1">
                <a:solidFill>
                  <a:srgbClr val="C00000"/>
                </a:solidFill>
                <a:uFillTx/>
                <a:latin typeface="Consolas" pitchFamily="49" charset="0"/>
              </a:rPr>
              <a:t>(0,0)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6248400" y="2133600"/>
            <a:ext cx="3352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CC"/>
                </a:solidFill>
                <a:uFillTx/>
              </a:rPr>
              <a:t>private void</a:t>
            </a:r>
            <a:r>
              <a:rPr lang="en-US" b="1">
                <a:uFillTx/>
              </a:rPr>
              <a:t> draw() {}</a:t>
            </a:r>
            <a:endParaRPr lang="en-US">
              <a:uFillTx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rot="10800000" flipV="1">
            <a:off x="2895600" y="2318265"/>
            <a:ext cx="3352800" cy="120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uFillTx/>
              </a:rPr>
              <a:t>Đa hình – private method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Polymorphism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16</a:t>
            </a:fld>
            <a:endParaRPr lang="en-US">
              <a:uFillTx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533400" y="1295400"/>
            <a:ext cx="5638800" cy="4034054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sz="1600" b="1">
                <a:solidFill>
                  <a:srgbClr val="0000CC"/>
                </a:solidFill>
                <a:uFillTx/>
              </a:rPr>
              <a:t>class</a:t>
            </a:r>
            <a:r>
              <a:rPr lang="en-US" sz="1600" b="1">
                <a:uFillTx/>
              </a:rPr>
              <a:t> Base {</a:t>
            </a:r>
          </a:p>
          <a:p>
            <a:r>
              <a:rPr lang="en-US" sz="1600" b="1">
                <a:uFillTx/>
              </a:rPr>
              <a:t>     </a:t>
            </a:r>
            <a:r>
              <a:rPr lang="en-US" sz="1600" b="1">
                <a:solidFill>
                  <a:srgbClr val="C00000"/>
                </a:solidFill>
                <a:uFillTx/>
              </a:rPr>
              <a:t>private</a:t>
            </a:r>
            <a:r>
              <a:rPr lang="en-US" sz="1600" b="1">
                <a:uFillTx/>
              </a:rPr>
              <a:t> </a:t>
            </a:r>
            <a:r>
              <a:rPr lang="en-US" sz="1600" b="1">
                <a:solidFill>
                  <a:srgbClr val="0000CC"/>
                </a:solidFill>
                <a:uFillTx/>
              </a:rPr>
              <a:t>void</a:t>
            </a:r>
            <a:r>
              <a:rPr lang="en-US" sz="1600" b="1">
                <a:uFillTx/>
              </a:rPr>
              <a:t> f() {</a:t>
            </a:r>
          </a:p>
          <a:p>
            <a:r>
              <a:rPr lang="en-US" sz="1600" b="1">
                <a:uFillTx/>
              </a:rPr>
              <a:t>		System.out.println(”base f()”); </a:t>
            </a:r>
          </a:p>
          <a:p>
            <a:r>
              <a:rPr lang="en-US" sz="1600" b="1">
                <a:uFillTx/>
              </a:rPr>
              <a:t>    }</a:t>
            </a:r>
          </a:p>
          <a:p>
            <a:r>
              <a:rPr lang="en-US" sz="1600" b="1">
                <a:uFillTx/>
              </a:rPr>
              <a:t>	    </a:t>
            </a:r>
            <a:r>
              <a:rPr lang="en-US" sz="1600" b="1">
                <a:solidFill>
                  <a:srgbClr val="0000CC"/>
                </a:solidFill>
                <a:uFillTx/>
              </a:rPr>
              <a:t>public</a:t>
            </a:r>
            <a:r>
              <a:rPr lang="en-US" sz="1600" b="1">
                <a:uFillTx/>
              </a:rPr>
              <a:t> </a:t>
            </a:r>
            <a:r>
              <a:rPr lang="en-US" sz="1600" b="1">
                <a:solidFill>
                  <a:srgbClr val="0000CC"/>
                </a:solidFill>
                <a:uFillTx/>
              </a:rPr>
              <a:t>void</a:t>
            </a:r>
            <a:r>
              <a:rPr lang="en-US" sz="1600" b="1">
                <a:uFillTx/>
              </a:rPr>
              <a:t> show() { f(); }</a:t>
            </a:r>
          </a:p>
          <a:p>
            <a:r>
              <a:rPr lang="en-US" sz="1600" b="1">
                <a:uFillTx/>
              </a:rPr>
              <a:t>}</a:t>
            </a:r>
          </a:p>
          <a:p>
            <a:r>
              <a:rPr lang="en-US" sz="1600" b="1">
                <a:solidFill>
                  <a:srgbClr val="0000CC"/>
                </a:solidFill>
                <a:uFillTx/>
              </a:rPr>
              <a:t>public</a:t>
            </a:r>
            <a:r>
              <a:rPr lang="en-US" sz="1600" b="1">
                <a:uFillTx/>
              </a:rPr>
              <a:t> </a:t>
            </a:r>
            <a:r>
              <a:rPr lang="en-US" sz="1600" b="1">
                <a:solidFill>
                  <a:srgbClr val="0000CC"/>
                </a:solidFill>
                <a:uFillTx/>
              </a:rPr>
              <a:t>class</a:t>
            </a:r>
            <a:r>
              <a:rPr lang="en-US" sz="1600" b="1">
                <a:uFillTx/>
              </a:rPr>
              <a:t> Derived </a:t>
            </a:r>
            <a:r>
              <a:rPr lang="en-US" sz="1600" b="1">
                <a:solidFill>
                  <a:srgbClr val="0000CC"/>
                </a:solidFill>
                <a:uFillTx/>
              </a:rPr>
              <a:t>extends</a:t>
            </a:r>
            <a:r>
              <a:rPr lang="en-US" sz="1600" b="1">
                <a:uFillTx/>
              </a:rPr>
              <a:t> Base {</a:t>
            </a:r>
          </a:p>
          <a:p>
            <a:r>
              <a:rPr lang="en-US" sz="1600" b="1">
                <a:uFillTx/>
              </a:rPr>
              <a:t>	    </a:t>
            </a:r>
            <a:r>
              <a:rPr lang="en-US" sz="1600" b="1">
                <a:solidFill>
                  <a:srgbClr val="0000CC"/>
                </a:solidFill>
                <a:uFillTx/>
              </a:rPr>
              <a:t>private</a:t>
            </a:r>
            <a:r>
              <a:rPr lang="en-US" sz="1600" b="1">
                <a:uFillTx/>
              </a:rPr>
              <a:t> </a:t>
            </a:r>
            <a:r>
              <a:rPr lang="en-US" sz="1600" b="1">
                <a:solidFill>
                  <a:srgbClr val="0000CC"/>
                </a:solidFill>
                <a:uFillTx/>
              </a:rPr>
              <a:t>void</a:t>
            </a:r>
            <a:r>
              <a:rPr lang="en-US" sz="1600" b="1">
                <a:uFillTx/>
              </a:rPr>
              <a:t> f() {</a:t>
            </a:r>
          </a:p>
          <a:p>
            <a:r>
              <a:rPr lang="en-US" sz="1600" b="1">
                <a:uFillTx/>
              </a:rPr>
              <a:t>		System.out.println(”derived f()”);</a:t>
            </a:r>
          </a:p>
          <a:p>
            <a:r>
              <a:rPr lang="en-US" sz="1600" b="1">
                <a:uFillTx/>
              </a:rPr>
              <a:t>    }</a:t>
            </a:r>
          </a:p>
          <a:p>
            <a:r>
              <a:rPr lang="en-US" sz="1600" b="1">
                <a:uFillTx/>
              </a:rPr>
              <a:t>    </a:t>
            </a:r>
            <a:r>
              <a:rPr lang="en-US" sz="1600" b="1">
                <a:solidFill>
                  <a:srgbClr val="0000CC"/>
                </a:solidFill>
                <a:uFillTx/>
              </a:rPr>
              <a:t>public</a:t>
            </a:r>
            <a:r>
              <a:rPr lang="en-US" sz="1600" b="1">
                <a:uFillTx/>
              </a:rPr>
              <a:t> </a:t>
            </a:r>
            <a:r>
              <a:rPr lang="en-US" sz="1600" b="1">
                <a:solidFill>
                  <a:srgbClr val="0000CC"/>
                </a:solidFill>
                <a:uFillTx/>
              </a:rPr>
              <a:t>static</a:t>
            </a:r>
            <a:r>
              <a:rPr lang="en-US" sz="1600" b="1">
                <a:uFillTx/>
              </a:rPr>
              <a:t> </a:t>
            </a:r>
            <a:r>
              <a:rPr lang="en-US" sz="1600" b="1">
                <a:solidFill>
                  <a:srgbClr val="0000CC"/>
                </a:solidFill>
                <a:uFillTx/>
              </a:rPr>
              <a:t>void</a:t>
            </a:r>
            <a:r>
              <a:rPr lang="en-US" sz="1600" b="1">
                <a:uFillTx/>
              </a:rPr>
              <a:t> main (</a:t>
            </a:r>
            <a:r>
              <a:rPr lang="en-US" sz="1600" b="1">
                <a:solidFill>
                  <a:srgbClr val="0000CC"/>
                </a:solidFill>
                <a:uFillTx/>
              </a:rPr>
              <a:t>String</a:t>
            </a:r>
            <a:r>
              <a:rPr lang="en-US" sz="1600" b="1">
                <a:uFillTx/>
              </a:rPr>
              <a:t> args[]) {</a:t>
            </a:r>
          </a:p>
          <a:p>
            <a:r>
              <a:rPr lang="en-US" sz="1600" b="1">
                <a:uFillTx/>
              </a:rPr>
              <a:t>		Derived d = new Derived();</a:t>
            </a:r>
          </a:p>
          <a:p>
            <a:r>
              <a:rPr lang="en-US" sz="1600" b="1">
                <a:uFillTx/>
              </a:rPr>
              <a:t>		Base b = d;</a:t>
            </a:r>
          </a:p>
          <a:p>
            <a:r>
              <a:rPr lang="en-US" sz="1600" b="1">
                <a:uFillTx/>
              </a:rPr>
              <a:t>		b.show();</a:t>
            </a:r>
          </a:p>
          <a:p>
            <a:r>
              <a:rPr lang="en-US" sz="1600" b="1">
                <a:uFillTx/>
              </a:rPr>
              <a:t>   }</a:t>
            </a:r>
          </a:p>
          <a:p>
            <a:r>
              <a:rPr lang="en-US" sz="1600" b="1">
                <a:uFillTx/>
              </a:rPr>
              <a:t>}</a:t>
            </a:r>
            <a:endParaRPr lang="en-US" sz="1600" b="1">
              <a:solidFill>
                <a:srgbClr val="C00000"/>
              </a:solidFill>
              <a:uFillTx/>
              <a:latin typeface="Consolas" pitchFamily="49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6324600" y="4419600"/>
            <a:ext cx="3352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uFillTx/>
              </a:rPr>
              <a:t>Liên kết tĩnh </a:t>
            </a:r>
            <a:r>
              <a:rPr lang="en-US">
                <a:uFillTx/>
                <a:sym typeface="Wingdings" pitchFamily="2" charset="2"/>
              </a:rPr>
              <a:t></a:t>
            </a:r>
            <a:r>
              <a:rPr lang="en-US">
                <a:uFillTx/>
              </a:rPr>
              <a:t> “base f()”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46482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Toán tử </a:t>
            </a:r>
            <a:r>
              <a:rPr lang="en-US">
                <a:solidFill>
                  <a:srgbClr val="0000CC"/>
                </a:solidFill>
                <a:uFillTx/>
              </a:rPr>
              <a:t>instanceof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17</a:t>
            </a:fld>
            <a:endParaRPr lang="en-US">
              <a:uFillTx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533400" y="1524000"/>
            <a:ext cx="7162800" cy="3418501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sz="2400" b="1">
                <a:solidFill>
                  <a:srgbClr val="0000CC"/>
                </a:solidFill>
                <a:uFillTx/>
              </a:rPr>
              <a:t>public class</a:t>
            </a:r>
            <a:r>
              <a:rPr lang="en-US" sz="2400" b="1">
                <a:uFillTx/>
              </a:rPr>
              <a:t> Employee </a:t>
            </a:r>
            <a:r>
              <a:rPr lang="en-US" sz="2400" b="1">
                <a:solidFill>
                  <a:srgbClr val="0000CC"/>
                </a:solidFill>
                <a:uFillTx/>
              </a:rPr>
              <a:t>extends</a:t>
            </a:r>
            <a:r>
              <a:rPr lang="en-US" sz="2400" b="1">
                <a:uFillTx/>
              </a:rPr>
              <a:t> Person {}</a:t>
            </a:r>
          </a:p>
          <a:p>
            <a:r>
              <a:rPr lang="en-US" sz="2400" b="1">
                <a:solidFill>
                  <a:srgbClr val="0000CC"/>
                </a:solidFill>
                <a:uFillTx/>
              </a:rPr>
              <a:t>public class</a:t>
            </a:r>
            <a:r>
              <a:rPr lang="en-US" sz="2400" b="1">
                <a:uFillTx/>
              </a:rPr>
              <a:t> Student </a:t>
            </a:r>
            <a:r>
              <a:rPr lang="en-US" sz="2400" b="1">
                <a:solidFill>
                  <a:srgbClr val="0000CC"/>
                </a:solidFill>
                <a:uFillTx/>
              </a:rPr>
              <a:t>extends</a:t>
            </a:r>
            <a:r>
              <a:rPr lang="en-US" sz="2400" b="1">
                <a:uFillTx/>
              </a:rPr>
              <a:t> Person {}</a:t>
            </a:r>
          </a:p>
          <a:p>
            <a:r>
              <a:rPr lang="en-US" sz="2400" b="1">
                <a:uFillTx/>
              </a:rPr>
              <a:t>---</a:t>
            </a:r>
          </a:p>
          <a:p>
            <a:r>
              <a:rPr lang="en-US" sz="2400" b="1">
                <a:solidFill>
                  <a:srgbClr val="0000CC"/>
                </a:solidFill>
                <a:uFillTx/>
              </a:rPr>
              <a:t>		public</a:t>
            </a:r>
            <a:r>
              <a:rPr lang="en-US" sz="2400" b="1">
                <a:uFillTx/>
              </a:rPr>
              <a:t> doSomething (Person e) {</a:t>
            </a:r>
          </a:p>
          <a:p>
            <a:r>
              <a:rPr lang="en-US" sz="2400" b="1">
                <a:uFillTx/>
              </a:rPr>
              <a:t>			if (e </a:t>
            </a:r>
            <a:r>
              <a:rPr lang="en-US" sz="2400" b="1">
                <a:solidFill>
                  <a:srgbClr val="0000CC"/>
                </a:solidFill>
                <a:uFillTx/>
              </a:rPr>
              <a:t>instanceof</a:t>
            </a:r>
            <a:r>
              <a:rPr lang="en-US" sz="2400" b="1">
                <a:uFillTx/>
              </a:rPr>
              <a:t> Employee) {...</a:t>
            </a:r>
          </a:p>
          <a:p>
            <a:r>
              <a:rPr lang="en-US" sz="2400" b="1">
                <a:uFillTx/>
              </a:rPr>
              <a:t>			} else if (e </a:t>
            </a:r>
            <a:r>
              <a:rPr lang="en-US" sz="2400" b="1">
                <a:solidFill>
                  <a:srgbClr val="0000CC"/>
                </a:solidFill>
                <a:uFillTx/>
              </a:rPr>
              <a:t>instanceof</a:t>
            </a:r>
            <a:r>
              <a:rPr lang="en-US" sz="2400" b="1">
                <a:uFillTx/>
              </a:rPr>
              <a:t> Student) {...</a:t>
            </a:r>
          </a:p>
          <a:p>
            <a:r>
              <a:rPr lang="en-US" sz="2400" b="1">
                <a:uFillTx/>
              </a:rPr>
              <a:t>			} else {...}</a:t>
            </a:r>
          </a:p>
          <a:p>
            <a:r>
              <a:rPr lang="en-US" sz="2400" b="1">
                <a:uFillTx/>
              </a:rPr>
              <a:t>		}</a:t>
            </a:r>
          </a:p>
          <a:p>
            <a:r>
              <a:rPr lang="en-US" sz="2400" b="1">
                <a:solidFill>
                  <a:schemeClr val="tx1"/>
                </a:solidFill>
                <a:uFillTx/>
                <a:latin typeface="Consolas" pitchFamily="49" charset="0"/>
              </a:rPr>
              <a:t>}</a:t>
            </a:r>
            <a:endParaRPr lang="en-US" sz="1600" b="1">
              <a:solidFill>
                <a:schemeClr val="tx1"/>
              </a:solidFill>
              <a:uFillTx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Lớp trừu tượng –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62103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>
                <a:uFillTx/>
              </a:rPr>
              <a:t>Có thể tạo ra các lớp cơ sở (khuôn mẫu) để các lớp dẫn xuất kế thừa mà </a:t>
            </a:r>
            <a:r>
              <a:rPr lang="en-US" i="1">
                <a:solidFill>
                  <a:srgbClr val="C00000"/>
                </a:solidFill>
                <a:uFillTx/>
              </a:rPr>
              <a:t>không tạo ra các đối tượng</a:t>
            </a:r>
            <a:r>
              <a:rPr lang="en-US">
                <a:uFillTx/>
              </a:rPr>
              <a:t> thực của lớp</a:t>
            </a:r>
          </a:p>
          <a:p>
            <a:pPr lvl="1"/>
            <a:r>
              <a:rPr lang="en-US">
                <a:uFillTx/>
              </a:rPr>
              <a:t>i.e., lớp Dog, Cat, Cow,… kế thừa từ lớp </a:t>
            </a:r>
            <a:r>
              <a:rPr lang="en-US">
                <a:solidFill>
                  <a:srgbClr val="0000CC"/>
                </a:solidFill>
                <a:uFillTx/>
              </a:rPr>
              <a:t>Animal</a:t>
            </a:r>
            <a:r>
              <a:rPr lang="en-US">
                <a:uFillTx/>
              </a:rPr>
              <a:t>; Rectangle, Circle,… kế thừa từ lớp </a:t>
            </a:r>
            <a:r>
              <a:rPr lang="en-US">
                <a:solidFill>
                  <a:srgbClr val="0000CC"/>
                </a:solidFill>
                <a:uFillTx/>
              </a:rPr>
              <a:t>Shape</a:t>
            </a:r>
          </a:p>
          <a:p>
            <a:pPr lvl="1" algn="r">
              <a:buNone/>
            </a:pPr>
            <a:r>
              <a:rPr lang="en-US" sz="1800" i="1">
                <a:solidFill>
                  <a:schemeClr val="bg1">
                    <a:lumMod val="50000"/>
                  </a:schemeClr>
                </a:solidFill>
                <a:uFillTx/>
              </a:rPr>
              <a:t>Thực tế không có đối tượng nào là Animal, Shape,…</a:t>
            </a:r>
            <a:endParaRPr lang="en-US" i="1">
              <a:solidFill>
                <a:schemeClr val="bg1">
                  <a:lumMod val="50000"/>
                </a:schemeClr>
              </a:solidFill>
              <a:uFillTx/>
            </a:endParaRPr>
          </a:p>
          <a:p>
            <a:r>
              <a:rPr lang="en-US">
                <a:uFillTx/>
              </a:rPr>
              <a:t>Khai báo lớp trừu tượng – abstract class</a:t>
            </a:r>
          </a:p>
          <a:p>
            <a:pPr lvl="1"/>
            <a:r>
              <a:rPr lang="en-US">
                <a:uFillTx/>
              </a:rPr>
              <a:t>Không thể tạo ra đối tượng</a:t>
            </a:r>
          </a:p>
          <a:p>
            <a:pPr lvl="1"/>
            <a:r>
              <a:rPr lang="en-US">
                <a:uFillTx/>
              </a:rPr>
              <a:t>Xây dựng lớp khuôn mẫu với các thuộc tính và hành vi mà các lớp dẫn xuất bắt buộc phải có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18</a:t>
            </a:fld>
            <a:endParaRPr lang="en-US">
              <a:uFillTx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05600" y="1676400"/>
            <a:ext cx="2971800" cy="2464394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sz="1400" b="1">
                <a:solidFill>
                  <a:srgbClr val="0000CC"/>
                </a:solidFill>
                <a:uFillTx/>
              </a:rPr>
              <a:t>abstract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class</a:t>
            </a:r>
            <a:r>
              <a:rPr lang="en-US" sz="1400" b="1">
                <a:uFillTx/>
              </a:rPr>
              <a:t> Shape {</a:t>
            </a:r>
          </a:p>
          <a:p>
            <a:r>
              <a:rPr lang="en-US" sz="1400" b="1">
                <a:uFillTx/>
              </a:rPr>
              <a:t>		protected int x, y;</a:t>
            </a:r>
          </a:p>
          <a:p>
            <a:r>
              <a:rPr lang="en-US" sz="1400" b="1">
                <a:uFillTx/>
              </a:rPr>
              <a:t>		Shape(</a:t>
            </a:r>
            <a:r>
              <a:rPr lang="en-US" sz="1400" b="1">
                <a:solidFill>
                  <a:srgbClr val="0000CC"/>
                </a:solidFill>
                <a:uFillTx/>
              </a:rPr>
              <a:t>int</a:t>
            </a:r>
            <a:r>
              <a:rPr lang="en-US" sz="1400" b="1">
                <a:uFillTx/>
              </a:rPr>
              <a:t> _x, </a:t>
            </a:r>
            <a:r>
              <a:rPr lang="en-US" sz="1400" b="1">
                <a:solidFill>
                  <a:srgbClr val="0000CC"/>
                </a:solidFill>
                <a:uFillTx/>
              </a:rPr>
              <a:t>int</a:t>
            </a:r>
            <a:r>
              <a:rPr lang="en-US" sz="1400" b="1">
                <a:uFillTx/>
              </a:rPr>
              <a:t> _y) {</a:t>
            </a:r>
          </a:p>
          <a:p>
            <a:r>
              <a:rPr lang="en-US" sz="1400" b="1">
                <a:uFillTx/>
              </a:rPr>
              <a:t>		    x = _x;</a:t>
            </a:r>
          </a:p>
          <a:p>
            <a:r>
              <a:rPr lang="en-US" sz="1400" b="1">
                <a:uFillTx/>
              </a:rPr>
              <a:t>		    y = _y;</a:t>
            </a:r>
          </a:p>
          <a:p>
            <a:r>
              <a:rPr lang="en-US" sz="1400" b="1">
                <a:uFillTx/>
              </a:rPr>
              <a:t>		}</a:t>
            </a:r>
          </a:p>
          <a:p>
            <a:r>
              <a:rPr lang="en-US" sz="1400" b="1">
                <a:uFillTx/>
              </a:rPr>
              <a:t>}</a:t>
            </a:r>
          </a:p>
          <a:p>
            <a:r>
              <a:rPr lang="en-US" sz="1400" b="1">
                <a:solidFill>
                  <a:srgbClr val="0000CC"/>
                </a:solidFill>
                <a:uFillTx/>
              </a:rPr>
              <a:t>class</a:t>
            </a:r>
            <a:r>
              <a:rPr lang="en-US" sz="1400" b="1">
                <a:uFillTx/>
              </a:rPr>
              <a:t> Circle </a:t>
            </a:r>
            <a:r>
              <a:rPr lang="en-US" sz="1400" b="1">
                <a:solidFill>
                  <a:srgbClr val="0000CC"/>
                </a:solidFill>
                <a:uFillTx/>
              </a:rPr>
              <a:t>extends</a:t>
            </a:r>
            <a:r>
              <a:rPr lang="en-US" sz="1400" b="1">
                <a:uFillTx/>
              </a:rPr>
              <a:t> Shape {...}</a:t>
            </a:r>
          </a:p>
          <a:p>
            <a:r>
              <a:rPr lang="en-US" sz="1400" b="1">
                <a:solidFill>
                  <a:srgbClr val="FF0000"/>
                </a:solidFill>
                <a:uFillTx/>
              </a:rPr>
              <a:t>Shape s = new Shape(10, 10)</a:t>
            </a:r>
            <a:r>
              <a:rPr lang="en-US" sz="1400" b="1">
                <a:uFillTx/>
              </a:rPr>
              <a:t> </a:t>
            </a:r>
            <a:br>
              <a:rPr lang="en-US" sz="1400" b="1">
                <a:uFillTx/>
              </a:rPr>
            </a:br>
            <a:r>
              <a:rPr lang="en-US" sz="1400" b="1">
                <a:solidFill>
                  <a:srgbClr val="FF0000"/>
                </a:solidFill>
                <a:uFillTx/>
              </a:rPr>
              <a:t>// compile error</a:t>
            </a:r>
          </a:p>
          <a:p>
            <a:r>
              <a:rPr lang="en-US" sz="1400" b="1">
                <a:uFillTx/>
              </a:rPr>
              <a:t>Shape s1 = new Circle();</a:t>
            </a:r>
            <a:endParaRPr lang="en-US" sz="1600" b="1">
              <a:solidFill>
                <a:srgbClr val="C00000"/>
              </a:solidFill>
              <a:uFillTx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uFillTx/>
              </a:rPr>
              <a:t>Phương thức trừu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62103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uFillTx/>
              </a:rPr>
              <a:t>Để thống nhất giao diện, có thể khai báo các phương thức trừu tượng (</a:t>
            </a:r>
            <a:r>
              <a:rPr lang="en-US">
                <a:solidFill>
                  <a:srgbClr val="0000CC"/>
                </a:solidFill>
                <a:uFillTx/>
              </a:rPr>
              <a:t>abstract method</a:t>
            </a:r>
            <a:r>
              <a:rPr lang="en-US">
                <a:uFillTx/>
              </a:rPr>
              <a:t>) tại các lớp cơ sở và cài đặt chi tiết tại các lớp dẫn xuất.</a:t>
            </a:r>
          </a:p>
          <a:p>
            <a:pPr lvl="1"/>
            <a:r>
              <a:rPr lang="en-US">
                <a:uFillTx/>
              </a:rPr>
              <a:t>Các lớp dẫn xuất cài đặt các phiên bản khác nhau của phương thức trừu tượng được kế thừa.</a:t>
            </a:r>
            <a:endParaRPr lang="en-US">
              <a:solidFill>
                <a:srgbClr val="0000CC"/>
              </a:solidFill>
              <a:uFillTx/>
            </a:endParaRPr>
          </a:p>
          <a:p>
            <a:r>
              <a:rPr lang="en-US">
                <a:uFillTx/>
              </a:rPr>
              <a:t>Phương thức trừu tượng</a:t>
            </a:r>
          </a:p>
          <a:p>
            <a:pPr lvl="1">
              <a:buFont typeface="Wingdings" pitchFamily="2" charset="2"/>
              <a:buChar char="à"/>
            </a:pPr>
            <a:r>
              <a:rPr lang="en-US">
                <a:solidFill>
                  <a:srgbClr val="0000CC"/>
                </a:solidFill>
                <a:uFillTx/>
              </a:rPr>
              <a:t>Bắt buộc phải định nghĩa lại tại lớp dẫn xuất.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19</a:t>
            </a:fld>
            <a:endParaRPr lang="en-US">
              <a:uFillTx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05600" y="1676400"/>
            <a:ext cx="2971800" cy="1602619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sz="1400" b="1">
                <a:solidFill>
                  <a:srgbClr val="0000CC"/>
                </a:solidFill>
                <a:uFillTx/>
              </a:rPr>
              <a:t>abstract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class</a:t>
            </a:r>
            <a:r>
              <a:rPr lang="en-US" sz="1400" b="1">
                <a:uFillTx/>
              </a:rPr>
              <a:t> Shape {</a:t>
            </a:r>
          </a:p>
          <a:p>
            <a:r>
              <a:rPr lang="en-US" sz="1400" b="1">
                <a:solidFill>
                  <a:srgbClr val="0000CC"/>
                </a:solidFill>
                <a:uFillTx/>
              </a:rPr>
              <a:t>    protected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int</a:t>
            </a:r>
            <a:r>
              <a:rPr lang="en-US" sz="1400" b="1">
                <a:uFillTx/>
              </a:rPr>
              <a:t> x, y;</a:t>
            </a:r>
          </a:p>
          <a:p>
            <a:r>
              <a:rPr lang="en-US" sz="1400" b="1">
                <a:solidFill>
                  <a:srgbClr val="0000CC"/>
                </a:solidFill>
                <a:uFillTx/>
              </a:rPr>
              <a:t>    abstract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public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void</a:t>
            </a:r>
            <a:r>
              <a:rPr lang="en-US" sz="1400" b="1">
                <a:uFillTx/>
              </a:rPr>
              <a:t> erase();</a:t>
            </a:r>
          </a:p>
          <a:p>
            <a:r>
              <a:rPr lang="en-US" sz="1400" b="1">
                <a:solidFill>
                  <a:srgbClr val="0000CC"/>
                </a:solidFill>
                <a:uFillTx/>
              </a:rPr>
              <a:t>    abstract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public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void</a:t>
            </a:r>
            <a:r>
              <a:rPr lang="en-US" sz="1400" b="1">
                <a:uFillTx/>
              </a:rPr>
              <a:t> draw();</a:t>
            </a:r>
          </a:p>
          <a:p>
            <a:r>
              <a:rPr lang="en-US" sz="1400" b="1">
                <a:uFillTx/>
              </a:rPr>
              <a:t>    </a:t>
            </a:r>
            <a:r>
              <a:rPr lang="en-US" sz="1400" b="1">
                <a:solidFill>
                  <a:srgbClr val="0000CC"/>
                </a:solidFill>
                <a:uFillTx/>
              </a:rPr>
              <a:t>public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void</a:t>
            </a:r>
            <a:r>
              <a:rPr lang="en-US" sz="1400" b="1">
                <a:uFillTx/>
              </a:rPr>
              <a:t> moveTo (</a:t>
            </a:r>
            <a:r>
              <a:rPr lang="en-US" sz="1400" b="1">
                <a:solidFill>
                  <a:srgbClr val="0000CC"/>
                </a:solidFill>
                <a:uFillTx/>
              </a:rPr>
              <a:t>int</a:t>
            </a:r>
            <a:r>
              <a:rPr lang="en-US" sz="1400" b="1">
                <a:uFillTx/>
              </a:rPr>
              <a:t> x1, </a:t>
            </a:r>
            <a:r>
              <a:rPr lang="en-US" sz="1400" b="1">
                <a:solidFill>
                  <a:srgbClr val="0000CC"/>
                </a:solidFill>
                <a:uFillTx/>
              </a:rPr>
              <a:t>int</a:t>
            </a:r>
            <a:r>
              <a:rPr lang="en-US" sz="1400" b="1">
                <a:uFillTx/>
              </a:rPr>
              <a:t> y1) {…}</a:t>
            </a:r>
          </a:p>
          <a:p>
            <a:r>
              <a:rPr lang="en-US" sz="1400" b="1">
                <a:uFillTx/>
              </a:rPr>
              <a:t>}</a:t>
            </a:r>
            <a:endParaRPr lang="en-US" sz="1600" b="1">
              <a:solidFill>
                <a:srgbClr val="C00000"/>
              </a:solidFill>
              <a:uFillTx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A57B-A0C8-4C33-A3D2-E8BAD2EE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Đã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BC70-462F-42AF-935F-BEED95ED5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1"/>
            <a:ext cx="9258300" cy="4525963"/>
          </a:xfrm>
        </p:spPr>
        <p:txBody>
          <a:bodyPr>
            <a:normAutofit lnSpcReduction="10000"/>
          </a:bodyPr>
          <a:lstStyle/>
          <a:p>
            <a:r>
              <a:rPr lang="en-US"/>
              <a:t>Một số tình huống sử dụng lại trong phát triển PM</a:t>
            </a:r>
          </a:p>
          <a:p>
            <a:r>
              <a:rPr lang="en-US"/>
              <a:t>Thừa kế trong Java</a:t>
            </a:r>
          </a:p>
          <a:p>
            <a:pPr lvl="1"/>
            <a:r>
              <a:rPr lang="en-US"/>
              <a:t>Quan hệ is-a, has-a</a:t>
            </a:r>
          </a:p>
          <a:p>
            <a:pPr lvl="1"/>
            <a:r>
              <a:rPr lang="en-US"/>
              <a:t>Kiểm soát truy cập với các từ khóa: public, protected, private, package</a:t>
            </a:r>
          </a:p>
          <a:p>
            <a:pPr lvl="1"/>
            <a:r>
              <a:rPr lang="en-US"/>
              <a:t>Kế thừa phương thức khởi tạo</a:t>
            </a:r>
          </a:p>
          <a:p>
            <a:pPr lvl="1"/>
            <a:r>
              <a:rPr lang="en-US"/>
              <a:t>Phương thức ghi đè</a:t>
            </a:r>
          </a:p>
          <a:p>
            <a:pPr lvl="1"/>
            <a:r>
              <a:rPr lang="en-US"/>
              <a:t>PP thiết kế quan hệ kế thừa</a:t>
            </a:r>
          </a:p>
          <a:p>
            <a:pPr lvl="1"/>
            <a:r>
              <a:rPr lang="en-US"/>
              <a:t>Từ khóa final: 4 tình huống sử dụng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6C290-7428-4001-B5C0-EBE51B15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9CF5-78D2-4CF5-82F9-840F7A15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C055-2D2B-497D-B44B-77E6194F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49911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uFillTx/>
              </a:rPr>
              <a:t>Phương thức trừu tượng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20</a:t>
            </a:fld>
            <a:endParaRPr lang="en-US">
              <a:uFillTx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533400" y="1676400"/>
            <a:ext cx="2971800" cy="1602619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sz="1400" b="1">
                <a:solidFill>
                  <a:srgbClr val="0000CC"/>
                </a:solidFill>
                <a:uFillTx/>
              </a:rPr>
              <a:t>abstract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class</a:t>
            </a:r>
            <a:r>
              <a:rPr lang="en-US" sz="1400" b="1">
                <a:uFillTx/>
              </a:rPr>
              <a:t> Shape {</a:t>
            </a:r>
          </a:p>
          <a:p>
            <a:r>
              <a:rPr lang="en-US" sz="1400" b="1">
                <a:solidFill>
                  <a:srgbClr val="0000CC"/>
                </a:solidFill>
                <a:uFillTx/>
              </a:rPr>
              <a:t>    protected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int</a:t>
            </a:r>
            <a:r>
              <a:rPr lang="en-US" sz="1400" b="1">
                <a:uFillTx/>
              </a:rPr>
              <a:t> x, y;</a:t>
            </a:r>
          </a:p>
          <a:p>
            <a:r>
              <a:rPr lang="en-US" sz="1400" b="1">
                <a:solidFill>
                  <a:srgbClr val="0000CC"/>
                </a:solidFill>
                <a:uFillTx/>
              </a:rPr>
              <a:t>    abstract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public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void</a:t>
            </a:r>
            <a:r>
              <a:rPr lang="en-US" sz="1400" b="1">
                <a:uFillTx/>
              </a:rPr>
              <a:t> erase();</a:t>
            </a:r>
          </a:p>
          <a:p>
            <a:r>
              <a:rPr lang="en-US" sz="1400" b="1">
                <a:solidFill>
                  <a:srgbClr val="0000CC"/>
                </a:solidFill>
                <a:uFillTx/>
              </a:rPr>
              <a:t>    abstract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public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void</a:t>
            </a:r>
            <a:r>
              <a:rPr lang="en-US" sz="1400" b="1">
                <a:uFillTx/>
              </a:rPr>
              <a:t> draw();</a:t>
            </a:r>
          </a:p>
          <a:p>
            <a:r>
              <a:rPr lang="en-US" sz="1400" b="1">
                <a:uFillTx/>
              </a:rPr>
              <a:t>    </a:t>
            </a:r>
            <a:r>
              <a:rPr lang="en-US" sz="1400" b="1">
                <a:solidFill>
                  <a:srgbClr val="0000CC"/>
                </a:solidFill>
                <a:uFillTx/>
              </a:rPr>
              <a:t>public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void</a:t>
            </a:r>
            <a:r>
              <a:rPr lang="en-US" sz="1400" b="1">
                <a:uFillTx/>
              </a:rPr>
              <a:t> moveTo (</a:t>
            </a:r>
            <a:r>
              <a:rPr lang="en-US" sz="1400" b="1">
                <a:solidFill>
                  <a:srgbClr val="0000CC"/>
                </a:solidFill>
                <a:uFillTx/>
              </a:rPr>
              <a:t>int</a:t>
            </a:r>
            <a:r>
              <a:rPr lang="en-US" sz="1400" b="1">
                <a:uFillTx/>
              </a:rPr>
              <a:t> x1, </a:t>
            </a:r>
            <a:r>
              <a:rPr lang="en-US" sz="1400" b="1">
                <a:solidFill>
                  <a:srgbClr val="0000CC"/>
                </a:solidFill>
                <a:uFillTx/>
              </a:rPr>
              <a:t>int</a:t>
            </a:r>
            <a:r>
              <a:rPr lang="en-US" sz="1400" b="1">
                <a:uFillTx/>
              </a:rPr>
              <a:t> y1) {…}</a:t>
            </a:r>
          </a:p>
          <a:p>
            <a:r>
              <a:rPr lang="en-US" sz="1400" b="1">
                <a:uFillTx/>
              </a:rPr>
              <a:t>}</a:t>
            </a:r>
            <a:endParaRPr lang="en-US" sz="1600" b="1">
              <a:solidFill>
                <a:srgbClr val="C00000"/>
              </a:solidFill>
              <a:uFillTx/>
              <a:latin typeface="Consolas" pitchFamily="49" charset="0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343400" y="1673981"/>
            <a:ext cx="4267200" cy="3541612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sz="1400" b="1">
                <a:solidFill>
                  <a:srgbClr val="0000CC"/>
                </a:solidFill>
                <a:uFillTx/>
              </a:rPr>
              <a:t>class</a:t>
            </a:r>
            <a:r>
              <a:rPr lang="en-US" sz="1400" b="1">
                <a:uFillTx/>
              </a:rPr>
              <a:t> Circle </a:t>
            </a:r>
            <a:r>
              <a:rPr lang="en-US" sz="1400" b="1">
                <a:solidFill>
                  <a:srgbClr val="0000CC"/>
                </a:solidFill>
                <a:uFillTx/>
              </a:rPr>
              <a:t>extends</a:t>
            </a:r>
            <a:r>
              <a:rPr lang="en-US" sz="1400" b="1">
                <a:uFillTx/>
              </a:rPr>
              <a:t> Shape {</a:t>
            </a:r>
          </a:p>
          <a:p>
            <a:r>
              <a:rPr lang="en-US" sz="1400" b="1">
                <a:uFillTx/>
              </a:rPr>
              <a:t>	    </a:t>
            </a:r>
            <a:r>
              <a:rPr lang="en-US" sz="1400" b="1">
                <a:solidFill>
                  <a:srgbClr val="0000CC"/>
                </a:solidFill>
                <a:uFillTx/>
              </a:rPr>
              <a:t>int</a:t>
            </a:r>
            <a:r>
              <a:rPr lang="en-US" sz="1400" b="1">
                <a:uFillTx/>
              </a:rPr>
              <a:t> r;</a:t>
            </a:r>
          </a:p>
          <a:p>
            <a:r>
              <a:rPr lang="fr-FR" sz="1400" b="1">
                <a:uFillTx/>
              </a:rPr>
              <a:t>    </a:t>
            </a:r>
            <a:r>
              <a:rPr lang="fr-FR" sz="1400" b="1">
                <a:solidFill>
                  <a:srgbClr val="0000CC"/>
                </a:solidFill>
                <a:uFillTx/>
              </a:rPr>
              <a:t>public</a:t>
            </a:r>
            <a:r>
              <a:rPr lang="fr-FR" sz="1400" b="1">
                <a:uFillTx/>
              </a:rPr>
              <a:t> Circle(</a:t>
            </a:r>
            <a:r>
              <a:rPr lang="fr-FR" sz="1400" b="1">
                <a:solidFill>
                  <a:srgbClr val="0000CC"/>
                </a:solidFill>
                <a:uFillTx/>
              </a:rPr>
              <a:t>int</a:t>
            </a:r>
            <a:r>
              <a:rPr lang="fr-FR" sz="1400" b="1">
                <a:uFillTx/>
              </a:rPr>
              <a:t> _x, </a:t>
            </a:r>
            <a:r>
              <a:rPr lang="fr-FR" sz="1400" b="1">
                <a:solidFill>
                  <a:srgbClr val="0000CC"/>
                </a:solidFill>
                <a:uFillTx/>
              </a:rPr>
              <a:t>int</a:t>
            </a:r>
            <a:r>
              <a:rPr lang="fr-FR" sz="1400" b="1">
                <a:uFillTx/>
              </a:rPr>
              <a:t> _y, </a:t>
            </a:r>
            <a:r>
              <a:rPr lang="fr-FR" sz="1400" b="1">
                <a:solidFill>
                  <a:srgbClr val="0000CC"/>
                </a:solidFill>
                <a:uFillTx/>
              </a:rPr>
              <a:t>int</a:t>
            </a:r>
            <a:r>
              <a:rPr lang="fr-FR" sz="1400" b="1">
                <a:uFillTx/>
              </a:rPr>
              <a:t> _r) {</a:t>
            </a:r>
          </a:p>
          <a:p>
            <a:r>
              <a:rPr lang="en-US" sz="1400" b="1">
                <a:uFillTx/>
              </a:rPr>
              <a:t>		</a:t>
            </a:r>
            <a:r>
              <a:rPr lang="en-US" sz="1400" b="1">
                <a:solidFill>
                  <a:srgbClr val="0000CC"/>
                </a:solidFill>
                <a:uFillTx/>
              </a:rPr>
              <a:t>super </a:t>
            </a:r>
            <a:r>
              <a:rPr lang="en-US" sz="1400" b="1">
                <a:uFillTx/>
              </a:rPr>
              <a:t>(_x, _y);</a:t>
            </a:r>
          </a:p>
          <a:p>
            <a:r>
              <a:rPr lang="en-US" sz="1400" b="1">
                <a:uFillTx/>
              </a:rPr>
              <a:t>		r = _r;</a:t>
            </a:r>
          </a:p>
          <a:p>
            <a:r>
              <a:rPr lang="en-US" sz="1400" b="1">
                <a:uFillTx/>
              </a:rPr>
              <a:t>		draw();</a:t>
            </a:r>
          </a:p>
          <a:p>
            <a:r>
              <a:rPr lang="en-US" sz="1400" b="1">
                <a:uFillTx/>
              </a:rPr>
              <a:t>    }</a:t>
            </a:r>
          </a:p>
          <a:p>
            <a:r>
              <a:rPr lang="en-US" sz="1400" b="1">
                <a:uFillTx/>
              </a:rPr>
              <a:t>   </a:t>
            </a:r>
            <a:r>
              <a:rPr lang="en-US" sz="1400" b="1">
                <a:solidFill>
                  <a:srgbClr val="0000CC"/>
                </a:solidFill>
                <a:uFillTx/>
              </a:rPr>
              <a:t>public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void</a:t>
            </a:r>
            <a:r>
              <a:rPr lang="en-US" sz="1400" b="1">
                <a:uFillTx/>
              </a:rPr>
              <a:t> erase() {</a:t>
            </a:r>
          </a:p>
          <a:p>
            <a:r>
              <a:rPr lang="en-US" sz="1400" b="1">
                <a:uFillTx/>
              </a:rPr>
              <a:t>		System.out.println("Erase at (" + x + 		"," + y + ")");</a:t>
            </a:r>
          </a:p>
          <a:p>
            <a:r>
              <a:rPr lang="en-US" sz="1400" b="1">
                <a:uFillTx/>
              </a:rPr>
              <a:t>    }</a:t>
            </a:r>
          </a:p>
          <a:p>
            <a:r>
              <a:rPr lang="en-US" sz="1400" b="1">
                <a:uFillTx/>
              </a:rPr>
              <a:t>    </a:t>
            </a:r>
            <a:r>
              <a:rPr lang="en-US" sz="1400" b="1">
                <a:solidFill>
                  <a:srgbClr val="0000CC"/>
                </a:solidFill>
                <a:uFillTx/>
              </a:rPr>
              <a:t>public</a:t>
            </a:r>
            <a:r>
              <a:rPr lang="en-US" sz="1400" b="1">
                <a:uFillTx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</a:rPr>
              <a:t>void</a:t>
            </a:r>
            <a:r>
              <a:rPr lang="en-US" sz="1400" b="1">
                <a:uFillTx/>
              </a:rPr>
              <a:t> draw() {</a:t>
            </a:r>
          </a:p>
          <a:p>
            <a:r>
              <a:rPr lang="en-US" sz="1400" b="1">
                <a:uFillTx/>
              </a:rPr>
              <a:t>		System.out.println("Draw at (" + x + 		"," + y + ")");</a:t>
            </a:r>
          </a:p>
          <a:p>
            <a:r>
              <a:rPr lang="en-US" sz="1400" b="1">
                <a:uFillTx/>
              </a:rPr>
              <a:t>    }</a:t>
            </a:r>
          </a:p>
          <a:p>
            <a:r>
              <a:rPr lang="en-US" sz="1400" b="1">
                <a:uFillTx/>
              </a:rPr>
              <a:t>}</a:t>
            </a:r>
            <a:endParaRPr lang="en-US" sz="1600" b="1">
              <a:solidFill>
                <a:srgbClr val="C00000"/>
              </a:solidFill>
              <a:uFillTx/>
              <a:latin typeface="Consolas" pitchFamily="49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457200" y="4417874"/>
            <a:ext cx="37338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uFillTx/>
                <a:sym typeface="Wingdings" pitchFamily="2" charset="2"/>
              </a:rPr>
              <a:t> </a:t>
            </a:r>
            <a:r>
              <a:rPr lang="en-US">
                <a:uFillTx/>
              </a:rPr>
              <a:t>Phương thức trừu tượng khai báo trong lớp …. </a:t>
            </a:r>
            <a:r>
              <a:rPr lang="en-US">
                <a:solidFill>
                  <a:srgbClr val="C00000"/>
                </a:solidFill>
                <a:uFillTx/>
              </a:rPr>
              <a:t>trừu tượng.</a:t>
            </a:r>
          </a:p>
          <a:p>
            <a:r>
              <a:rPr lang="en-US">
                <a:uFillTx/>
                <a:sym typeface="Wingdings" pitchFamily="2" charset="2"/>
              </a:rPr>
              <a:t> </a:t>
            </a:r>
            <a:r>
              <a:rPr lang="en-US">
                <a:uFillTx/>
              </a:rPr>
              <a:t>Lớp trừu tượng có </a:t>
            </a:r>
            <a:r>
              <a:rPr lang="en-US">
                <a:solidFill>
                  <a:srgbClr val="C00000"/>
                </a:solidFill>
                <a:uFillTx/>
              </a:rPr>
              <a:t>phương thức thường</a:t>
            </a:r>
            <a:r>
              <a:rPr lang="en-US">
                <a:uFillTx/>
              </a:rPr>
              <a:t> và phương thức trừu tượng.</a:t>
            </a:r>
          </a:p>
          <a:p>
            <a:r>
              <a:rPr lang="en-US">
                <a:uFillTx/>
                <a:sym typeface="Wingdings" pitchFamily="2" charset="2"/>
              </a:rPr>
              <a:t> </a:t>
            </a:r>
            <a:r>
              <a:rPr lang="en-US">
                <a:uFillTx/>
              </a:rPr>
              <a:t>Phải định nghĩa phương thức trừu tượng trong lớp dẫn xuất.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uFillTx/>
              </a:rPr>
              <a:t>Phương thức khuôn mẫu - template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21</a:t>
            </a:fld>
            <a:endParaRPr lang="en-US">
              <a:uFillTx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5258674" cy="28955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191000" y="3048000"/>
            <a:ext cx="4267200" cy="3141502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b="1">
                <a:solidFill>
                  <a:srgbClr val="0000CC"/>
                </a:solidFill>
                <a:uFillTx/>
              </a:rPr>
              <a:t>abstract</a:t>
            </a:r>
            <a:r>
              <a:rPr lang="en-US" b="1">
                <a:uFillTx/>
              </a:rPr>
              <a:t> </a:t>
            </a:r>
            <a:r>
              <a:rPr lang="en-US" b="1">
                <a:solidFill>
                  <a:srgbClr val="0000CC"/>
                </a:solidFill>
                <a:uFillTx/>
              </a:rPr>
              <a:t>class</a:t>
            </a:r>
            <a:r>
              <a:rPr lang="en-US" b="1">
                <a:uFillTx/>
              </a:rPr>
              <a:t> Shape {</a:t>
            </a:r>
          </a:p>
          <a:p>
            <a:r>
              <a:rPr lang="en-US" b="1">
                <a:solidFill>
                  <a:srgbClr val="0000CC"/>
                </a:solidFill>
                <a:uFillTx/>
              </a:rPr>
              <a:t>    protected</a:t>
            </a:r>
            <a:r>
              <a:rPr lang="en-US" b="1">
                <a:uFillTx/>
              </a:rPr>
              <a:t> </a:t>
            </a:r>
            <a:r>
              <a:rPr lang="en-US" b="1">
                <a:solidFill>
                  <a:srgbClr val="0000CC"/>
                </a:solidFill>
                <a:uFillTx/>
              </a:rPr>
              <a:t>int</a:t>
            </a:r>
            <a:r>
              <a:rPr lang="en-US" b="1">
                <a:uFillTx/>
              </a:rPr>
              <a:t> x, y;</a:t>
            </a:r>
          </a:p>
          <a:p>
            <a:r>
              <a:rPr lang="en-US" b="1">
                <a:solidFill>
                  <a:srgbClr val="0000CC"/>
                </a:solidFill>
                <a:uFillTx/>
              </a:rPr>
              <a:t>    abstract</a:t>
            </a:r>
            <a:r>
              <a:rPr lang="en-US" b="1">
                <a:uFillTx/>
              </a:rPr>
              <a:t> </a:t>
            </a:r>
            <a:r>
              <a:rPr lang="en-US" b="1">
                <a:solidFill>
                  <a:srgbClr val="0000CC"/>
                </a:solidFill>
                <a:uFillTx/>
              </a:rPr>
              <a:t>public</a:t>
            </a:r>
            <a:r>
              <a:rPr lang="en-US" b="1">
                <a:uFillTx/>
              </a:rPr>
              <a:t> </a:t>
            </a:r>
            <a:r>
              <a:rPr lang="en-US" b="1">
                <a:solidFill>
                  <a:srgbClr val="0000CC"/>
                </a:solidFill>
                <a:uFillTx/>
              </a:rPr>
              <a:t>void</a:t>
            </a:r>
            <a:r>
              <a:rPr lang="en-US" b="1">
                <a:uFillTx/>
              </a:rPr>
              <a:t> erase();</a:t>
            </a:r>
          </a:p>
          <a:p>
            <a:r>
              <a:rPr lang="en-US" b="1">
                <a:solidFill>
                  <a:srgbClr val="0000CC"/>
                </a:solidFill>
                <a:uFillTx/>
              </a:rPr>
              <a:t>    abstract</a:t>
            </a:r>
            <a:r>
              <a:rPr lang="en-US" b="1">
                <a:uFillTx/>
              </a:rPr>
              <a:t> </a:t>
            </a:r>
            <a:r>
              <a:rPr lang="en-US" b="1">
                <a:solidFill>
                  <a:srgbClr val="0000CC"/>
                </a:solidFill>
                <a:uFillTx/>
              </a:rPr>
              <a:t>public</a:t>
            </a:r>
            <a:r>
              <a:rPr lang="en-US" b="1">
                <a:uFillTx/>
              </a:rPr>
              <a:t> </a:t>
            </a:r>
            <a:r>
              <a:rPr lang="en-US" b="1">
                <a:solidFill>
                  <a:srgbClr val="0000CC"/>
                </a:solidFill>
                <a:uFillTx/>
              </a:rPr>
              <a:t>void</a:t>
            </a:r>
            <a:r>
              <a:rPr lang="en-US" b="1">
                <a:uFillTx/>
              </a:rPr>
              <a:t> draw();</a:t>
            </a:r>
          </a:p>
          <a:p>
            <a:r>
              <a:rPr lang="en-US" b="1">
                <a:uFillTx/>
              </a:rPr>
              <a:t>    </a:t>
            </a:r>
            <a:r>
              <a:rPr lang="en-US" b="1">
                <a:solidFill>
                  <a:srgbClr val="0000CC"/>
                </a:solidFill>
                <a:uFillTx/>
              </a:rPr>
              <a:t>public</a:t>
            </a:r>
            <a:r>
              <a:rPr lang="en-US" b="1">
                <a:uFillTx/>
              </a:rPr>
              <a:t> </a:t>
            </a:r>
            <a:r>
              <a:rPr lang="en-US" b="1">
                <a:solidFill>
                  <a:srgbClr val="0000CC"/>
                </a:solidFill>
                <a:uFillTx/>
              </a:rPr>
              <a:t>void</a:t>
            </a:r>
            <a:r>
              <a:rPr lang="en-US" b="1">
                <a:uFillTx/>
              </a:rPr>
              <a:t> moveTo (</a:t>
            </a:r>
            <a:r>
              <a:rPr lang="en-US" b="1">
                <a:solidFill>
                  <a:srgbClr val="0000CC"/>
                </a:solidFill>
                <a:uFillTx/>
              </a:rPr>
              <a:t>int</a:t>
            </a:r>
            <a:r>
              <a:rPr lang="en-US" b="1">
                <a:uFillTx/>
              </a:rPr>
              <a:t> x1, </a:t>
            </a:r>
            <a:r>
              <a:rPr lang="en-US" b="1">
                <a:solidFill>
                  <a:srgbClr val="0000CC"/>
                </a:solidFill>
                <a:uFillTx/>
              </a:rPr>
              <a:t>int</a:t>
            </a:r>
            <a:r>
              <a:rPr lang="en-US" b="1">
                <a:uFillTx/>
              </a:rPr>
              <a:t> y1) {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rgbClr val="C00000"/>
                </a:solidFill>
                <a:uFillTx/>
              </a:rPr>
              <a:t>erase();</a:t>
            </a:r>
          </a:p>
          <a:p>
            <a:r>
              <a:rPr lang="en-US" b="1">
                <a:solidFill>
                  <a:srgbClr val="C00000"/>
                </a:solidFill>
                <a:uFillTx/>
              </a:rPr>
              <a:t>		x = x1;</a:t>
            </a:r>
          </a:p>
          <a:p>
            <a:r>
              <a:rPr lang="en-US" b="1">
                <a:solidFill>
                  <a:srgbClr val="C00000"/>
                </a:solidFill>
                <a:uFillTx/>
              </a:rPr>
              <a:t>		y = y1;</a:t>
            </a:r>
          </a:p>
          <a:p>
            <a:r>
              <a:rPr lang="en-US" b="1">
                <a:solidFill>
                  <a:srgbClr val="C00000"/>
                </a:solidFill>
                <a:uFillTx/>
              </a:rPr>
              <a:t>		draw();</a:t>
            </a:r>
          </a:p>
          <a:p>
            <a:r>
              <a:rPr lang="en-US" b="1">
                <a:uFillTx/>
              </a:rPr>
              <a:t>    }</a:t>
            </a:r>
          </a:p>
          <a:p>
            <a:r>
              <a:rPr lang="en-US" b="1">
                <a:uFillTx/>
              </a:rPr>
              <a:t>}</a:t>
            </a:r>
            <a:endParaRPr lang="en-US" sz="2000" b="1">
              <a:solidFill>
                <a:srgbClr val="C00000"/>
              </a:solidFill>
              <a:uFillTx/>
              <a:latin typeface="Consolas" pitchFamily="49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066800" y="51656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uFillTx/>
              </a:rPr>
              <a:t>Template method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rot="5400000" flipH="1" flipV="1">
            <a:off x="3026551" y="3772551"/>
            <a:ext cx="804898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Giao diện -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6210300" cy="4525963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0000CC"/>
                </a:solidFill>
                <a:uFillTx/>
              </a:rPr>
              <a:t>interface</a:t>
            </a:r>
            <a:r>
              <a:rPr lang="en-US">
                <a:uFillTx/>
              </a:rPr>
              <a:t> là mức trừu tượng cao</a:t>
            </a:r>
          </a:p>
          <a:p>
            <a:r>
              <a:rPr lang="en-US">
                <a:solidFill>
                  <a:srgbClr val="0000CC"/>
                </a:solidFill>
                <a:uFillTx/>
              </a:rPr>
              <a:t>interface</a:t>
            </a:r>
            <a:r>
              <a:rPr lang="en-US">
                <a:uFillTx/>
              </a:rPr>
              <a:t> bao gồm:</a:t>
            </a:r>
          </a:p>
          <a:p>
            <a:pPr lvl="1"/>
            <a:r>
              <a:rPr lang="en-US">
                <a:uFillTx/>
              </a:rPr>
              <a:t>Phương thức trừu tượng – abstract method</a:t>
            </a:r>
          </a:p>
          <a:p>
            <a:pPr lvl="1"/>
            <a:r>
              <a:rPr lang="en-US">
                <a:uFillTx/>
              </a:rPr>
              <a:t>Hằng số: mặc định là </a:t>
            </a:r>
            <a:r>
              <a:rPr lang="en-US">
                <a:solidFill>
                  <a:srgbClr val="C00000"/>
                </a:solidFill>
                <a:uFillTx/>
              </a:rPr>
              <a:t>public static final</a:t>
            </a:r>
          </a:p>
          <a:p>
            <a:pPr lvl="1"/>
            <a:r>
              <a:rPr lang="en-US">
                <a:uFillTx/>
              </a:rPr>
              <a:t>Mặc định là public</a:t>
            </a:r>
          </a:p>
          <a:p>
            <a:r>
              <a:rPr lang="en-US">
                <a:uFillTx/>
              </a:rPr>
              <a:t>Từ khóa: </a:t>
            </a:r>
            <a:r>
              <a:rPr lang="en-US">
                <a:solidFill>
                  <a:srgbClr val="0000CC"/>
                </a:solidFill>
                <a:uFillTx/>
              </a:rPr>
              <a:t>interface</a:t>
            </a:r>
            <a:r>
              <a:rPr lang="en-US">
                <a:uFillTx/>
              </a:rPr>
              <a:t> và </a:t>
            </a:r>
            <a:r>
              <a:rPr lang="en-US">
                <a:solidFill>
                  <a:srgbClr val="0000CC"/>
                </a:solidFill>
                <a:uFillTx/>
              </a:rPr>
              <a:t>implements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22</a:t>
            </a:fld>
            <a:endParaRPr lang="en-US">
              <a:uFillTx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382656" y="2057400"/>
            <a:ext cx="3429000" cy="1602619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fr-FR" sz="1400">
                <a:solidFill>
                  <a:srgbClr val="0000CC"/>
                </a:solidFill>
                <a:uFillTx/>
              </a:rPr>
              <a:t>interface</a:t>
            </a:r>
            <a:r>
              <a:rPr lang="fr-FR" sz="1400">
                <a:uFillTx/>
              </a:rPr>
              <a:t> Config { </a:t>
            </a:r>
          </a:p>
          <a:p>
            <a:r>
              <a:rPr lang="fr-FR" sz="1400">
                <a:uFillTx/>
              </a:rPr>
              <a:t>	     </a:t>
            </a:r>
            <a:r>
              <a:rPr lang="fr-FR" sz="1400">
                <a:solidFill>
                  <a:srgbClr val="0000CC"/>
                </a:solidFill>
                <a:uFillTx/>
              </a:rPr>
              <a:t>int</a:t>
            </a:r>
            <a:r>
              <a:rPr lang="fr-FR" sz="1400">
                <a:uFillTx/>
              </a:rPr>
              <a:t> MAX_CONN = 20;</a:t>
            </a:r>
          </a:p>
          <a:p>
            <a:r>
              <a:rPr lang="fr-FR" sz="1400">
                <a:uFillTx/>
              </a:rPr>
              <a:t>	     </a:t>
            </a:r>
            <a:r>
              <a:rPr lang="fr-FR" sz="1400">
                <a:solidFill>
                  <a:srgbClr val="0000CC"/>
                </a:solidFill>
                <a:uFillTx/>
              </a:rPr>
              <a:t>void</a:t>
            </a:r>
            <a:r>
              <a:rPr lang="fr-FR" sz="1400">
                <a:uFillTx/>
              </a:rPr>
              <a:t> display();  //it will be public</a:t>
            </a:r>
          </a:p>
          <a:p>
            <a:r>
              <a:rPr lang="fr-FR" sz="1400">
                <a:uFillTx/>
              </a:rPr>
              <a:t>}</a:t>
            </a:r>
          </a:p>
          <a:p>
            <a:r>
              <a:rPr lang="fr-FR" sz="1400" b="1">
                <a:solidFill>
                  <a:schemeClr val="tx1"/>
                </a:solidFill>
                <a:uFillTx/>
                <a:latin typeface="Consolas" pitchFamily="49" charset="0"/>
              </a:rPr>
              <a:t>…</a:t>
            </a:r>
          </a:p>
          <a:p>
            <a:r>
              <a:rPr lang="fr-FR" sz="1400" b="1">
                <a:solidFill>
                  <a:srgbClr val="0000CC"/>
                </a:solidFill>
                <a:uFillTx/>
                <a:latin typeface="Consolas" pitchFamily="49" charset="0"/>
              </a:rPr>
              <a:t>class</a:t>
            </a:r>
            <a:r>
              <a:rPr lang="fr-FR" sz="1400" b="1">
                <a:solidFill>
                  <a:schemeClr val="tx1"/>
                </a:solidFill>
                <a:uFillTx/>
                <a:latin typeface="Consolas" pitchFamily="49" charset="0"/>
              </a:rPr>
              <a:t> Control </a:t>
            </a:r>
            <a:r>
              <a:rPr lang="fr-FR" sz="1400" b="1">
                <a:solidFill>
                  <a:srgbClr val="0000CC"/>
                </a:solidFill>
                <a:uFillTx/>
                <a:latin typeface="Consolas" pitchFamily="49" charset="0"/>
              </a:rPr>
              <a:t>implements</a:t>
            </a:r>
            <a:r>
              <a:rPr lang="fr-FR" sz="1400" b="1">
                <a:solidFill>
                  <a:schemeClr val="tx1"/>
                </a:solidFill>
                <a:uFillTx/>
                <a:latin typeface="Consolas" pitchFamily="49" charset="0"/>
              </a:rPr>
              <a:t> Config {…}</a:t>
            </a:r>
            <a:endParaRPr lang="en-US" sz="1600" b="1">
              <a:solidFill>
                <a:schemeClr val="tx1"/>
              </a:solidFill>
              <a:uFillTx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Lớp cài đặt giao diện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23</a:t>
            </a:fld>
            <a:endParaRPr lang="en-US">
              <a:uFillTx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52400" y="2111833"/>
            <a:ext cx="4724400" cy="3972499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b="1">
                <a:solidFill>
                  <a:srgbClr val="0000CC"/>
                </a:solidFill>
                <a:uFillTx/>
              </a:rPr>
              <a:t>interface</a:t>
            </a:r>
            <a:r>
              <a:rPr lang="en-US" b="1">
                <a:uFillTx/>
              </a:rPr>
              <a:t> Action {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rgbClr val="0000CC"/>
                </a:solidFill>
                <a:uFillTx/>
              </a:rPr>
              <a:t>void</a:t>
            </a:r>
            <a:r>
              <a:rPr lang="en-US" b="1">
                <a:uFillTx/>
              </a:rPr>
              <a:t> moveTo(</a:t>
            </a:r>
            <a:r>
              <a:rPr lang="en-US" b="1">
                <a:solidFill>
                  <a:srgbClr val="0000CC"/>
                </a:solidFill>
                <a:uFillTx/>
              </a:rPr>
              <a:t>int</a:t>
            </a:r>
            <a:r>
              <a:rPr lang="en-US" b="1">
                <a:uFillTx/>
              </a:rPr>
              <a:t> x, </a:t>
            </a:r>
            <a:r>
              <a:rPr lang="en-US" b="1">
                <a:solidFill>
                  <a:srgbClr val="0000CC"/>
                </a:solidFill>
                <a:uFillTx/>
              </a:rPr>
              <a:t>int</a:t>
            </a:r>
            <a:r>
              <a:rPr lang="en-US" b="1">
                <a:uFillTx/>
              </a:rPr>
              <a:t> y);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rgbClr val="0000CC"/>
                </a:solidFill>
                <a:uFillTx/>
              </a:rPr>
              <a:t>void</a:t>
            </a:r>
            <a:r>
              <a:rPr lang="en-US" b="1">
                <a:uFillTx/>
              </a:rPr>
              <a:t> erase();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rgbClr val="0000CC"/>
                </a:solidFill>
                <a:uFillTx/>
              </a:rPr>
              <a:t>void</a:t>
            </a:r>
            <a:r>
              <a:rPr lang="en-US" b="1">
                <a:uFillTx/>
              </a:rPr>
              <a:t> draw();</a:t>
            </a:r>
          </a:p>
          <a:p>
            <a:r>
              <a:rPr lang="en-US" b="1">
                <a:uFillTx/>
              </a:rPr>
              <a:t>}</a:t>
            </a:r>
          </a:p>
          <a:p>
            <a:r>
              <a:rPr lang="en-US" b="1">
                <a:solidFill>
                  <a:srgbClr val="0000CC"/>
                </a:solidFill>
                <a:uFillTx/>
              </a:rPr>
              <a:t>class</a:t>
            </a:r>
            <a:r>
              <a:rPr lang="en-US" b="1">
                <a:uFillTx/>
              </a:rPr>
              <a:t> Circle1 </a:t>
            </a:r>
            <a:r>
              <a:rPr lang="en-US" b="1">
                <a:solidFill>
                  <a:srgbClr val="0000CC"/>
                </a:solidFill>
                <a:uFillTx/>
              </a:rPr>
              <a:t>implements</a:t>
            </a:r>
            <a:r>
              <a:rPr lang="en-US" b="1">
                <a:uFillTx/>
              </a:rPr>
              <a:t> Action {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rgbClr val="0000CC"/>
                </a:solidFill>
                <a:uFillTx/>
              </a:rPr>
              <a:t>int</a:t>
            </a:r>
            <a:r>
              <a:rPr lang="en-US" b="1">
                <a:uFillTx/>
              </a:rPr>
              <a:t> x, y, r;</a:t>
            </a:r>
          </a:p>
          <a:p>
            <a:r>
              <a:rPr lang="fr-FR" b="1">
                <a:uFillTx/>
              </a:rPr>
              <a:t>		Circle1(</a:t>
            </a:r>
            <a:r>
              <a:rPr lang="fr-FR" b="1">
                <a:solidFill>
                  <a:srgbClr val="0000CC"/>
                </a:solidFill>
                <a:uFillTx/>
              </a:rPr>
              <a:t>int</a:t>
            </a:r>
            <a:r>
              <a:rPr lang="fr-FR" b="1">
                <a:uFillTx/>
              </a:rPr>
              <a:t> _x, </a:t>
            </a:r>
            <a:r>
              <a:rPr lang="fr-FR" b="1">
                <a:solidFill>
                  <a:srgbClr val="0000CC"/>
                </a:solidFill>
                <a:uFillTx/>
              </a:rPr>
              <a:t>int</a:t>
            </a:r>
            <a:r>
              <a:rPr lang="fr-FR" b="1">
                <a:uFillTx/>
              </a:rPr>
              <a:t> _y, </a:t>
            </a:r>
            <a:r>
              <a:rPr lang="fr-FR" b="1">
                <a:solidFill>
                  <a:srgbClr val="0000CC"/>
                </a:solidFill>
                <a:uFillTx/>
              </a:rPr>
              <a:t>int</a:t>
            </a:r>
            <a:r>
              <a:rPr lang="fr-FR" b="1">
                <a:uFillTx/>
              </a:rPr>
              <a:t> _r) </a:t>
            </a:r>
          </a:p>
          <a:p>
            <a:r>
              <a:rPr lang="fr-FR" b="1">
                <a:uFillTx/>
              </a:rPr>
              <a:t>		{ ... }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rgbClr val="0000CC"/>
                </a:solidFill>
                <a:uFillTx/>
              </a:rPr>
              <a:t>public</a:t>
            </a:r>
            <a:r>
              <a:rPr lang="en-US" b="1">
                <a:uFillTx/>
              </a:rPr>
              <a:t> </a:t>
            </a:r>
            <a:r>
              <a:rPr lang="en-US" b="1">
                <a:solidFill>
                  <a:srgbClr val="0000CC"/>
                </a:solidFill>
                <a:uFillTx/>
              </a:rPr>
              <a:t>void</a:t>
            </a:r>
            <a:r>
              <a:rPr lang="en-US" b="1">
                <a:uFillTx/>
              </a:rPr>
              <a:t> erase() {...}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rgbClr val="0000CC"/>
                </a:solidFill>
                <a:uFillTx/>
              </a:rPr>
              <a:t>public</a:t>
            </a:r>
            <a:r>
              <a:rPr lang="en-US" b="1">
                <a:uFillTx/>
              </a:rPr>
              <a:t> </a:t>
            </a:r>
            <a:r>
              <a:rPr lang="en-US" b="1">
                <a:solidFill>
                  <a:srgbClr val="0000CC"/>
                </a:solidFill>
                <a:uFillTx/>
              </a:rPr>
              <a:t>void</a:t>
            </a:r>
            <a:r>
              <a:rPr lang="en-US" b="1">
                <a:uFillTx/>
              </a:rPr>
              <a:t> draw() {...}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rgbClr val="0000CC"/>
                </a:solidFill>
                <a:uFillTx/>
              </a:rPr>
              <a:t>public</a:t>
            </a:r>
            <a:r>
              <a:rPr lang="en-US" b="1">
                <a:uFillTx/>
              </a:rPr>
              <a:t> </a:t>
            </a:r>
            <a:r>
              <a:rPr lang="en-US" b="1">
                <a:solidFill>
                  <a:srgbClr val="0000CC"/>
                </a:solidFill>
                <a:uFillTx/>
              </a:rPr>
              <a:t>void</a:t>
            </a:r>
            <a:r>
              <a:rPr lang="en-US" b="1">
                <a:uFillTx/>
              </a:rPr>
              <a:t> moveTo(</a:t>
            </a:r>
            <a:r>
              <a:rPr lang="en-US" b="1">
                <a:solidFill>
                  <a:srgbClr val="0000CC"/>
                </a:solidFill>
                <a:uFillTx/>
              </a:rPr>
              <a:t>int</a:t>
            </a:r>
            <a:r>
              <a:rPr lang="en-US" b="1">
                <a:uFillTx/>
              </a:rPr>
              <a:t> x1, </a:t>
            </a:r>
            <a:r>
              <a:rPr lang="en-US" b="1">
                <a:solidFill>
                  <a:srgbClr val="0000CC"/>
                </a:solidFill>
                <a:uFillTx/>
              </a:rPr>
              <a:t>int</a:t>
            </a:r>
            <a:r>
              <a:rPr lang="en-US" b="1">
                <a:uFillTx/>
              </a:rPr>
              <a:t> y1) 		{ ... }</a:t>
            </a:r>
          </a:p>
          <a:p>
            <a:r>
              <a:rPr lang="en-US" b="1">
                <a:uFillTx/>
              </a:rPr>
              <a:t>}</a:t>
            </a:r>
            <a:endParaRPr lang="en-US" sz="2000" b="1">
              <a:solidFill>
                <a:srgbClr val="C00000"/>
              </a:solidFill>
              <a:uFillTx/>
              <a:latin typeface="Consolas" pitchFamily="49" charset="0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953000" y="2129134"/>
            <a:ext cx="4876800" cy="369550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b="1">
                <a:solidFill>
                  <a:srgbClr val="0000CC"/>
                </a:solidFill>
                <a:uFillTx/>
              </a:rPr>
              <a:t>abstract</a:t>
            </a:r>
            <a:r>
              <a:rPr lang="en-US" b="1">
                <a:uFillTx/>
              </a:rPr>
              <a:t> </a:t>
            </a:r>
            <a:r>
              <a:rPr lang="en-US" b="1">
                <a:solidFill>
                  <a:srgbClr val="0000CC"/>
                </a:solidFill>
                <a:uFillTx/>
              </a:rPr>
              <a:t>class</a:t>
            </a:r>
            <a:r>
              <a:rPr lang="en-US" b="1">
                <a:uFillTx/>
              </a:rPr>
              <a:t> Shape </a:t>
            </a:r>
            <a:r>
              <a:rPr lang="en-US" b="1">
                <a:solidFill>
                  <a:srgbClr val="0000CC"/>
                </a:solidFill>
                <a:uFillTx/>
              </a:rPr>
              <a:t>implements</a:t>
            </a:r>
            <a:r>
              <a:rPr lang="en-US" b="1">
                <a:uFillTx/>
              </a:rPr>
              <a:t> Action {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rgbClr val="0000CC"/>
                </a:solidFill>
                <a:uFillTx/>
              </a:rPr>
              <a:t>protected int</a:t>
            </a:r>
            <a:r>
              <a:rPr lang="en-US" b="1">
                <a:uFillTx/>
              </a:rPr>
              <a:t> x, y;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rgbClr val="0000CC"/>
                </a:solidFill>
                <a:uFillTx/>
              </a:rPr>
              <a:t>public</a:t>
            </a:r>
            <a:r>
              <a:rPr lang="en-US" b="1">
                <a:uFillTx/>
              </a:rPr>
              <a:t> Shape() {...}</a:t>
            </a:r>
          </a:p>
          <a:p>
            <a:r>
              <a:rPr lang="fr-FR" b="1">
                <a:uFillTx/>
              </a:rPr>
              <a:t>		</a:t>
            </a:r>
            <a:r>
              <a:rPr lang="fr-FR" b="1">
                <a:solidFill>
                  <a:srgbClr val="0000CC"/>
                </a:solidFill>
                <a:uFillTx/>
              </a:rPr>
              <a:t>public</a:t>
            </a:r>
            <a:r>
              <a:rPr lang="fr-FR" b="1">
                <a:uFillTx/>
              </a:rPr>
              <a:t> Shape(</a:t>
            </a:r>
            <a:r>
              <a:rPr lang="fr-FR" b="1">
                <a:solidFill>
                  <a:srgbClr val="0000CC"/>
                </a:solidFill>
                <a:uFillTx/>
              </a:rPr>
              <a:t>int</a:t>
            </a:r>
            <a:r>
              <a:rPr lang="fr-FR" b="1">
                <a:uFillTx/>
              </a:rPr>
              <a:t> _x, </a:t>
            </a:r>
            <a:r>
              <a:rPr lang="fr-FR" b="1">
                <a:solidFill>
                  <a:srgbClr val="0000CC"/>
                </a:solidFill>
                <a:uFillTx/>
              </a:rPr>
              <a:t>int</a:t>
            </a:r>
            <a:r>
              <a:rPr lang="fr-FR" b="1">
                <a:uFillTx/>
              </a:rPr>
              <a:t> _y) {...}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rgbClr val="0000CC"/>
                </a:solidFill>
                <a:uFillTx/>
              </a:rPr>
              <a:t>public</a:t>
            </a:r>
            <a:r>
              <a:rPr lang="en-US" b="1">
                <a:uFillTx/>
              </a:rPr>
              <a:t> </a:t>
            </a:r>
            <a:r>
              <a:rPr lang="en-US" b="1">
                <a:solidFill>
                  <a:srgbClr val="0000CC"/>
                </a:solidFill>
                <a:uFillTx/>
              </a:rPr>
              <a:t>void</a:t>
            </a:r>
            <a:r>
              <a:rPr lang="en-US" b="1">
                <a:uFillTx/>
              </a:rPr>
              <a:t> moveTo(</a:t>
            </a:r>
            <a:r>
              <a:rPr lang="en-US" b="1">
                <a:solidFill>
                  <a:srgbClr val="0000CC"/>
                </a:solidFill>
                <a:uFillTx/>
              </a:rPr>
              <a:t>int</a:t>
            </a:r>
            <a:r>
              <a:rPr lang="en-US" b="1">
                <a:uFillTx/>
              </a:rPr>
              <a:t> x1, </a:t>
            </a:r>
            <a:r>
              <a:rPr lang="en-US" b="1">
                <a:solidFill>
                  <a:srgbClr val="0000CC"/>
                </a:solidFill>
                <a:uFillTx/>
              </a:rPr>
              <a:t>int</a:t>
            </a:r>
            <a:r>
              <a:rPr lang="en-US" b="1">
                <a:uFillTx/>
              </a:rPr>
              <a:t> y1) {</a:t>
            </a:r>
          </a:p>
          <a:p>
            <a:r>
              <a:rPr lang="en-US" b="1">
                <a:uFillTx/>
              </a:rPr>
              <a:t>		    erase();</a:t>
            </a:r>
          </a:p>
          <a:p>
            <a:r>
              <a:rPr lang="en-US" b="1">
                <a:uFillTx/>
              </a:rPr>
              <a:t> 	    x = x1;</a:t>
            </a:r>
          </a:p>
          <a:p>
            <a:r>
              <a:rPr lang="en-US" b="1">
                <a:uFillTx/>
              </a:rPr>
              <a:t>		    y = y1;</a:t>
            </a:r>
          </a:p>
          <a:p>
            <a:r>
              <a:rPr lang="en-US" b="1">
                <a:uFillTx/>
              </a:rPr>
              <a:t>		   draw();</a:t>
            </a:r>
          </a:p>
          <a:p>
            <a:r>
              <a:rPr lang="en-US" b="1">
                <a:uFillTx/>
              </a:rPr>
              <a:t>		}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chemeClr val="tx1"/>
                </a:solidFill>
                <a:uFillTx/>
              </a:rPr>
              <a:t>//public void erase() {...}</a:t>
            </a:r>
          </a:p>
          <a:p>
            <a:r>
              <a:rPr lang="en-US" b="1">
                <a:solidFill>
                  <a:schemeClr val="tx1"/>
                </a:solidFill>
                <a:uFillTx/>
              </a:rPr>
              <a:t>		//public void draw() {...}</a:t>
            </a:r>
          </a:p>
          <a:p>
            <a:r>
              <a:rPr lang="en-US" b="1">
                <a:uFillTx/>
              </a:rPr>
              <a:t>}</a:t>
            </a:r>
            <a:endParaRPr lang="en-US" sz="2000" b="1">
              <a:solidFill>
                <a:srgbClr val="C00000"/>
              </a:solidFill>
              <a:uFillTx/>
              <a:latin typeface="Consolas" pitchFamily="49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066800" y="1600200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uFillTx/>
              </a:rPr>
              <a:t>Lớp thường cài đặt giao diện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5867400" y="1600200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uFillTx/>
              </a:rPr>
              <a:t>Lớp trừu tượng cài đặt giao diện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Các giao diện kế thừa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24</a:t>
            </a:fld>
            <a:endParaRPr lang="en-US">
              <a:uFillTx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52400" y="1471694"/>
            <a:ext cx="4724400" cy="294324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b="1">
                <a:solidFill>
                  <a:srgbClr val="0000CC"/>
                </a:solidFill>
                <a:uFillTx/>
              </a:rPr>
              <a:t>interface</a:t>
            </a:r>
            <a:r>
              <a:rPr lang="en-US" b="1">
                <a:uFillTx/>
              </a:rPr>
              <a:t> I1 {...}</a:t>
            </a:r>
          </a:p>
          <a:p>
            <a:pPr>
              <a:lnSpc>
                <a:spcPct val="130000"/>
              </a:lnSpc>
            </a:pPr>
            <a:r>
              <a:rPr lang="en-US" b="1">
                <a:solidFill>
                  <a:srgbClr val="0000CC"/>
                </a:solidFill>
                <a:uFillTx/>
              </a:rPr>
              <a:t>interface</a:t>
            </a:r>
            <a:r>
              <a:rPr lang="en-US" b="1">
                <a:uFillTx/>
              </a:rPr>
              <a:t> I2 {...}</a:t>
            </a:r>
          </a:p>
          <a:p>
            <a:pPr>
              <a:lnSpc>
                <a:spcPct val="130000"/>
              </a:lnSpc>
            </a:pPr>
            <a:r>
              <a:rPr lang="sv-SE" b="1">
                <a:solidFill>
                  <a:srgbClr val="0000CC"/>
                </a:solidFill>
                <a:uFillTx/>
              </a:rPr>
              <a:t>interface</a:t>
            </a:r>
            <a:r>
              <a:rPr lang="sv-SE" b="1">
                <a:uFillTx/>
              </a:rPr>
              <a:t> I3 </a:t>
            </a:r>
            <a:r>
              <a:rPr lang="sv-SE" b="1">
                <a:solidFill>
                  <a:srgbClr val="0000CC"/>
                </a:solidFill>
                <a:uFillTx/>
              </a:rPr>
              <a:t>extends</a:t>
            </a:r>
            <a:r>
              <a:rPr lang="sv-SE" b="1">
                <a:uFillTx/>
              </a:rPr>
              <a:t> I1, I2 {...}</a:t>
            </a:r>
          </a:p>
          <a:p>
            <a:pPr>
              <a:lnSpc>
                <a:spcPct val="130000"/>
              </a:lnSpc>
            </a:pPr>
            <a:r>
              <a:rPr lang="sv-SE" b="1">
                <a:uFillTx/>
              </a:rPr>
              <a:t>//Giao diện kế thừa giao diện</a:t>
            </a:r>
          </a:p>
          <a:p>
            <a:pPr>
              <a:lnSpc>
                <a:spcPct val="130000"/>
              </a:lnSpc>
            </a:pPr>
            <a:endParaRPr lang="vi-VN">
              <a:uFillTx/>
            </a:endParaRPr>
          </a:p>
          <a:p>
            <a:pPr>
              <a:lnSpc>
                <a:spcPct val="130000"/>
              </a:lnSpc>
            </a:pPr>
            <a:r>
              <a:rPr lang="en-US" b="1">
                <a:solidFill>
                  <a:srgbClr val="0000CC"/>
                </a:solidFill>
                <a:uFillTx/>
              </a:rPr>
              <a:t>abstract</a:t>
            </a:r>
            <a:r>
              <a:rPr lang="en-US" b="1">
                <a:uFillTx/>
              </a:rPr>
              <a:t> class A1 {...}</a:t>
            </a:r>
          </a:p>
          <a:p>
            <a:pPr>
              <a:lnSpc>
                <a:spcPct val="130000"/>
              </a:lnSpc>
            </a:pPr>
            <a:r>
              <a:rPr lang="en-US" b="1">
                <a:solidFill>
                  <a:srgbClr val="0000CC"/>
                </a:solidFill>
                <a:uFillTx/>
              </a:rPr>
              <a:t>abstract</a:t>
            </a:r>
            <a:r>
              <a:rPr lang="en-US" b="1">
                <a:uFillTx/>
              </a:rPr>
              <a:t> class A2 </a:t>
            </a:r>
            <a:r>
              <a:rPr lang="en-US" b="1">
                <a:solidFill>
                  <a:srgbClr val="0000CC"/>
                </a:solidFill>
                <a:uFillTx/>
              </a:rPr>
              <a:t>extends</a:t>
            </a:r>
            <a:r>
              <a:rPr lang="en-US" b="1">
                <a:uFillTx/>
              </a:rPr>
              <a:t> A1 </a:t>
            </a:r>
            <a:r>
              <a:rPr lang="en-US" b="1">
                <a:solidFill>
                  <a:srgbClr val="0000CC"/>
                </a:solidFill>
                <a:uFillTx/>
              </a:rPr>
              <a:t>implements</a:t>
            </a:r>
            <a:r>
              <a:rPr lang="en-US" b="1">
                <a:uFillTx/>
              </a:rPr>
              <a:t> I1, I2 {...}</a:t>
            </a:r>
            <a:endParaRPr lang="en-US" sz="2000" b="1">
              <a:solidFill>
                <a:srgbClr val="C00000"/>
              </a:solidFill>
              <a:uFillTx/>
              <a:latin typeface="Consolas" pitchFamily="49" charset="0"/>
            </a:endParaRPr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5029200" y="1368705"/>
            <a:ext cx="4724400" cy="480349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sz="1700" b="1">
                <a:solidFill>
                  <a:srgbClr val="0000CC"/>
                </a:solidFill>
                <a:uFillTx/>
              </a:rPr>
              <a:t>interface</a:t>
            </a:r>
            <a:r>
              <a:rPr lang="en-US" sz="1700" b="1">
                <a:uFillTx/>
              </a:rPr>
              <a:t> I1 { </a:t>
            </a:r>
            <a:r>
              <a:rPr lang="en-US" sz="1700" b="1">
                <a:solidFill>
                  <a:srgbClr val="0000CC"/>
                </a:solidFill>
                <a:uFillTx/>
              </a:rPr>
              <a:t>void</a:t>
            </a:r>
            <a:r>
              <a:rPr lang="en-US" sz="1700" b="1">
                <a:uFillTx/>
              </a:rPr>
              <a:t> f(); }</a:t>
            </a:r>
          </a:p>
          <a:p>
            <a:r>
              <a:rPr lang="en-US" sz="1700" b="1">
                <a:solidFill>
                  <a:srgbClr val="0000CC"/>
                </a:solidFill>
                <a:uFillTx/>
              </a:rPr>
              <a:t>interface</a:t>
            </a:r>
            <a:r>
              <a:rPr lang="en-US" sz="1700" b="1">
                <a:uFillTx/>
              </a:rPr>
              <a:t> I2 { </a:t>
            </a:r>
            <a:r>
              <a:rPr lang="en-US" sz="1700" b="1">
                <a:solidFill>
                  <a:srgbClr val="0000CC"/>
                </a:solidFill>
                <a:uFillTx/>
              </a:rPr>
              <a:t>int</a:t>
            </a:r>
            <a:r>
              <a:rPr lang="en-US" sz="1700" b="1">
                <a:uFillTx/>
              </a:rPr>
              <a:t> f(</a:t>
            </a:r>
            <a:r>
              <a:rPr lang="en-US" sz="1700" b="1">
                <a:solidFill>
                  <a:srgbClr val="0000CC"/>
                </a:solidFill>
                <a:uFillTx/>
              </a:rPr>
              <a:t>int</a:t>
            </a:r>
            <a:r>
              <a:rPr lang="en-US" sz="1700" b="1">
                <a:uFillTx/>
              </a:rPr>
              <a:t> i); }</a:t>
            </a:r>
          </a:p>
          <a:p>
            <a:r>
              <a:rPr lang="en-US" sz="1700" b="1">
                <a:solidFill>
                  <a:srgbClr val="0000CC"/>
                </a:solidFill>
                <a:uFillTx/>
              </a:rPr>
              <a:t>interface</a:t>
            </a:r>
            <a:r>
              <a:rPr lang="en-US" sz="1700" b="1">
                <a:uFillTx/>
              </a:rPr>
              <a:t> I3 { </a:t>
            </a:r>
            <a:r>
              <a:rPr lang="en-US" sz="1700" b="1">
                <a:solidFill>
                  <a:srgbClr val="0000CC"/>
                </a:solidFill>
                <a:uFillTx/>
              </a:rPr>
              <a:t>int</a:t>
            </a:r>
            <a:r>
              <a:rPr lang="en-US" sz="1700" b="1">
                <a:uFillTx/>
              </a:rPr>
              <a:t> f(); }</a:t>
            </a:r>
            <a:endParaRPr lang="en-US" sz="1700" b="1">
              <a:solidFill>
                <a:srgbClr val="FF0000"/>
              </a:solidFill>
              <a:uFillTx/>
            </a:endParaRPr>
          </a:p>
          <a:p>
            <a:r>
              <a:rPr lang="en-US" sz="1700" b="1">
                <a:solidFill>
                  <a:srgbClr val="0000CC"/>
                </a:solidFill>
                <a:uFillTx/>
              </a:rPr>
              <a:t>class</a:t>
            </a:r>
            <a:r>
              <a:rPr lang="en-US" sz="1700" b="1">
                <a:uFillTx/>
              </a:rPr>
              <a:t> C {</a:t>
            </a:r>
          </a:p>
          <a:p>
            <a:r>
              <a:rPr lang="en-US" sz="1700" b="1">
                <a:uFillTx/>
              </a:rPr>
              <a:t>	   </a:t>
            </a:r>
            <a:r>
              <a:rPr lang="en-US" sz="1700" b="1">
                <a:solidFill>
                  <a:srgbClr val="0000CC"/>
                </a:solidFill>
                <a:uFillTx/>
              </a:rPr>
              <a:t>public</a:t>
            </a:r>
            <a:r>
              <a:rPr lang="en-US" sz="1700" b="1">
                <a:uFillTx/>
              </a:rPr>
              <a:t> </a:t>
            </a:r>
            <a:r>
              <a:rPr lang="en-US" sz="1700" b="1">
                <a:solidFill>
                  <a:srgbClr val="0000CC"/>
                </a:solidFill>
                <a:uFillTx/>
              </a:rPr>
              <a:t>int</a:t>
            </a:r>
            <a:r>
              <a:rPr lang="en-US" sz="1700" b="1">
                <a:uFillTx/>
              </a:rPr>
              <a:t> f() { </a:t>
            </a:r>
            <a:r>
              <a:rPr lang="en-US" sz="1700" b="1">
                <a:solidFill>
                  <a:srgbClr val="0000CC"/>
                </a:solidFill>
                <a:uFillTx/>
              </a:rPr>
              <a:t>return</a:t>
            </a:r>
            <a:r>
              <a:rPr lang="en-US" sz="1700" b="1">
                <a:uFillTx/>
              </a:rPr>
              <a:t> 1; }</a:t>
            </a:r>
          </a:p>
          <a:p>
            <a:r>
              <a:rPr lang="en-US" sz="1700" b="1">
                <a:uFillTx/>
              </a:rPr>
              <a:t>}</a:t>
            </a:r>
          </a:p>
          <a:p>
            <a:r>
              <a:rPr lang="en-US" sz="1700" b="1">
                <a:solidFill>
                  <a:srgbClr val="0000CC"/>
                </a:solidFill>
                <a:uFillTx/>
              </a:rPr>
              <a:t>class</a:t>
            </a:r>
            <a:r>
              <a:rPr lang="en-US" sz="1700" b="1">
                <a:uFillTx/>
              </a:rPr>
              <a:t> C2 </a:t>
            </a:r>
            <a:r>
              <a:rPr lang="en-US" sz="1700" b="1">
                <a:solidFill>
                  <a:srgbClr val="0000CC"/>
                </a:solidFill>
                <a:uFillTx/>
              </a:rPr>
              <a:t>implements</a:t>
            </a:r>
            <a:r>
              <a:rPr lang="en-US" sz="1700" b="1">
                <a:uFillTx/>
              </a:rPr>
              <a:t> I1, I2 {</a:t>
            </a:r>
          </a:p>
          <a:p>
            <a:r>
              <a:rPr lang="en-US" sz="1700" b="1">
                <a:uFillTx/>
              </a:rPr>
              <a:t>   </a:t>
            </a:r>
            <a:r>
              <a:rPr lang="en-US" sz="1700" b="1">
                <a:solidFill>
                  <a:srgbClr val="0000CC"/>
                </a:solidFill>
                <a:uFillTx/>
              </a:rPr>
              <a:t>public void</a:t>
            </a:r>
            <a:r>
              <a:rPr lang="en-US" sz="1700" b="1">
                <a:uFillTx/>
              </a:rPr>
              <a:t> f() {}</a:t>
            </a:r>
          </a:p>
          <a:p>
            <a:r>
              <a:rPr lang="en-US" sz="1700" b="1">
                <a:uFillTx/>
              </a:rPr>
              <a:t>   </a:t>
            </a:r>
            <a:r>
              <a:rPr lang="en-US" sz="1700" b="1">
                <a:solidFill>
                  <a:srgbClr val="0000CC"/>
                </a:solidFill>
                <a:uFillTx/>
              </a:rPr>
              <a:t>public int</a:t>
            </a:r>
            <a:r>
              <a:rPr lang="en-US" sz="1700" b="1">
                <a:uFillTx/>
              </a:rPr>
              <a:t> f(</a:t>
            </a:r>
            <a:r>
              <a:rPr lang="en-US" sz="1700" b="1">
                <a:solidFill>
                  <a:srgbClr val="0000CC"/>
                </a:solidFill>
                <a:uFillTx/>
              </a:rPr>
              <a:t>int</a:t>
            </a:r>
            <a:r>
              <a:rPr lang="en-US" sz="1700" b="1">
                <a:uFillTx/>
              </a:rPr>
              <a:t> i) { </a:t>
            </a:r>
            <a:r>
              <a:rPr lang="en-US" sz="1700" b="1">
                <a:solidFill>
                  <a:srgbClr val="0000CC"/>
                </a:solidFill>
                <a:uFillTx/>
              </a:rPr>
              <a:t>return</a:t>
            </a:r>
            <a:r>
              <a:rPr lang="en-US" sz="1700" b="1">
                <a:uFillTx/>
              </a:rPr>
              <a:t> 1; } //overloaded</a:t>
            </a:r>
          </a:p>
          <a:p>
            <a:r>
              <a:rPr lang="en-US" sz="1700" b="1">
                <a:uFillTx/>
              </a:rPr>
              <a:t>}</a:t>
            </a:r>
          </a:p>
          <a:p>
            <a:r>
              <a:rPr lang="en-US" sz="1700" b="1">
                <a:solidFill>
                  <a:srgbClr val="0000CC"/>
                </a:solidFill>
                <a:uFillTx/>
              </a:rPr>
              <a:t>class</a:t>
            </a:r>
            <a:r>
              <a:rPr lang="en-US" sz="1700" b="1">
                <a:uFillTx/>
              </a:rPr>
              <a:t> C3 </a:t>
            </a:r>
            <a:r>
              <a:rPr lang="en-US" sz="1700" b="1">
                <a:solidFill>
                  <a:srgbClr val="0000CC"/>
                </a:solidFill>
                <a:uFillTx/>
              </a:rPr>
              <a:t>extends</a:t>
            </a:r>
            <a:r>
              <a:rPr lang="en-US" sz="1700" b="1">
                <a:uFillTx/>
              </a:rPr>
              <a:t> C </a:t>
            </a:r>
            <a:r>
              <a:rPr lang="en-US" sz="1700" b="1">
                <a:solidFill>
                  <a:srgbClr val="0000CC"/>
                </a:solidFill>
                <a:uFillTx/>
              </a:rPr>
              <a:t>implements</a:t>
            </a:r>
            <a:r>
              <a:rPr lang="en-US" sz="1700" b="1">
                <a:uFillTx/>
              </a:rPr>
              <a:t> I2 {</a:t>
            </a:r>
          </a:p>
          <a:p>
            <a:r>
              <a:rPr lang="en-US" sz="1700" b="1">
                <a:uFillTx/>
              </a:rPr>
              <a:t>   </a:t>
            </a:r>
            <a:r>
              <a:rPr lang="en-US" sz="1700" b="1">
                <a:solidFill>
                  <a:srgbClr val="0000CC"/>
                </a:solidFill>
                <a:uFillTx/>
              </a:rPr>
              <a:t>public</a:t>
            </a:r>
            <a:r>
              <a:rPr lang="en-US" sz="1700" b="1">
                <a:uFillTx/>
              </a:rPr>
              <a:t> </a:t>
            </a:r>
            <a:r>
              <a:rPr lang="en-US" sz="1700" b="1">
                <a:solidFill>
                  <a:srgbClr val="0000CC"/>
                </a:solidFill>
                <a:uFillTx/>
              </a:rPr>
              <a:t>int</a:t>
            </a:r>
            <a:r>
              <a:rPr lang="en-US" sz="1700" b="1">
                <a:uFillTx/>
              </a:rPr>
              <a:t> f(</a:t>
            </a:r>
            <a:r>
              <a:rPr lang="en-US" sz="1700" b="1">
                <a:solidFill>
                  <a:srgbClr val="0000CC"/>
                </a:solidFill>
                <a:uFillTx/>
              </a:rPr>
              <a:t>int</a:t>
            </a:r>
            <a:r>
              <a:rPr lang="en-US" sz="1700" b="1">
                <a:uFillTx/>
              </a:rPr>
              <a:t> i) { </a:t>
            </a:r>
            <a:r>
              <a:rPr lang="en-US" sz="1700" b="1">
                <a:solidFill>
                  <a:srgbClr val="0000CC"/>
                </a:solidFill>
                <a:uFillTx/>
              </a:rPr>
              <a:t>return</a:t>
            </a:r>
            <a:r>
              <a:rPr lang="en-US" sz="1700" b="1">
                <a:uFillTx/>
              </a:rPr>
              <a:t> 1; } // overloaded</a:t>
            </a:r>
          </a:p>
          <a:p>
            <a:r>
              <a:rPr lang="en-US" sz="1700" b="1">
                <a:uFillTx/>
              </a:rPr>
              <a:t>}</a:t>
            </a:r>
          </a:p>
          <a:p>
            <a:r>
              <a:rPr lang="en-US" sz="1700" b="1">
                <a:solidFill>
                  <a:srgbClr val="0000CC"/>
                </a:solidFill>
                <a:uFillTx/>
              </a:rPr>
              <a:t>class</a:t>
            </a:r>
            <a:r>
              <a:rPr lang="en-US" sz="1700" b="1">
                <a:uFillTx/>
              </a:rPr>
              <a:t> C4 </a:t>
            </a:r>
            <a:r>
              <a:rPr lang="en-US" sz="1700" b="1">
                <a:solidFill>
                  <a:srgbClr val="0000CC"/>
                </a:solidFill>
                <a:uFillTx/>
              </a:rPr>
              <a:t>extends</a:t>
            </a:r>
            <a:r>
              <a:rPr lang="en-US" sz="1700" b="1">
                <a:uFillTx/>
              </a:rPr>
              <a:t> C </a:t>
            </a:r>
            <a:r>
              <a:rPr lang="en-US" sz="1700" b="1">
                <a:solidFill>
                  <a:srgbClr val="0000CC"/>
                </a:solidFill>
                <a:uFillTx/>
              </a:rPr>
              <a:t>implements</a:t>
            </a:r>
            <a:r>
              <a:rPr lang="en-US" sz="1700" b="1">
                <a:uFillTx/>
              </a:rPr>
              <a:t> I3 {</a:t>
            </a:r>
          </a:p>
          <a:p>
            <a:r>
              <a:rPr lang="en-US" sz="1700" b="1">
                <a:uFillTx/>
              </a:rPr>
              <a:t>   </a:t>
            </a:r>
            <a:r>
              <a:rPr lang="en-US" sz="1700" b="1">
                <a:solidFill>
                  <a:srgbClr val="0000CC"/>
                </a:solidFill>
                <a:uFillTx/>
              </a:rPr>
              <a:t>public int</a:t>
            </a:r>
            <a:r>
              <a:rPr lang="en-US" sz="1700" b="1">
                <a:uFillTx/>
              </a:rPr>
              <a:t> f() { </a:t>
            </a:r>
            <a:r>
              <a:rPr lang="en-US" sz="1700" b="1">
                <a:solidFill>
                  <a:srgbClr val="0000CC"/>
                </a:solidFill>
                <a:uFillTx/>
              </a:rPr>
              <a:t>return</a:t>
            </a:r>
            <a:r>
              <a:rPr lang="en-US" sz="1700" b="1">
                <a:uFillTx/>
              </a:rPr>
              <a:t> 1; } </a:t>
            </a:r>
          </a:p>
          <a:p>
            <a:r>
              <a:rPr lang="en-US" sz="1700" b="1">
                <a:uFillTx/>
              </a:rPr>
              <a:t>   // Identical, no problem: }</a:t>
            </a:r>
          </a:p>
          <a:p>
            <a:r>
              <a:rPr lang="en-US" sz="1700" b="1">
                <a:solidFill>
                  <a:srgbClr val="FF0000"/>
                </a:solidFill>
                <a:uFillTx/>
              </a:rPr>
              <a:t>class C5 extends C implements I1 {}</a:t>
            </a:r>
          </a:p>
          <a:p>
            <a:r>
              <a:rPr lang="sv-SE" sz="1700" b="1">
                <a:solidFill>
                  <a:srgbClr val="FF0000"/>
                </a:solidFill>
                <a:uFillTx/>
              </a:rPr>
              <a:t>interface I4 extends I1, I3 {}</a:t>
            </a:r>
            <a:endParaRPr lang="en-US" sz="1700" b="1">
              <a:solidFill>
                <a:srgbClr val="FF0000"/>
              </a:solidFill>
              <a:uFillTx/>
              <a:latin typeface="Consolas" pitchFamily="49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676400" y="5638800"/>
            <a:ext cx="3048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>
                <a:uFillTx/>
              </a:rPr>
              <a:t>Xung đột khi cài đặt giao diện</a:t>
            </a:r>
          </a:p>
        </p:txBody>
      </p:sp>
      <p:cxnSp>
        <p:nvCxnSpPr>
          <p:cNvPr id="14" name="Straight Arrow Connector 13"/>
          <p:cNvCxnSpPr>
            <a:endCxn id="12" idx="3"/>
          </p:cNvCxnSpPr>
          <p:nvPr/>
        </p:nvCxnSpPr>
        <p:spPr>
          <a:xfrm rot="10800000">
            <a:off x="4724400" y="5823466"/>
            <a:ext cx="3048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uFillTx/>
              </a:rPr>
              <a:t>Giao diện khai báo như 1 kiểu dữ liệu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25</a:t>
            </a:fld>
            <a:endParaRPr lang="en-US">
              <a:uFillTx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05228" y="1371600"/>
            <a:ext cx="4724400" cy="3418501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b="1">
                <a:solidFill>
                  <a:srgbClr val="0000CC"/>
                </a:solidFill>
                <a:uFillTx/>
              </a:rPr>
              <a:t>interface</a:t>
            </a:r>
            <a:r>
              <a:rPr lang="en-US" b="1">
                <a:uFillTx/>
              </a:rPr>
              <a:t> CanFight {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rgbClr val="0000CC"/>
                </a:solidFill>
                <a:uFillTx/>
              </a:rPr>
              <a:t>void</a:t>
            </a:r>
            <a:r>
              <a:rPr lang="en-US" b="1">
                <a:uFillTx/>
              </a:rPr>
              <a:t> fight();</a:t>
            </a:r>
          </a:p>
          <a:p>
            <a:r>
              <a:rPr lang="en-US" b="1">
                <a:uFillTx/>
              </a:rPr>
              <a:t>}</a:t>
            </a:r>
          </a:p>
          <a:p>
            <a:r>
              <a:rPr lang="en-US" b="1">
                <a:solidFill>
                  <a:srgbClr val="0000CC"/>
                </a:solidFill>
                <a:uFillTx/>
              </a:rPr>
              <a:t>interface</a:t>
            </a:r>
            <a:r>
              <a:rPr lang="en-US" b="1">
                <a:uFillTx/>
              </a:rPr>
              <a:t> CanSwim {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rgbClr val="0000CC"/>
                </a:solidFill>
                <a:uFillTx/>
              </a:rPr>
              <a:t>void</a:t>
            </a:r>
            <a:r>
              <a:rPr lang="en-US" b="1">
                <a:uFillTx/>
              </a:rPr>
              <a:t> swim();</a:t>
            </a:r>
          </a:p>
          <a:p>
            <a:r>
              <a:rPr lang="en-US" b="1">
                <a:uFillTx/>
              </a:rPr>
              <a:t>}</a:t>
            </a:r>
          </a:p>
          <a:p>
            <a:r>
              <a:rPr lang="en-US" b="1">
                <a:solidFill>
                  <a:srgbClr val="0000CC"/>
                </a:solidFill>
                <a:uFillTx/>
              </a:rPr>
              <a:t>interface</a:t>
            </a:r>
            <a:r>
              <a:rPr lang="en-US" b="1">
                <a:uFillTx/>
              </a:rPr>
              <a:t> CanFly {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rgbClr val="0000CC"/>
                </a:solidFill>
                <a:uFillTx/>
              </a:rPr>
              <a:t>void</a:t>
            </a:r>
            <a:r>
              <a:rPr lang="en-US" b="1">
                <a:uFillTx/>
              </a:rPr>
              <a:t> fly();</a:t>
            </a:r>
          </a:p>
          <a:p>
            <a:r>
              <a:rPr lang="en-US" b="1">
                <a:uFillTx/>
              </a:rPr>
              <a:t>}</a:t>
            </a:r>
          </a:p>
          <a:p>
            <a:r>
              <a:rPr lang="en-US" b="1">
                <a:solidFill>
                  <a:srgbClr val="0000CC"/>
                </a:solidFill>
                <a:uFillTx/>
              </a:rPr>
              <a:t>class</a:t>
            </a:r>
            <a:r>
              <a:rPr lang="en-US" b="1">
                <a:uFillTx/>
              </a:rPr>
              <a:t> ActionCharacter {</a:t>
            </a:r>
          </a:p>
          <a:p>
            <a:r>
              <a:rPr lang="en-US" b="1">
                <a:uFillTx/>
              </a:rPr>
              <a:t>		</a:t>
            </a:r>
            <a:r>
              <a:rPr lang="en-US" b="1">
                <a:solidFill>
                  <a:srgbClr val="0000CC"/>
                </a:solidFill>
                <a:uFillTx/>
              </a:rPr>
              <a:t>public void</a:t>
            </a:r>
            <a:r>
              <a:rPr lang="en-US" b="1">
                <a:uFillTx/>
              </a:rPr>
              <a:t> fight() {}</a:t>
            </a:r>
          </a:p>
          <a:p>
            <a:r>
              <a:rPr lang="en-US" b="1">
                <a:uFillTx/>
              </a:rPr>
              <a:t>}</a:t>
            </a:r>
            <a:endParaRPr lang="en-US" sz="2000" b="1">
              <a:solidFill>
                <a:srgbClr val="C00000"/>
              </a:solidFill>
              <a:uFillTx/>
              <a:latin typeface="Consolas" pitchFamily="49" charset="0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953000" y="1368705"/>
            <a:ext cx="4876800" cy="480349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sz="1700" b="1">
                <a:solidFill>
                  <a:srgbClr val="0000CC"/>
                </a:solidFill>
                <a:uFillTx/>
              </a:rPr>
              <a:t>class</a:t>
            </a:r>
            <a:r>
              <a:rPr lang="en-US" sz="1700" b="1">
                <a:uFillTx/>
              </a:rPr>
              <a:t> Hero </a:t>
            </a:r>
            <a:r>
              <a:rPr lang="en-US" sz="1700" b="1">
                <a:solidFill>
                  <a:srgbClr val="0000CC"/>
                </a:solidFill>
                <a:uFillTx/>
              </a:rPr>
              <a:t>extends</a:t>
            </a:r>
            <a:r>
              <a:rPr lang="en-US" sz="1700" b="1">
                <a:uFillTx/>
              </a:rPr>
              <a:t> ActionCharacter </a:t>
            </a:r>
            <a:r>
              <a:rPr lang="en-US" sz="1700" b="1">
                <a:solidFill>
                  <a:srgbClr val="0000CC"/>
                </a:solidFill>
                <a:uFillTx/>
              </a:rPr>
              <a:t>implements</a:t>
            </a:r>
            <a:r>
              <a:rPr lang="en-US" sz="1700" b="1">
                <a:uFillTx/>
              </a:rPr>
              <a:t> CanFight, CanSwim, CanFly {</a:t>
            </a:r>
          </a:p>
          <a:p>
            <a:r>
              <a:rPr lang="en-US" sz="1700" b="1">
                <a:solidFill>
                  <a:srgbClr val="0000CC"/>
                </a:solidFill>
                <a:uFillTx/>
              </a:rPr>
              <a:t>    public</a:t>
            </a:r>
            <a:r>
              <a:rPr lang="en-US" sz="1700" b="1">
                <a:uFillTx/>
              </a:rPr>
              <a:t> </a:t>
            </a:r>
            <a:r>
              <a:rPr lang="en-US" sz="1700" b="1">
                <a:solidFill>
                  <a:srgbClr val="0000CC"/>
                </a:solidFill>
                <a:uFillTx/>
              </a:rPr>
              <a:t>void</a:t>
            </a:r>
            <a:r>
              <a:rPr lang="en-US" sz="1700" b="1">
                <a:uFillTx/>
              </a:rPr>
              <a:t> swim() {}</a:t>
            </a:r>
          </a:p>
          <a:p>
            <a:r>
              <a:rPr lang="en-US" sz="1700" b="1">
                <a:solidFill>
                  <a:srgbClr val="0000CC"/>
                </a:solidFill>
                <a:uFillTx/>
              </a:rPr>
              <a:t>    public void </a:t>
            </a:r>
            <a:r>
              <a:rPr lang="en-US" sz="1700" b="1">
                <a:uFillTx/>
              </a:rPr>
              <a:t>fly() {}</a:t>
            </a:r>
          </a:p>
          <a:p>
            <a:r>
              <a:rPr lang="en-US" sz="1700" b="1">
                <a:uFillTx/>
              </a:rPr>
              <a:t>}</a:t>
            </a:r>
          </a:p>
          <a:p>
            <a:r>
              <a:rPr lang="en-US" sz="1700" b="1">
                <a:solidFill>
                  <a:srgbClr val="0000CC"/>
                </a:solidFill>
                <a:uFillTx/>
              </a:rPr>
              <a:t>    public class</a:t>
            </a:r>
            <a:r>
              <a:rPr lang="en-US" sz="1700" b="1">
                <a:uFillTx/>
              </a:rPr>
              <a:t> Adventure {</a:t>
            </a:r>
          </a:p>
          <a:p>
            <a:r>
              <a:rPr lang="en-US" sz="1700" b="1">
                <a:solidFill>
                  <a:srgbClr val="0000CC"/>
                </a:solidFill>
                <a:uFillTx/>
              </a:rPr>
              <a:t>    public static void </a:t>
            </a:r>
            <a:r>
              <a:rPr lang="en-US" sz="1700" b="1">
                <a:uFillTx/>
              </a:rPr>
              <a:t>t(CanFight x) { x.fight(); }</a:t>
            </a:r>
          </a:p>
          <a:p>
            <a:r>
              <a:rPr lang="en-US" sz="1700" b="1">
                <a:solidFill>
                  <a:srgbClr val="0000CC"/>
                </a:solidFill>
                <a:uFillTx/>
              </a:rPr>
              <a:t>    public static void </a:t>
            </a:r>
            <a:r>
              <a:rPr lang="en-US" sz="1700" b="1">
                <a:uFillTx/>
              </a:rPr>
              <a:t>u(CanSwim x){ x.swim();}</a:t>
            </a:r>
          </a:p>
          <a:p>
            <a:r>
              <a:rPr lang="en-US" sz="1700" b="1">
                <a:solidFill>
                  <a:srgbClr val="0000CC"/>
                </a:solidFill>
                <a:uFillTx/>
              </a:rPr>
              <a:t>    public static void</a:t>
            </a:r>
            <a:r>
              <a:rPr lang="en-US" sz="1700" b="1">
                <a:uFillTx/>
              </a:rPr>
              <a:t> v(CanFly x) { x.fly(); }</a:t>
            </a:r>
          </a:p>
          <a:p>
            <a:r>
              <a:rPr lang="en-US" sz="1700" b="1">
                <a:solidFill>
                  <a:srgbClr val="0000CC"/>
                </a:solidFill>
                <a:uFillTx/>
              </a:rPr>
              <a:t>    public static void </a:t>
            </a:r>
            <a:r>
              <a:rPr lang="en-US" sz="1700" b="1">
                <a:uFillTx/>
              </a:rPr>
              <a:t>w(ActionCharacter x) { 		x.fight(); }</a:t>
            </a:r>
          </a:p>
          <a:p>
            <a:r>
              <a:rPr lang="en-US" sz="1700" b="1">
                <a:solidFill>
                  <a:srgbClr val="0000CC"/>
                </a:solidFill>
                <a:uFillTx/>
              </a:rPr>
              <a:t>    public static void</a:t>
            </a:r>
            <a:r>
              <a:rPr lang="en-US" sz="1700" b="1">
                <a:uFillTx/>
              </a:rPr>
              <a:t> main(</a:t>
            </a:r>
            <a:r>
              <a:rPr lang="en-US" sz="1700" b="1">
                <a:solidFill>
                  <a:srgbClr val="0000CC"/>
                </a:solidFill>
                <a:uFillTx/>
              </a:rPr>
              <a:t>String</a:t>
            </a:r>
            <a:r>
              <a:rPr lang="en-US" sz="1700" b="1">
                <a:uFillTx/>
              </a:rPr>
              <a:t>[] args) {</a:t>
            </a:r>
          </a:p>
          <a:p>
            <a:r>
              <a:rPr lang="en-US" sz="1700" b="1">
                <a:uFillTx/>
              </a:rPr>
              <a:t>    	Hero h = new Hero();</a:t>
            </a:r>
          </a:p>
          <a:p>
            <a:r>
              <a:rPr lang="en-US" sz="1700" b="1">
                <a:uFillTx/>
              </a:rPr>
              <a:t>		t(h); // Treat it as a CanFight</a:t>
            </a:r>
          </a:p>
          <a:p>
            <a:r>
              <a:rPr lang="en-US" sz="1700" b="1">
                <a:uFillTx/>
              </a:rPr>
              <a:t>		u(h); // Treat it as a CanSwim</a:t>
            </a:r>
          </a:p>
          <a:p>
            <a:r>
              <a:rPr lang="en-US" sz="1700" b="1">
                <a:uFillTx/>
              </a:rPr>
              <a:t>		v(h); // Treat it as a CanFly</a:t>
            </a:r>
          </a:p>
          <a:p>
            <a:r>
              <a:rPr lang="en-US" sz="1700" b="1">
                <a:uFillTx/>
              </a:rPr>
              <a:t>	               w(h); //Treat it as an ActionCharacter</a:t>
            </a:r>
          </a:p>
          <a:p>
            <a:r>
              <a:rPr lang="en-US" sz="1700" b="1">
                <a:uFillTx/>
              </a:rPr>
              <a:t>}}</a:t>
            </a:r>
            <a:endParaRPr lang="en-US" sz="1700" b="1">
              <a:solidFill>
                <a:srgbClr val="C00000"/>
              </a:solidFill>
              <a:uFillTx/>
              <a:latin typeface="Consolas" pitchFamily="49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600200" y="5334000"/>
            <a:ext cx="3048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  <a:uFillTx/>
              </a:rPr>
              <a:t>Truyền vào hàm các tham chiếu đối tượng có cài đặt giao diện khai báo</a:t>
            </a:r>
          </a:p>
        </p:txBody>
      </p:sp>
      <p:cxnSp>
        <p:nvCxnSpPr>
          <p:cNvPr id="10" name="Straight Arrow Connector 9"/>
          <p:cNvCxnSpPr>
            <a:endCxn id="9" idx="3"/>
          </p:cNvCxnSpPr>
          <p:nvPr/>
        </p:nvCxnSpPr>
        <p:spPr>
          <a:xfrm rot="10800000" flipV="1">
            <a:off x="4648200" y="5257799"/>
            <a:ext cx="1295400" cy="537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26</a:t>
            </a:fld>
            <a:endParaRPr lang="en-US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206721" y="2967335"/>
            <a:ext cx="7492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FillTx/>
              </a:rPr>
              <a:t>Thanks for your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Nội dung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uFillTx/>
              </a:rPr>
              <a:t>Đa hình</a:t>
            </a:r>
          </a:p>
          <a:p>
            <a:pPr lvl="1"/>
            <a:r>
              <a:rPr lang="en-US">
                <a:uFillTx/>
              </a:rPr>
              <a:t>Khái niệm đa hình – polymorphism</a:t>
            </a:r>
          </a:p>
          <a:p>
            <a:pPr lvl="1"/>
            <a:r>
              <a:rPr lang="en-US">
                <a:uFillTx/>
              </a:rPr>
              <a:t>upCasting, downCasting</a:t>
            </a:r>
          </a:p>
          <a:p>
            <a:pPr lvl="1"/>
            <a:r>
              <a:rPr lang="en-US">
                <a:uFillTx/>
              </a:rPr>
              <a:t>Liên kết tĩnh, liên kết động</a:t>
            </a:r>
            <a:endParaRPr lang="en-US" dirty="0">
              <a:uFillTx/>
            </a:endParaRPr>
          </a:p>
          <a:p>
            <a:r>
              <a:rPr lang="en-US">
                <a:uFillTx/>
              </a:rPr>
              <a:t>Lớp trừu tượng, phương thức trừu tượng</a:t>
            </a:r>
          </a:p>
          <a:p>
            <a:r>
              <a:rPr lang="en-US">
                <a:uFillTx/>
              </a:rPr>
              <a:t>Giao diện - interface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Polymorphism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3</a:t>
            </a:fld>
            <a:endParaRPr lang="en-US"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Tài liệu tham khảo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uFillTx/>
              </a:rPr>
              <a:t>Giáo</a:t>
            </a:r>
            <a:r>
              <a:rPr lang="en-US" i="1" dirty="0">
                <a:uFillTx/>
              </a:rPr>
              <a:t> </a:t>
            </a:r>
            <a:r>
              <a:rPr lang="en-US" i="1" dirty="0" err="1">
                <a:uFillTx/>
              </a:rPr>
              <a:t>trình</a:t>
            </a:r>
            <a:r>
              <a:rPr lang="en-US" i="1" dirty="0">
                <a:uFillTx/>
              </a:rPr>
              <a:t> </a:t>
            </a:r>
            <a:r>
              <a:rPr lang="en-US" i="1" dirty="0" err="1">
                <a:uFillTx/>
              </a:rPr>
              <a:t>Lập</a:t>
            </a:r>
            <a:r>
              <a:rPr lang="en-US" i="1" dirty="0">
                <a:uFillTx/>
              </a:rPr>
              <a:t> </a:t>
            </a:r>
            <a:r>
              <a:rPr lang="en-US" i="1" dirty="0" err="1">
                <a:uFillTx/>
              </a:rPr>
              <a:t>trình</a:t>
            </a:r>
            <a:r>
              <a:rPr lang="en-US" i="1" dirty="0">
                <a:uFillTx/>
              </a:rPr>
              <a:t> HĐT</a:t>
            </a:r>
            <a:r>
              <a:rPr lang="en-US" dirty="0">
                <a:uFillTx/>
              </a:rPr>
              <a:t>, </a:t>
            </a:r>
            <a:r>
              <a:rPr lang="en-US" err="1">
                <a:uFillTx/>
              </a:rPr>
              <a:t>Chương</a:t>
            </a:r>
            <a:r>
              <a:rPr lang="en-US">
                <a:uFillTx/>
              </a:rPr>
              <a:t> 7,8</a:t>
            </a:r>
            <a:endParaRPr lang="en-US" dirty="0">
              <a:uFillTx/>
            </a:endParaRPr>
          </a:p>
          <a:p>
            <a:r>
              <a:rPr lang="en-US" i="1" dirty="0">
                <a:uFillTx/>
              </a:rPr>
              <a:t>Java How to Program</a:t>
            </a:r>
            <a:r>
              <a:rPr lang="en-US">
                <a:uFillTx/>
              </a:rPr>
              <a:t>, Chương 9</a:t>
            </a:r>
          </a:p>
          <a:p>
            <a:r>
              <a:rPr lang="en-US" i="1">
                <a:uFillTx/>
              </a:rPr>
              <a:t>Thingking in Java</a:t>
            </a:r>
            <a:r>
              <a:rPr lang="en-US">
                <a:uFillTx/>
              </a:rPr>
              <a:t>, Chương 7, 8</a:t>
            </a:r>
            <a:endParaRPr lang="en-US" dirty="0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4</a:t>
            </a:fld>
            <a:endParaRPr lang="en-US"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8353" y="222646"/>
            <a:ext cx="8915400" cy="1143000"/>
          </a:xfrm>
        </p:spPr>
        <p:txBody>
          <a:bodyPr/>
          <a:lstStyle/>
          <a:p>
            <a:r>
              <a:rPr lang="en-US">
                <a:uFillTx/>
              </a:rPr>
              <a:t>Khái niệm đa hình -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uFillTx/>
              </a:rPr>
              <a:t>Kiểu dữ liệu tham chiếu</a:t>
            </a:r>
          </a:p>
          <a:p>
            <a:pPr lvl="1"/>
            <a:r>
              <a:rPr lang="en-US">
                <a:uFillTx/>
              </a:rPr>
              <a:t>Tham chiếu trỏ đến nhiều loại đối tượng khác nhau</a:t>
            </a:r>
          </a:p>
          <a:p>
            <a:pPr lvl="1"/>
            <a:r>
              <a:rPr lang="en-US">
                <a:uFillTx/>
              </a:rPr>
              <a:t>Tham chiếu có thể </a:t>
            </a:r>
            <a:r>
              <a:rPr lang="en-US" i="1">
                <a:solidFill>
                  <a:srgbClr val="0000CC"/>
                </a:solidFill>
                <a:uFillTx/>
              </a:rPr>
              <a:t>trỏ đến đối tượng là dẫn xuất</a:t>
            </a:r>
            <a:r>
              <a:rPr lang="en-US">
                <a:uFillTx/>
              </a:rPr>
              <a:t> của kiểu dữ liệu được khai báo cho tham chiếu đó</a:t>
            </a:r>
          </a:p>
          <a:p>
            <a:r>
              <a:rPr lang="en-US">
                <a:uFillTx/>
              </a:rPr>
              <a:t>Thông điệp được gọi</a:t>
            </a:r>
          </a:p>
          <a:p>
            <a:pPr lvl="1"/>
            <a:r>
              <a:rPr lang="en-US">
                <a:uFillTx/>
              </a:rPr>
              <a:t>Liên kết động – </a:t>
            </a:r>
            <a:r>
              <a:rPr lang="en-US">
                <a:solidFill>
                  <a:srgbClr val="0000CC"/>
                </a:solidFill>
                <a:uFillTx/>
              </a:rPr>
              <a:t>dynamic binding</a:t>
            </a:r>
            <a:r>
              <a:rPr lang="en-US">
                <a:uFillTx/>
              </a:rPr>
              <a:t>: thông điệp được gọi xác định </a:t>
            </a:r>
            <a:r>
              <a:rPr lang="en-US">
                <a:solidFill>
                  <a:srgbClr val="0000CC"/>
                </a:solidFill>
                <a:uFillTx/>
              </a:rPr>
              <a:t>“động”</a:t>
            </a:r>
            <a:r>
              <a:rPr lang="en-US">
                <a:uFillTx/>
              </a:rPr>
              <a:t>, tùy thuộc vào loại đối tượng được tạo ra.</a:t>
            </a:r>
          </a:p>
          <a:p>
            <a:pPr lvl="1"/>
            <a:r>
              <a:rPr lang="en-US">
                <a:uFillTx/>
              </a:rPr>
              <a:t>Cơ chế giải nghĩa thông điệp: liên kết động, không phải luôn luôn thực hiện phương thức theo kiểu dữ liệu đã khai báo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Polymorphism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5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uFillTx/>
              </a:rPr>
              <a:t>Đa hình – kiểu đối tượng tham chiếu trỏ tới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4229100" cy="4525963"/>
          </a:xfrm>
        </p:spPr>
        <p:txBody>
          <a:bodyPr>
            <a:normAutofit/>
          </a:bodyPr>
          <a:lstStyle/>
          <a:p>
            <a:r>
              <a:rPr lang="en-US">
                <a:uFillTx/>
              </a:rPr>
              <a:t>Thông thường</a:t>
            </a:r>
          </a:p>
          <a:p>
            <a:pPr lvl="1">
              <a:buNone/>
            </a:pPr>
            <a:r>
              <a:rPr lang="en-US">
                <a:uFillTx/>
              </a:rPr>
              <a:t>Dog d = new Dog();</a:t>
            </a:r>
          </a:p>
          <a:p>
            <a:pPr>
              <a:buNone/>
            </a:pPr>
            <a:r>
              <a:rPr lang="en-US">
                <a:uFillTx/>
              </a:rPr>
              <a:t>	</a:t>
            </a:r>
          </a:p>
          <a:p>
            <a:r>
              <a:rPr lang="en-US">
                <a:uFillTx/>
              </a:rPr>
              <a:t>Đa hình cho phép</a:t>
            </a:r>
          </a:p>
          <a:p>
            <a:pPr lvl="1">
              <a:buNone/>
            </a:pPr>
            <a:r>
              <a:rPr lang="en-US" i="1">
                <a:solidFill>
                  <a:srgbClr val="0000CC"/>
                </a:solidFill>
                <a:uFillTx/>
              </a:rPr>
              <a:t>Animal d = new Dog();</a:t>
            </a:r>
          </a:p>
          <a:p>
            <a:pPr lvl="1">
              <a:buNone/>
            </a:pPr>
            <a:endParaRPr lang="en-US" i="1">
              <a:solidFill>
                <a:srgbClr val="0000CC"/>
              </a:solidFill>
              <a:uFillTx/>
            </a:endParaRPr>
          </a:p>
          <a:p>
            <a:pPr lvl="1" algn="r">
              <a:buNone/>
            </a:pPr>
            <a:r>
              <a:rPr lang="en-US" sz="2400" i="1">
                <a:uFillTx/>
                <a:sym typeface="Wingdings" pitchFamily="2" charset="2"/>
              </a:rPr>
              <a:t> </a:t>
            </a:r>
            <a:r>
              <a:rPr lang="en-US" sz="2400">
                <a:uFillTx/>
              </a:rPr>
              <a:t>Tham chiếu có thể </a:t>
            </a:r>
            <a:r>
              <a:rPr lang="en-US" sz="2400" i="1">
                <a:uFillTx/>
              </a:rPr>
              <a:t>trỏ đến đối tượng là dẫn xuất</a:t>
            </a:r>
            <a:endParaRPr lang="en-US" i="1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Polymorphism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6</a:t>
            </a:fld>
            <a:endParaRPr lang="en-US">
              <a:uFillTx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322387"/>
            <a:ext cx="3677775" cy="5002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uFillTx/>
              </a:rPr>
              <a:t>Đa hình – mảng các đối tượng khác nhau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uFillTx/>
              </a:rPr>
              <a:t>Một mảng khai báo kiểu Animal nhưng có thể </a:t>
            </a:r>
            <a:r>
              <a:rPr lang="en-US" i="1">
                <a:solidFill>
                  <a:srgbClr val="0000CC"/>
                </a:solidFill>
                <a:uFillTx/>
              </a:rPr>
              <a:t>chứa các đối tượng là dẫn xuất</a:t>
            </a:r>
            <a:r>
              <a:rPr lang="en-US">
                <a:uFillTx/>
              </a:rPr>
              <a:t> của Animal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Polymorphism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7</a:t>
            </a:fld>
            <a:endParaRPr lang="en-US">
              <a:uFillTx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295400" y="2819400"/>
            <a:ext cx="5638800" cy="2895281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Animal [] animals = new Animal[5];</a:t>
            </a:r>
          </a:p>
          <a:p>
            <a:pPr>
              <a:buFontTx/>
              <a:buNone/>
            </a:pPr>
            <a:endParaRPr lang="en-US" sz="1400" b="1">
              <a:solidFill>
                <a:schemeClr val="tx1"/>
              </a:solidFill>
              <a:uFillTx/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Animals[0] =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new Dog();</a:t>
            </a:r>
          </a:p>
          <a:p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Animals[1] =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new Cat();</a:t>
            </a:r>
          </a:p>
          <a:p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Animals[2] =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new Lion();</a:t>
            </a:r>
          </a:p>
          <a:p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Animals[3] =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new Hippo();</a:t>
            </a:r>
          </a:p>
          <a:p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Animals[4] =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new Wolf();</a:t>
            </a:r>
          </a:p>
          <a:p>
            <a:endParaRPr lang="en-US" sz="1400" b="1">
              <a:solidFill>
                <a:schemeClr val="tx1"/>
              </a:solidFill>
              <a:uFillTx/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for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(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int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i=0; i&lt; animals.length; i++)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    animals[i].makeNoise();</a:t>
            </a:r>
          </a:p>
          <a:p>
            <a:pPr>
              <a:buFontTx/>
              <a:buNone/>
            </a:pPr>
            <a:endParaRPr lang="en-US" sz="1400" b="1">
              <a:solidFill>
                <a:schemeClr val="tx1"/>
              </a:solidFill>
              <a:uFillTx/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//Dynamic binđing: makeNoise() of each object Dog, Cat, //Lion, Hippo, Wolf is executed.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7239000" y="4343400"/>
            <a:ext cx="2209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uFillTx/>
              </a:rPr>
              <a:t>Không cần biết trong mảng có những đối tượng loại nào…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191000" y="4805064"/>
            <a:ext cx="3048000" cy="7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uFillTx/>
              </a:rPr>
              <a:t>Đa hình – tham số của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uFillTx/>
              </a:rPr>
              <a:t>Tham số kiểu Animal nhưng có thể </a:t>
            </a:r>
            <a:r>
              <a:rPr lang="en-US" i="1">
                <a:solidFill>
                  <a:srgbClr val="0000CC"/>
                </a:solidFill>
                <a:uFillTx/>
              </a:rPr>
              <a:t>truyền vào tham chiếu đối tượng là dẫn xuất</a:t>
            </a:r>
            <a:r>
              <a:rPr lang="en-US">
                <a:uFillTx/>
              </a:rPr>
              <a:t> của Animal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Polymorphism</a:t>
            </a:r>
            <a:endParaRPr lang="en-US" b="1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8</a:t>
            </a:fld>
            <a:endParaRPr lang="en-US">
              <a:uFillTx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295400" y="2819400"/>
            <a:ext cx="5638800" cy="2895281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FontTx/>
              <a:buNone/>
            </a:pP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class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Vet {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   …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  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public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void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giveShot (Animal a){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	a.makeNoise();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    }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…</a:t>
            </a:r>
          </a:p>
          <a:p>
            <a:pPr>
              <a:buFontTx/>
              <a:buNone/>
            </a:pPr>
            <a:endParaRPr lang="en-US" sz="1400" b="1">
              <a:solidFill>
                <a:schemeClr val="tx1"/>
              </a:solidFill>
              <a:uFillTx/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Vet v = new Vet ();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Dog d = new Dog();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Cat c = new Cat();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v.giveShot (</a:t>
            </a:r>
            <a:r>
              <a:rPr lang="en-US" sz="1400" b="1">
                <a:solidFill>
                  <a:srgbClr val="C00000"/>
                </a:solidFill>
                <a:uFillTx/>
                <a:latin typeface="Consolas" pitchFamily="49" charset="0"/>
              </a:rPr>
              <a:t>d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);	</a:t>
            </a:r>
            <a:r>
              <a:rPr lang="en-US" sz="1400" b="1">
                <a:solidFill>
                  <a:srgbClr val="C00000"/>
                </a:solidFill>
                <a:uFillTx/>
                <a:latin typeface="Consolas" pitchFamily="49" charset="0"/>
              </a:rPr>
              <a:t>//Dog makeNoise()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v.giveShot (</a:t>
            </a:r>
            <a:r>
              <a:rPr lang="en-US" sz="1400" b="1">
                <a:solidFill>
                  <a:srgbClr val="C00000"/>
                </a:solidFill>
                <a:uFillTx/>
                <a:latin typeface="Consolas" pitchFamily="49" charset="0"/>
              </a:rPr>
              <a:t>c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);	</a:t>
            </a:r>
            <a:r>
              <a:rPr lang="en-US" sz="1400" b="1">
                <a:solidFill>
                  <a:srgbClr val="C00000"/>
                </a:solidFill>
                <a:uFillTx/>
                <a:latin typeface="Consolas" pitchFamily="49" charset="0"/>
              </a:rPr>
              <a:t>//Cat makeNoise()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uFillTx/>
              </a:rPr>
              <a:t>Đa hình – giải nghĩa thông điệp động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>
                <a:uFillTx/>
              </a:rPr>
              <a:pPr/>
              <a:t>10/25/2021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Polymorphism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>
                <a:uFillTx/>
              </a:rPr>
              <a:pPr/>
              <a:t>9</a:t>
            </a:fld>
            <a:endParaRPr lang="en-US">
              <a:uFillTx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5105400" cy="461883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FontTx/>
              <a:buNone/>
            </a:pP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class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Animal {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   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String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name;    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   …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  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public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void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makeNoise (){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	System.out.println(“Animal noise…”);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    }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  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public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void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introduce (){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	makeNoise();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	System.out.println(“I am “+ name); 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    }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class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Cat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extends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Animal{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  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public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void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makeNoise (){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	System.out.println(“Meo meo…”);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    }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class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Dog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extends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Animal{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  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public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</a:t>
            </a:r>
            <a:r>
              <a:rPr lang="en-US" sz="1400" b="1">
                <a:solidFill>
                  <a:srgbClr val="0000CC"/>
                </a:solidFill>
                <a:uFillTx/>
                <a:latin typeface="Consolas" pitchFamily="49" charset="0"/>
              </a:rPr>
              <a:t>void</a:t>
            </a: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 makeNoise (){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	System.out.println(“Gau gau…”);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	    }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5791200" y="1600200"/>
            <a:ext cx="3352800" cy="1171732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uFillTx/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Animal pet1, pet2;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pet1 = new Cat(“Tom cat”);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pet2 = new Dog(“Lulu dog”);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pet1.introduce();</a:t>
            </a:r>
          </a:p>
          <a:p>
            <a:pPr>
              <a:buFontTx/>
              <a:buNone/>
            </a:pPr>
            <a:r>
              <a:rPr lang="en-US" sz="1400" b="1">
                <a:solidFill>
                  <a:schemeClr val="tx1"/>
                </a:solidFill>
                <a:uFillTx/>
                <a:latin typeface="Consolas" pitchFamily="49" charset="0"/>
              </a:rPr>
              <a:t>pet2.introduce();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5791200" y="3048000"/>
            <a:ext cx="3352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uFillTx/>
              </a:rPr>
              <a:t>//Meo meo… I am Tom cat</a:t>
            </a:r>
          </a:p>
          <a:p>
            <a:r>
              <a:rPr lang="en-US">
                <a:uFillTx/>
              </a:rPr>
              <a:t>//Gau gau… I am Lulu dog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5791200" y="4459069"/>
            <a:ext cx="33528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CC"/>
                </a:solidFill>
                <a:uFillTx/>
              </a:rPr>
              <a:t>private</a:t>
            </a:r>
            <a:r>
              <a:rPr lang="en-US">
                <a:uFillTx/>
              </a:rPr>
              <a:t> </a:t>
            </a:r>
            <a:r>
              <a:rPr lang="en-US">
                <a:solidFill>
                  <a:srgbClr val="0000CC"/>
                </a:solidFill>
                <a:uFillTx/>
              </a:rPr>
              <a:t>void</a:t>
            </a:r>
            <a:r>
              <a:rPr lang="en-US">
                <a:uFillTx/>
              </a:rPr>
              <a:t> makeNoise()?</a:t>
            </a:r>
          </a:p>
          <a:p>
            <a:pPr>
              <a:buFont typeface="Wingdings" pitchFamily="2" charset="2"/>
              <a:buChar char="à"/>
            </a:pPr>
            <a:r>
              <a:rPr lang="en-US">
                <a:uFillTx/>
                <a:sym typeface="Wingdings" pitchFamily="2" charset="2"/>
              </a:rPr>
              <a:t>Liên kết tĩnh – static binding</a:t>
            </a:r>
          </a:p>
          <a:p>
            <a:endParaRPr lang="en-US">
              <a:uFillTx/>
            </a:endParaRPr>
          </a:p>
          <a:p>
            <a:r>
              <a:rPr lang="en-US">
                <a:uFillTx/>
              </a:rPr>
              <a:t>//Animal noise… I am Tom cat</a:t>
            </a:r>
          </a:p>
          <a:p>
            <a:r>
              <a:rPr lang="en-US">
                <a:uFillTx/>
              </a:rPr>
              <a:t>//Animal noise… I am Lulu dog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3771900" y="2781300"/>
            <a:ext cx="2057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rinhlk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Trinhlk_template</Template>
  <TotalTime>44309</TotalTime>
  <Words>2841</Words>
  <Application>Microsoft Office PowerPoint</Application>
  <PresentationFormat>A4 Paper (210x297 mm)</PresentationFormat>
  <Paragraphs>444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Candara</vt:lpstr>
      <vt:lpstr>Century Gothic</vt:lpstr>
      <vt:lpstr>Consolas</vt:lpstr>
      <vt:lpstr>Courier New</vt:lpstr>
      <vt:lpstr>Wingdings</vt:lpstr>
      <vt:lpstr>Trinhlk_template</vt:lpstr>
      <vt:lpstr>ĐA HÌNH (Polymorphism)</vt:lpstr>
      <vt:lpstr>Đã học</vt:lpstr>
      <vt:lpstr>Nội dung</vt:lpstr>
      <vt:lpstr>Tài liệu tham khảo</vt:lpstr>
      <vt:lpstr>Khái niệm đa hình - polymorphism</vt:lpstr>
      <vt:lpstr>Đa hình – kiểu đối tượng tham chiếu trỏ tới</vt:lpstr>
      <vt:lpstr>Đa hình – mảng các đối tượng khác nhau</vt:lpstr>
      <vt:lpstr>Đa hình – tham số của hàm</vt:lpstr>
      <vt:lpstr>Đa hình – giải nghĩa thông điệp động</vt:lpstr>
      <vt:lpstr>Đa hình – ưu điểm</vt:lpstr>
      <vt:lpstr>Đa hình – ưu điểm</vt:lpstr>
      <vt:lpstr>Chuyển kiểu lên - upCasting</vt:lpstr>
      <vt:lpstr>Chuyển kiểu xuống - downCasting</vt:lpstr>
      <vt:lpstr>Liên kết tĩnh, liên kết động</vt:lpstr>
      <vt:lpstr>Đa hình – gọi phương thức trong constructor</vt:lpstr>
      <vt:lpstr>Đa hình – private method</vt:lpstr>
      <vt:lpstr>Toán tử instanceof</vt:lpstr>
      <vt:lpstr>Lớp trừu tượng – abstract class</vt:lpstr>
      <vt:lpstr>Phương thức trừu tượng</vt:lpstr>
      <vt:lpstr>Phương thức trừu tượng</vt:lpstr>
      <vt:lpstr>Phương thức khuôn mẫu - template method</vt:lpstr>
      <vt:lpstr>Giao diện - interface</vt:lpstr>
      <vt:lpstr>Lớp cài đặt giao diện</vt:lpstr>
      <vt:lpstr>Các giao diện kế thừa</vt:lpstr>
      <vt:lpstr>Giao diện khai báo như 1 kiểu dữ liệu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 for Automated Generating Test Cases for Memory Protection of Autosar OS</dc:title>
  <dc:creator>Trinh Le</dc:creator>
  <cp:lastModifiedBy>Viet Tran Hoang</cp:lastModifiedBy>
  <cp:revision>696</cp:revision>
  <cp:lastPrinted>2016-09-21T04:17:26Z</cp:lastPrinted>
  <dcterms:created xsi:type="dcterms:W3CDTF">2016-05-31T12:51:22Z</dcterms:created>
  <dcterms:modified xsi:type="dcterms:W3CDTF">2021-10-25T16:10:43Z</dcterms:modified>
</cp:coreProperties>
</file>