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9144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1" roundtripDataSignature="AMtx7mjdYngtXpb2rsjf1aKGa2YVCyOq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24D405-C6AA-4028-B700-F6D3B7C60A2B}">
  <a:tblStyle styleId="{9C24D405-C6AA-4028-B700-F6D3B7C60A2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bfcf999ed_0_3:notes"/>
          <p:cNvSpPr/>
          <p:nvPr>
            <p:ph idx="2" type="sldImg"/>
          </p:nvPr>
        </p:nvSpPr>
        <p:spPr>
          <a:xfrm>
            <a:off x="2857500" y="514350"/>
            <a:ext cx="3429000" cy="25719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bfcf999ed_0_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28bfcf999ed_0_3:notes"/>
          <p:cNvSpPr txBox="1"/>
          <p:nvPr>
            <p:ph idx="12" type="sldNum"/>
          </p:nvPr>
        </p:nvSpPr>
        <p:spPr>
          <a:xfrm>
            <a:off x="5180013" y="6513513"/>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bfcf999ed_0_25:notes"/>
          <p:cNvSpPr/>
          <p:nvPr>
            <p:ph idx="2" type="sldImg"/>
          </p:nvPr>
        </p:nvSpPr>
        <p:spPr>
          <a:xfrm>
            <a:off x="2857500" y="514350"/>
            <a:ext cx="3429000" cy="25719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bfcf999ed_0_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28bfcf999ed_0_25:notes"/>
          <p:cNvSpPr txBox="1"/>
          <p:nvPr>
            <p:ph idx="12" type="sldNum"/>
          </p:nvPr>
        </p:nvSpPr>
        <p:spPr>
          <a:xfrm>
            <a:off x="5180013" y="6513513"/>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7" name="Shape 17"/>
        <p:cNvGrpSpPr/>
        <p:nvPr/>
      </p:nvGrpSpPr>
      <p:grpSpPr>
        <a:xfrm>
          <a:off x="0" y="0"/>
          <a:ext cx="0" cy="0"/>
          <a:chOff x="0" y="0"/>
          <a:chExt cx="0" cy="0"/>
        </a:xfrm>
      </p:grpSpPr>
      <p:pic>
        <p:nvPicPr>
          <p:cNvPr id="18" name="Google Shape;18;p12"/>
          <p:cNvPicPr preferRelativeResize="0"/>
          <p:nvPr/>
        </p:nvPicPr>
        <p:blipFill rotWithShape="1">
          <a:blip r:embed="rId2">
            <a:alphaModFix/>
          </a:blip>
          <a:srcRect b="0" l="0" r="0" t="0"/>
          <a:stretch/>
        </p:blipFill>
        <p:spPr>
          <a:xfrm>
            <a:off x="114284" y="0"/>
            <a:ext cx="969816" cy="1108360"/>
          </a:xfrm>
          <a:prstGeom prst="rect">
            <a:avLst/>
          </a:prstGeom>
          <a:noFill/>
          <a:ln>
            <a:noFill/>
          </a:ln>
        </p:spPr>
      </p:pic>
      <p:sp>
        <p:nvSpPr>
          <p:cNvPr id="19" name="Google Shape;19;p12"/>
          <p:cNvSpPr txBox="1"/>
          <p:nvPr>
            <p:ph type="title"/>
          </p:nvPr>
        </p:nvSpPr>
        <p:spPr>
          <a:xfrm>
            <a:off x="2585660" y="264933"/>
            <a:ext cx="397267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 type="body"/>
          </p:nvPr>
        </p:nvSpPr>
        <p:spPr>
          <a:xfrm>
            <a:off x="486852" y="2118233"/>
            <a:ext cx="8170294" cy="331724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400">
                <a:solidFill>
                  <a:schemeClr val="dk1"/>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3"/>
          <p:cNvSpPr txBox="1"/>
          <p:nvPr>
            <p:ph type="title"/>
          </p:nvPr>
        </p:nvSpPr>
        <p:spPr>
          <a:xfrm>
            <a:off x="2585660" y="264933"/>
            <a:ext cx="397267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13"/>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1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 name="Shape 37"/>
        <p:cNvGrpSpPr/>
        <p:nvPr/>
      </p:nvGrpSpPr>
      <p:grpSpPr>
        <a:xfrm>
          <a:off x="0" y="0"/>
          <a:ext cx="0" cy="0"/>
          <a:chOff x="0" y="0"/>
          <a:chExt cx="0" cy="0"/>
        </a:xfrm>
      </p:grpSpPr>
      <p:sp>
        <p:nvSpPr>
          <p:cNvPr id="38" name="Google Shape;38;p15"/>
          <p:cNvSpPr txBox="1"/>
          <p:nvPr>
            <p:ph type="title"/>
          </p:nvPr>
        </p:nvSpPr>
        <p:spPr>
          <a:xfrm>
            <a:off x="2585660" y="264933"/>
            <a:ext cx="397267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200">
                <a:solidFill>
                  <a:srgbClr val="88888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1"/>
          <p:cNvPicPr preferRelativeResize="0"/>
          <p:nvPr/>
        </p:nvPicPr>
        <p:blipFill rotWithShape="1">
          <a:blip r:embed="rId1">
            <a:alphaModFix/>
          </a:blip>
          <a:srcRect b="0" l="0" r="0" t="0"/>
          <a:stretch/>
        </p:blipFill>
        <p:spPr>
          <a:xfrm>
            <a:off x="114284" y="0"/>
            <a:ext cx="969816" cy="1108360"/>
          </a:xfrm>
          <a:prstGeom prst="rect">
            <a:avLst/>
          </a:prstGeom>
          <a:noFill/>
          <a:ln>
            <a:noFill/>
          </a:ln>
        </p:spPr>
      </p:pic>
      <p:pic>
        <p:nvPicPr>
          <p:cNvPr id="11" name="Google Shape;11;p11"/>
          <p:cNvPicPr preferRelativeResize="0"/>
          <p:nvPr/>
        </p:nvPicPr>
        <p:blipFill rotWithShape="1">
          <a:blip r:embed="rId2">
            <a:alphaModFix/>
          </a:blip>
          <a:srcRect b="0" l="0" r="0" t="0"/>
          <a:stretch/>
        </p:blipFill>
        <p:spPr>
          <a:xfrm>
            <a:off x="8153400" y="0"/>
            <a:ext cx="990599" cy="1224480"/>
          </a:xfrm>
          <a:prstGeom prst="rect">
            <a:avLst/>
          </a:prstGeom>
          <a:noFill/>
          <a:ln>
            <a:noFill/>
          </a:ln>
        </p:spPr>
      </p:pic>
      <p:sp>
        <p:nvSpPr>
          <p:cNvPr id="12" name="Google Shape;12;p11"/>
          <p:cNvSpPr txBox="1"/>
          <p:nvPr>
            <p:ph type="title"/>
          </p:nvPr>
        </p:nvSpPr>
        <p:spPr>
          <a:xfrm>
            <a:off x="2585660" y="264933"/>
            <a:ext cx="3972679" cy="6350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1"/>
          <p:cNvSpPr txBox="1"/>
          <p:nvPr>
            <p:ph idx="1" type="body"/>
          </p:nvPr>
        </p:nvSpPr>
        <p:spPr>
          <a:xfrm>
            <a:off x="486852" y="2118233"/>
            <a:ext cx="8170294" cy="331724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4" name="Google Shape;14;p1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1"/>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1"/>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38100" marR="0" rtl="0" algn="l">
              <a:lnSpc>
                <a:spcPct val="103333"/>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achinelearningmastery.com/how-to-develop-a-cnn-from-scratch-for-fashion-mnist-clothing-classification/" TargetMode="External"/><Relationship Id="rId4" Type="http://schemas.openxmlformats.org/officeDocument/2006/relationships/hyperlink" Target="https://www.kaggle.com/code/paramaggarwal/fashion-product-images-classifier" TargetMode="External"/><Relationship Id="rId5" Type="http://schemas.openxmlformats.org/officeDocument/2006/relationships/hyperlink" Target="https://github.com/mj703/Fashion-Recommendation-System" TargetMode="External"/><Relationship Id="rId6" Type="http://schemas.openxmlformats.org/officeDocument/2006/relationships/hyperlink" Target="https://github.com/aakashjhawar/dress-pattern-recognition-using-CNN/blob/master/image_similarity.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pic>
        <p:nvPicPr>
          <p:cNvPr id="50" name="Google Shape;50;p1"/>
          <p:cNvPicPr preferRelativeResize="0"/>
          <p:nvPr/>
        </p:nvPicPr>
        <p:blipFill rotWithShape="1">
          <a:blip r:embed="rId3">
            <a:alphaModFix/>
          </a:blip>
          <a:srcRect b="0" l="0" r="0" t="0"/>
          <a:stretch/>
        </p:blipFill>
        <p:spPr>
          <a:xfrm>
            <a:off x="75027" y="0"/>
            <a:ext cx="1050388" cy="1200443"/>
          </a:xfrm>
          <a:prstGeom prst="rect">
            <a:avLst/>
          </a:prstGeom>
          <a:noFill/>
          <a:ln>
            <a:noFill/>
          </a:ln>
        </p:spPr>
      </p:pic>
      <p:sp>
        <p:nvSpPr>
          <p:cNvPr id="51" name="Google Shape;51;p1"/>
          <p:cNvSpPr txBox="1"/>
          <p:nvPr/>
        </p:nvSpPr>
        <p:spPr>
          <a:xfrm>
            <a:off x="1092075" y="2528800"/>
            <a:ext cx="7018500" cy="8133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Clr>
                <a:srgbClr val="000000"/>
              </a:buClr>
              <a:buSzPts val="5800"/>
              <a:buFont typeface="Arial"/>
              <a:buNone/>
            </a:pPr>
            <a:r>
              <a:rPr b="1" lang="en-US" sz="5200">
                <a:solidFill>
                  <a:schemeClr val="dk1"/>
                </a:solidFill>
                <a:latin typeface="Calibri"/>
                <a:ea typeface="Calibri"/>
                <a:cs typeface="Calibri"/>
                <a:sym typeface="Calibri"/>
              </a:rPr>
              <a:t>FASHION RECOGNITION</a:t>
            </a:r>
            <a:r>
              <a:rPr b="0" i="0" lang="en-US" sz="3700" u="none" cap="none" strike="noStrike">
                <a:solidFill>
                  <a:srgbClr val="864D36"/>
                </a:solidFill>
                <a:latin typeface="Calibri"/>
                <a:ea typeface="Calibri"/>
                <a:cs typeface="Calibri"/>
                <a:sym typeface="Calibri"/>
              </a:rPr>
              <a:t> </a:t>
            </a:r>
            <a:endParaRPr b="0" i="0" sz="3700" u="none" cap="none" strike="noStrike">
              <a:solidFill>
                <a:srgbClr val="864D36"/>
              </a:solidFill>
              <a:latin typeface="Calibri"/>
              <a:ea typeface="Calibri"/>
              <a:cs typeface="Calibri"/>
              <a:sym typeface="Calibri"/>
            </a:endParaRPr>
          </a:p>
        </p:txBody>
      </p:sp>
      <p:sp>
        <p:nvSpPr>
          <p:cNvPr id="52" name="Google Shape;52;p1"/>
          <p:cNvSpPr txBox="1"/>
          <p:nvPr/>
        </p:nvSpPr>
        <p:spPr>
          <a:xfrm>
            <a:off x="5032450" y="4081325"/>
            <a:ext cx="3969900" cy="2016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Under guidance of  Mr.</a:t>
            </a:r>
            <a:r>
              <a:rPr b="1" i="1" lang="en-US" sz="1800">
                <a:solidFill>
                  <a:schemeClr val="dk1"/>
                </a:solidFill>
                <a:latin typeface="Calibri"/>
                <a:ea typeface="Calibri"/>
                <a:cs typeface="Calibri"/>
                <a:sym typeface="Calibri"/>
              </a:rPr>
              <a:t>Ganapathi</a:t>
            </a:r>
            <a:endParaRPr b="1" i="1" sz="1800" u="none" cap="none" strike="noStrike">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Team No:4</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t>
            </a:r>
            <a:r>
              <a:rPr b="0" i="0" lang="en-US" sz="1800" u="none" cap="none" strike="noStrike">
                <a:solidFill>
                  <a:schemeClr val="dk1"/>
                </a:solidFill>
                <a:latin typeface="Calibri"/>
                <a:ea typeface="Calibri"/>
                <a:cs typeface="Calibri"/>
                <a:sym typeface="Calibri"/>
              </a:rPr>
              <a:t>neha Reddy Muddasani-21WH1A1217</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1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PL.Varshita-21WH1A1218</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1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 Sree Akshitha-21WH1A1219</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1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S.Akshaya-21WH1A1220</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100"/>
              </a:spcBef>
              <a:spcAft>
                <a:spcPts val="0"/>
              </a:spcAft>
              <a:buClr>
                <a:srgbClr val="000000"/>
              </a:buClr>
              <a:buSzPts val="1800"/>
              <a:buFont typeface="Arial"/>
              <a:buNone/>
            </a:pPr>
            <a:r>
              <a:rPr lang="en-US" sz="1800">
                <a:solidFill>
                  <a:schemeClr val="dk1"/>
                </a:solidFill>
                <a:latin typeface="Calibri"/>
                <a:ea typeface="Calibri"/>
                <a:cs typeface="Calibri"/>
                <a:sym typeface="Calibri"/>
              </a:rPr>
              <a:t>Vaishnavi Reddy Sheri-21WH1A1222</a:t>
            </a:r>
            <a:endParaRPr sz="1800">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4">
            <a:alphaModFix/>
          </a:blip>
          <a:srcRect b="0" l="0" r="0" t="0"/>
          <a:stretch/>
        </p:blipFill>
        <p:spPr>
          <a:xfrm>
            <a:off x="8077200" y="0"/>
            <a:ext cx="1066799" cy="1322152"/>
          </a:xfrm>
          <a:prstGeom prst="rect">
            <a:avLst/>
          </a:prstGeom>
          <a:noFill/>
          <a:ln>
            <a:noFill/>
          </a:ln>
        </p:spPr>
      </p:pic>
      <p:sp>
        <p:nvSpPr>
          <p:cNvPr id="54" name="Google Shape;54;p1"/>
          <p:cNvSpPr txBox="1"/>
          <p:nvPr/>
        </p:nvSpPr>
        <p:spPr>
          <a:xfrm>
            <a:off x="1243415" y="245585"/>
            <a:ext cx="67158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BVRIT HYDERABAD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college of engineering for women</a:t>
            </a:r>
            <a:endParaRPr b="0" i="0" sz="2400" u="none" cap="none" strike="noStrike">
              <a:solidFill>
                <a:schemeClr val="dk1"/>
              </a:solidFill>
              <a:latin typeface="Arial"/>
              <a:ea typeface="Arial"/>
              <a:cs typeface="Arial"/>
              <a:sym typeface="Arial"/>
            </a:endParaRPr>
          </a:p>
        </p:txBody>
      </p:sp>
      <p:sp>
        <p:nvSpPr>
          <p:cNvPr id="55" name="Google Shape;55;p1"/>
          <p:cNvSpPr txBox="1"/>
          <p:nvPr/>
        </p:nvSpPr>
        <p:spPr>
          <a:xfrm>
            <a:off x="1296590" y="1076575"/>
            <a:ext cx="65508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Department of</a:t>
            </a:r>
            <a:endParaRPr b="1" i="0" sz="2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INFORMATION TECHNOLOGY</a:t>
            </a:r>
            <a:endParaRPr b="1" i="0" sz="2800" u="none" cap="none" strike="noStrike">
              <a:solidFill>
                <a:schemeClr val="dk1"/>
              </a:solidFill>
              <a:latin typeface="Calibri"/>
              <a:ea typeface="Calibri"/>
              <a:cs typeface="Calibri"/>
              <a:sym typeface="Calibri"/>
            </a:endParaRPr>
          </a:p>
        </p:txBody>
      </p:sp>
      <p:sp>
        <p:nvSpPr>
          <p:cNvPr id="56" name="Google Shape;56;p1"/>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ctrTitle"/>
          </p:nvPr>
        </p:nvSpPr>
        <p:spPr>
          <a:xfrm>
            <a:off x="199050" y="3262800"/>
            <a:ext cx="7772400" cy="831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                       </a:t>
            </a:r>
            <a:r>
              <a:rPr lang="en-US" sz="5400"/>
              <a:t>THANK YOU</a:t>
            </a:r>
            <a:endParaRPr sz="5400"/>
          </a:p>
        </p:txBody>
      </p:sp>
      <p:sp>
        <p:nvSpPr>
          <p:cNvPr id="120" name="Google Shape;120;p10"/>
          <p:cNvSpPr txBox="1"/>
          <p:nvPr>
            <p:ph idx="10" type="dt"/>
          </p:nvPr>
        </p:nvSpPr>
        <p:spPr>
          <a:xfrm>
            <a:off x="530225" y="6466776"/>
            <a:ext cx="760094" cy="1778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SzPts val="1400"/>
              <a:buNone/>
            </a:pPr>
            <a:r>
              <a:t/>
            </a:r>
            <a:endParaRPr/>
          </a:p>
        </p:txBody>
      </p:sp>
      <p:sp>
        <p:nvSpPr>
          <p:cNvPr id="121" name="Google Shape;121;p10"/>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b="0" l="0" r="0" t="0"/>
          <a:stretch/>
        </p:blipFill>
        <p:spPr>
          <a:xfrm>
            <a:off x="8153400" y="0"/>
            <a:ext cx="990599" cy="1224480"/>
          </a:xfrm>
          <a:prstGeom prst="rect">
            <a:avLst/>
          </a:prstGeom>
          <a:noFill/>
          <a:ln>
            <a:noFill/>
          </a:ln>
        </p:spPr>
      </p:pic>
      <p:sp>
        <p:nvSpPr>
          <p:cNvPr id="62" name="Google Shape;62;p2"/>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63" name="Google Shape;63;p2"/>
          <p:cNvSpPr txBox="1"/>
          <p:nvPr/>
        </p:nvSpPr>
        <p:spPr>
          <a:xfrm>
            <a:off x="1259205" y="327660"/>
            <a:ext cx="6818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PROBLEM STATEMENT</a:t>
            </a:r>
            <a:endParaRPr b="1" i="0" sz="3200" u="none" cap="none" strike="noStrike">
              <a:solidFill>
                <a:schemeClr val="dk1"/>
              </a:solidFill>
              <a:latin typeface="Calibri"/>
              <a:ea typeface="Calibri"/>
              <a:cs typeface="Calibri"/>
              <a:sym typeface="Calibri"/>
            </a:endParaRPr>
          </a:p>
        </p:txBody>
      </p:sp>
      <p:sp>
        <p:nvSpPr>
          <p:cNvPr id="64" name="Google Shape;64;p2"/>
          <p:cNvSpPr txBox="1"/>
          <p:nvPr/>
        </p:nvSpPr>
        <p:spPr>
          <a:xfrm>
            <a:off x="840140" y="2265300"/>
            <a:ext cx="7463700" cy="3655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2000">
                <a:solidFill>
                  <a:schemeClr val="dk1"/>
                </a:solidFill>
                <a:highlight>
                  <a:srgbClr val="FFFFFF"/>
                </a:highlight>
              </a:rPr>
              <a:t>Develop a deep learning model for fashion image classification. The model will take fashion item images as input and categorize them into various apparels and footwear categories, such as shirts, pants, dresses, and shoes, based on the provided dataset. </a:t>
            </a:r>
            <a:endParaRPr sz="20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highlight>
                  <a:srgbClr val="FFFFFF"/>
                </a:highlight>
              </a:rPr>
              <a:t>The goal is to achieve high accuracy in classifying fashion items. The trained model and label encoder will be provided as deliverables for fashion-related applications.</a:t>
            </a:r>
            <a:endParaRPr sz="2000">
              <a:solidFill>
                <a:schemeClr val="dk1"/>
              </a:solidFill>
              <a:highlight>
                <a:srgbClr val="FFFFFF"/>
              </a:highlight>
            </a:endParaRPr>
          </a:p>
          <a:p>
            <a:pPr indent="0" lvl="0" marL="0" marR="0" rtl="0" algn="l">
              <a:lnSpc>
                <a:spcPct val="115000"/>
              </a:lnSpc>
              <a:spcBef>
                <a:spcPts val="0"/>
              </a:spcBef>
              <a:spcAft>
                <a:spcPts val="0"/>
              </a:spcAft>
              <a:buNone/>
            </a:pPr>
            <a:r>
              <a:t/>
            </a:r>
            <a:endParaRPr sz="2000">
              <a:latin typeface="Roboto"/>
              <a:ea typeface="Roboto"/>
              <a:cs typeface="Roboto"/>
              <a:sym typeface="Roboto"/>
            </a:endParaRPr>
          </a:p>
          <a:p>
            <a:pPr indent="0" lvl="0" marL="0" marR="0" rtl="0" algn="l">
              <a:lnSpc>
                <a:spcPct val="115000"/>
              </a:lnSpc>
              <a:spcBef>
                <a:spcPts val="150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0" l="0" r="0" t="0"/>
          <a:stretch/>
        </p:blipFill>
        <p:spPr>
          <a:xfrm>
            <a:off x="8153400" y="0"/>
            <a:ext cx="990599" cy="1224480"/>
          </a:xfrm>
          <a:prstGeom prst="rect">
            <a:avLst/>
          </a:prstGeom>
          <a:noFill/>
          <a:ln>
            <a:noFill/>
          </a:ln>
        </p:spPr>
      </p:pic>
      <p:sp>
        <p:nvSpPr>
          <p:cNvPr id="70" name="Google Shape;70;p3"/>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71" name="Google Shape;71;p3"/>
          <p:cNvSpPr txBox="1"/>
          <p:nvPr/>
        </p:nvSpPr>
        <p:spPr>
          <a:xfrm>
            <a:off x="1163955" y="241300"/>
            <a:ext cx="6913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MODULES AND PACKAGES</a:t>
            </a:r>
            <a:endParaRPr b="1" i="0" sz="3600" u="none" cap="none" strike="noStrike">
              <a:solidFill>
                <a:schemeClr val="dk1"/>
              </a:solidFill>
              <a:latin typeface="Calibri"/>
              <a:ea typeface="Calibri"/>
              <a:cs typeface="Calibri"/>
              <a:sym typeface="Calibri"/>
            </a:endParaRPr>
          </a:p>
        </p:txBody>
      </p:sp>
      <p:sp>
        <p:nvSpPr>
          <p:cNvPr id="72" name="Google Shape;72;p3"/>
          <p:cNvSpPr txBox="1"/>
          <p:nvPr/>
        </p:nvSpPr>
        <p:spPr>
          <a:xfrm>
            <a:off x="680800" y="1453450"/>
            <a:ext cx="7879500" cy="5048700"/>
          </a:xfrm>
          <a:prstGeom prst="rect">
            <a:avLst/>
          </a:prstGeom>
          <a:noFill/>
          <a:ln>
            <a:noFill/>
          </a:ln>
        </p:spPr>
        <p:txBody>
          <a:bodyPr anchorCtr="0" anchor="t" bIns="45700" lIns="91425" spcFirstLastPara="1" rIns="91425" wrap="square" tIns="45700">
            <a:spAutoFit/>
          </a:bodyPr>
          <a:lstStyle/>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numpy</a:t>
            </a:r>
            <a:r>
              <a:rPr b="0" i="0" lang="en-US" sz="2300" u="none" cap="none" strike="noStrike">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  Python library for numerical and array operations.</a:t>
            </a:r>
            <a:endParaRPr sz="23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pandas</a:t>
            </a:r>
            <a:r>
              <a:rPr b="0" i="0" lang="en-US" sz="2300" u="none" cap="none" strike="noStrike">
                <a:solidFill>
                  <a:schemeClr val="dk1"/>
                </a:solidFill>
                <a:latin typeface="Calibri"/>
                <a:ea typeface="Calibri"/>
                <a:cs typeface="Calibri"/>
                <a:sym typeface="Calibri"/>
              </a:rPr>
              <a:t> - Python </a:t>
            </a:r>
            <a:r>
              <a:rPr lang="en-US" sz="2300">
                <a:solidFill>
                  <a:schemeClr val="dk1"/>
                </a:solidFill>
                <a:latin typeface="Calibri"/>
                <a:ea typeface="Calibri"/>
                <a:cs typeface="Calibri"/>
                <a:sym typeface="Calibri"/>
              </a:rPr>
              <a:t>library</a:t>
            </a:r>
            <a:r>
              <a:rPr b="0" i="0" lang="en-US" sz="2300" u="none" cap="none" strike="noStrike">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employed for data manipulation and analysis.</a:t>
            </a:r>
            <a:endParaRPr b="0" i="0" sz="23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os </a:t>
            </a:r>
            <a:r>
              <a:rPr lang="en-US" sz="2300">
                <a:solidFill>
                  <a:schemeClr val="dk1"/>
                </a:solidFill>
                <a:latin typeface="Calibri"/>
                <a:ea typeface="Calibri"/>
                <a:cs typeface="Calibri"/>
                <a:sym typeface="Calibri"/>
              </a:rPr>
              <a:t>- Python module to interact with operating system.</a:t>
            </a:r>
            <a:endParaRPr sz="23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2300">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tensorflow</a:t>
            </a:r>
            <a:r>
              <a:rPr b="0" i="0" lang="en-US" sz="2300" u="none" cap="none" strike="noStrike">
                <a:solidFill>
                  <a:schemeClr val="dk1"/>
                </a:solidFill>
                <a:latin typeface="Calibri"/>
                <a:ea typeface="Calibri"/>
                <a:cs typeface="Calibri"/>
                <a:sym typeface="Calibri"/>
              </a:rPr>
              <a:t> - </a:t>
            </a:r>
            <a:r>
              <a:rPr lang="en-US" sz="2300">
                <a:solidFill>
                  <a:schemeClr val="dk1"/>
                </a:solidFill>
                <a:latin typeface="Calibri"/>
                <a:ea typeface="Calibri"/>
                <a:cs typeface="Calibri"/>
                <a:sym typeface="Calibri"/>
              </a:rPr>
              <a:t>Used  as deep learning framework to build train and deploy machine learning models, particularly for image classification tasks.</a:t>
            </a:r>
            <a:endParaRPr b="0" i="0" sz="23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keras </a:t>
            </a:r>
            <a:r>
              <a:rPr lang="en-US" sz="2300">
                <a:solidFill>
                  <a:schemeClr val="dk1"/>
                </a:solidFill>
                <a:latin typeface="Calibri"/>
                <a:ea typeface="Calibri"/>
                <a:cs typeface="Calibri"/>
                <a:sym typeface="Calibri"/>
              </a:rPr>
              <a:t>- Serves as an integral part of TensorFlow, providing a high-level neural networks API for streamlined model building and training in image classification tasks.</a:t>
            </a:r>
            <a:endParaRPr sz="2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8bfcf999ed_0_3"/>
          <p:cNvSpPr txBox="1"/>
          <p:nvPr>
            <p:ph idx="12" type="sldNum"/>
          </p:nvPr>
        </p:nvSpPr>
        <p:spPr>
          <a:xfrm>
            <a:off x="8408491" y="6466763"/>
            <a:ext cx="231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79" name="Google Shape;79;g28bfcf999ed_0_3"/>
          <p:cNvSpPr txBox="1"/>
          <p:nvPr/>
        </p:nvSpPr>
        <p:spPr>
          <a:xfrm>
            <a:off x="582400" y="1724850"/>
            <a:ext cx="7826100" cy="44331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Streamlit</a:t>
            </a:r>
            <a:r>
              <a:rPr lang="en-US" sz="2300">
                <a:solidFill>
                  <a:schemeClr val="dk1"/>
                </a:solidFill>
                <a:latin typeface="Calibri"/>
                <a:ea typeface="Calibri"/>
                <a:cs typeface="Calibri"/>
                <a:sym typeface="Calibri"/>
              </a:rPr>
              <a:t> -  A Python library or framework</a:t>
            </a:r>
            <a:r>
              <a:rPr lang="en-US" sz="2300">
                <a:solidFill>
                  <a:schemeClr val="dk1"/>
                </a:solidFill>
                <a:latin typeface="Calibri"/>
                <a:ea typeface="Calibri"/>
                <a:cs typeface="Calibri"/>
                <a:sym typeface="Calibri"/>
              </a:rPr>
              <a:t> utilized to build a user-friendly web application for displaying information, text, and interactive elements, allowing users to interact with the machine learning model and its predicti</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matplotlib</a:t>
            </a:r>
            <a:r>
              <a:rPr lang="en-US" sz="2300">
                <a:solidFill>
                  <a:schemeClr val="dk1"/>
                </a:solidFill>
                <a:latin typeface="Calibri"/>
                <a:ea typeface="Calibri"/>
                <a:cs typeface="Calibri"/>
                <a:sym typeface="Calibri"/>
              </a:rPr>
              <a:t> - Matplotlib is a popular Python library for creating static, animated, or interactive visualizations and plots for data analysis and presentation.</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b="1" lang="en-US" sz="2300">
                <a:solidFill>
                  <a:schemeClr val="dk1"/>
                </a:solidFill>
                <a:latin typeface="Calibri"/>
                <a:ea typeface="Calibri"/>
                <a:cs typeface="Calibri"/>
                <a:sym typeface="Calibri"/>
              </a:rPr>
              <a:t>sklearn</a:t>
            </a:r>
            <a:r>
              <a:rPr lang="en-US" sz="2300">
                <a:solidFill>
                  <a:schemeClr val="dk1"/>
                </a:solidFill>
                <a:latin typeface="Calibri"/>
                <a:ea typeface="Calibri"/>
                <a:cs typeface="Calibri"/>
                <a:sym typeface="Calibri"/>
              </a:rPr>
              <a:t> - A machine learning library for Python that provides simple and efficient tools for data analysis and modeling, including classification, regression, clustering, and more.</a:t>
            </a:r>
            <a:endParaRPr sz="2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8bfcf999ed_0_25"/>
          <p:cNvSpPr txBox="1"/>
          <p:nvPr>
            <p:ph type="title"/>
          </p:nvPr>
        </p:nvSpPr>
        <p:spPr>
          <a:xfrm>
            <a:off x="2707325" y="209725"/>
            <a:ext cx="44568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MODEL SELECTED</a:t>
            </a:r>
            <a:endParaRPr sz="3600"/>
          </a:p>
        </p:txBody>
      </p:sp>
      <p:sp>
        <p:nvSpPr>
          <p:cNvPr id="86" name="Google Shape;86;g28bfcf999ed_0_25"/>
          <p:cNvSpPr txBox="1"/>
          <p:nvPr>
            <p:ph idx="12" type="sldNum"/>
          </p:nvPr>
        </p:nvSpPr>
        <p:spPr>
          <a:xfrm>
            <a:off x="8408491" y="6466763"/>
            <a:ext cx="231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87" name="Google Shape;87;g28bfcf999ed_0_25"/>
          <p:cNvSpPr txBox="1"/>
          <p:nvPr/>
        </p:nvSpPr>
        <p:spPr>
          <a:xfrm>
            <a:off x="720300" y="1840750"/>
            <a:ext cx="7520400" cy="3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100">
                <a:latin typeface="Calibri"/>
                <a:ea typeface="Calibri"/>
                <a:cs typeface="Calibri"/>
                <a:sym typeface="Calibri"/>
              </a:rPr>
              <a:t>CNN : </a:t>
            </a:r>
            <a:endParaRPr b="1" sz="3100">
              <a:latin typeface="Calibri"/>
              <a:ea typeface="Calibri"/>
              <a:cs typeface="Calibri"/>
              <a:sym typeface="Calibri"/>
            </a:endParaRPr>
          </a:p>
          <a:p>
            <a:pPr indent="0" lvl="0" marL="0" rtl="0" algn="l">
              <a:spcBef>
                <a:spcPts val="0"/>
              </a:spcBef>
              <a:spcAft>
                <a:spcPts val="0"/>
              </a:spcAft>
              <a:buNone/>
            </a:pPr>
            <a:r>
              <a:rPr b="1" lang="en-US" sz="3100">
                <a:latin typeface="Calibri"/>
                <a:ea typeface="Calibri"/>
                <a:cs typeface="Calibri"/>
                <a:sym typeface="Calibri"/>
              </a:rPr>
              <a:t>		</a:t>
            </a:r>
            <a:r>
              <a:rPr b="1" lang="en-US" sz="3200">
                <a:latin typeface="Calibri"/>
                <a:ea typeface="Calibri"/>
                <a:cs typeface="Calibri"/>
                <a:sym typeface="Calibri"/>
              </a:rPr>
              <a:t>	</a:t>
            </a:r>
            <a:r>
              <a:rPr lang="en-US" sz="2500">
                <a:latin typeface="Calibri"/>
                <a:ea typeface="Calibri"/>
                <a:cs typeface="Calibri"/>
                <a:sym typeface="Calibri"/>
              </a:rPr>
              <a:t>CNNs are a type of deep learning model designed for image-related tasks. They automatically learn and recognize patterns in images using convolutional layers, pooling layers, and fully connected layers. They've had a huge impact on image classification, object detection, and more. CNNs use filters to extract features, reducing the need for manual feature engineering.</a:t>
            </a:r>
            <a:endParaRPr sz="2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93" name="Google Shape;93;p4"/>
          <p:cNvSpPr txBox="1"/>
          <p:nvPr/>
        </p:nvSpPr>
        <p:spPr>
          <a:xfrm>
            <a:off x="1143000" y="381000"/>
            <a:ext cx="6922200" cy="661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700"/>
              <a:buFont typeface="Arial"/>
              <a:buNone/>
            </a:pPr>
            <a:r>
              <a:rPr b="1" i="0" lang="en-US" sz="3700" u="none" cap="none" strike="noStrike">
                <a:solidFill>
                  <a:schemeClr val="dk1"/>
                </a:solidFill>
                <a:latin typeface="Calibri"/>
                <a:ea typeface="Calibri"/>
                <a:cs typeface="Calibri"/>
                <a:sym typeface="Calibri"/>
              </a:rPr>
              <a:t>CONTRIBUTION OF TEAM</a:t>
            </a:r>
            <a:endParaRPr b="1" i="0" sz="3700" u="none" cap="none" strike="noStrike">
              <a:solidFill>
                <a:schemeClr val="dk1"/>
              </a:solidFill>
              <a:latin typeface="Calibri"/>
              <a:ea typeface="Calibri"/>
              <a:cs typeface="Calibri"/>
              <a:sym typeface="Calibri"/>
            </a:endParaRPr>
          </a:p>
        </p:txBody>
      </p:sp>
      <p:graphicFrame>
        <p:nvGraphicFramePr>
          <p:cNvPr id="94" name="Google Shape;94;p4"/>
          <p:cNvGraphicFramePr/>
          <p:nvPr/>
        </p:nvGraphicFramePr>
        <p:xfrm>
          <a:off x="200325" y="1265450"/>
          <a:ext cx="3000000" cy="3000000"/>
        </p:xfrm>
        <a:graphic>
          <a:graphicData uri="http://schemas.openxmlformats.org/drawingml/2006/table">
            <a:tbl>
              <a:tblPr>
                <a:noFill/>
                <a:tableStyleId>{9C24D405-C6AA-4028-B700-F6D3B7C60A2B}</a:tableStyleId>
              </a:tblPr>
              <a:tblGrid>
                <a:gridCol w="2607550"/>
                <a:gridCol w="2625775"/>
                <a:gridCol w="3574225"/>
              </a:tblGrid>
              <a:tr h="792550">
                <a:tc>
                  <a:txBody>
                    <a:bodyPr/>
                    <a:lstStyle/>
                    <a:p>
                      <a:pPr indent="0" lvl="0" marL="0" marR="0" rtl="0" algn="l">
                        <a:lnSpc>
                          <a:spcPct val="100000"/>
                        </a:lnSpc>
                        <a:spcBef>
                          <a:spcPts val="0"/>
                        </a:spcBef>
                        <a:spcAft>
                          <a:spcPts val="0"/>
                        </a:spcAft>
                        <a:buClr>
                          <a:srgbClr val="000000"/>
                        </a:buClr>
                        <a:buSzPts val="2500"/>
                        <a:buFont typeface="Arial"/>
                        <a:buNone/>
                      </a:pPr>
                      <a:r>
                        <a:rPr b="1" i="1" lang="en-US" sz="2500" u="none" cap="none" strike="noStrike"/>
                        <a:t>Roll Number</a:t>
                      </a:r>
                      <a:endParaRPr b="1" i="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500"/>
                        <a:buFont typeface="Arial"/>
                        <a:buNone/>
                      </a:pPr>
                      <a:r>
                        <a:rPr b="1" i="1" lang="en-US" sz="2500" u="none" cap="none" strike="noStrike"/>
                        <a:t>Name</a:t>
                      </a:r>
                      <a:endParaRPr b="1" i="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300"/>
                        <a:buFont typeface="Arial"/>
                        <a:buNone/>
                      </a:pPr>
                      <a:r>
                        <a:rPr b="1" i="1" lang="en-US" sz="2300" u="none" cap="none" strike="noStrike"/>
                        <a:t>Contribution</a:t>
                      </a:r>
                      <a:endParaRPr b="1" i="1" sz="2300" u="none" cap="none" strike="noStrike"/>
                    </a:p>
                  </a:txBody>
                  <a:tcPr marT="91425" marB="91425" marR="91425" marL="91425"/>
                </a:tc>
              </a:tr>
              <a:tr h="573675">
                <a:tc>
                  <a:txBody>
                    <a:bodyPr/>
                    <a:lstStyle/>
                    <a:p>
                      <a:pPr indent="0" lvl="0" marL="0" marR="0" rtl="0" algn="l">
                        <a:lnSpc>
                          <a:spcPct val="100000"/>
                        </a:lnSpc>
                        <a:spcBef>
                          <a:spcPts val="0"/>
                        </a:spcBef>
                        <a:spcAft>
                          <a:spcPts val="0"/>
                        </a:spcAft>
                        <a:buClr>
                          <a:srgbClr val="000000"/>
                        </a:buClr>
                        <a:buSzPts val="2700"/>
                        <a:buFont typeface="Arial"/>
                        <a:buNone/>
                      </a:pPr>
                      <a:r>
                        <a:rPr lang="en-US" sz="2700" u="none" cap="none" strike="noStrike"/>
                        <a:t>21wh1a121</a:t>
                      </a:r>
                      <a:r>
                        <a:rPr lang="en-US" sz="2700"/>
                        <a:t>7</a:t>
                      </a:r>
                      <a:endParaRPr sz="2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200"/>
                        <a:buFont typeface="Arial"/>
                        <a:buNone/>
                      </a:pPr>
                      <a:r>
                        <a:rPr lang="en-US" sz="2200"/>
                        <a:t>Sneha </a:t>
                      </a:r>
                      <a:r>
                        <a:rPr lang="en-US" sz="2200" u="none" cap="none" strike="noStrike"/>
                        <a:t>Reddy.M</a:t>
                      </a:r>
                      <a:endParaRPr sz="22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700"/>
                        <a:t>GUI, Research, Presentations</a:t>
                      </a:r>
                      <a:endParaRPr sz="1700"/>
                    </a:p>
                    <a:p>
                      <a:pPr indent="0" lvl="0" marL="0" marR="0" rtl="0" algn="l">
                        <a:lnSpc>
                          <a:spcPct val="100000"/>
                        </a:lnSpc>
                        <a:spcBef>
                          <a:spcPts val="0"/>
                        </a:spcBef>
                        <a:spcAft>
                          <a:spcPts val="0"/>
                        </a:spcAft>
                        <a:buClr>
                          <a:srgbClr val="000000"/>
                        </a:buClr>
                        <a:buSzPts val="1700"/>
                        <a:buFont typeface="Arial"/>
                        <a:buNone/>
                      </a:pPr>
                      <a:r>
                        <a:t/>
                      </a:r>
                      <a:endParaRPr sz="1700"/>
                    </a:p>
                  </a:txBody>
                  <a:tcPr marT="91425" marB="91425" marR="91425" marL="91425"/>
                </a:tc>
              </a:tr>
              <a:tr h="683100">
                <a:tc>
                  <a:txBody>
                    <a:bodyPr/>
                    <a:lstStyle/>
                    <a:p>
                      <a:pPr indent="0" lvl="0" marL="0" marR="0" rtl="0" algn="l">
                        <a:lnSpc>
                          <a:spcPct val="100000"/>
                        </a:lnSpc>
                        <a:spcBef>
                          <a:spcPts val="0"/>
                        </a:spcBef>
                        <a:spcAft>
                          <a:spcPts val="0"/>
                        </a:spcAft>
                        <a:buClr>
                          <a:schemeClr val="dk1"/>
                        </a:buClr>
                        <a:buSzPts val="1100"/>
                        <a:buFont typeface="Arial"/>
                        <a:buNone/>
                      </a:pPr>
                      <a:r>
                        <a:rPr lang="en-US" sz="2700" u="none" cap="none" strike="noStrike">
                          <a:solidFill>
                            <a:schemeClr val="dk1"/>
                          </a:solidFill>
                        </a:rPr>
                        <a:t>21wh1a121</a:t>
                      </a:r>
                      <a:r>
                        <a:rPr lang="en-US" sz="2700">
                          <a:solidFill>
                            <a:schemeClr val="dk1"/>
                          </a:solidFill>
                        </a:rPr>
                        <a:t>8</a:t>
                      </a:r>
                      <a:endParaRPr sz="1400" u="none" cap="none" strike="noStrike"/>
                    </a:p>
                  </a:txBody>
                  <a:tcPr marT="91425" marB="91425" marR="91425" marL="91425"/>
                </a:tc>
                <a:tc>
                  <a:txBody>
                    <a:bodyPr/>
                    <a:lstStyle/>
                    <a:p>
                      <a:pPr indent="0" lvl="0" marL="0" rtl="0" algn="l">
                        <a:spcBef>
                          <a:spcPts val="0"/>
                        </a:spcBef>
                        <a:spcAft>
                          <a:spcPts val="0"/>
                        </a:spcAft>
                        <a:buClr>
                          <a:schemeClr val="dk1"/>
                        </a:buClr>
                        <a:buSzPts val="2200"/>
                        <a:buFont typeface="Arial"/>
                        <a:buNone/>
                      </a:pPr>
                      <a:r>
                        <a:rPr lang="en-US" sz="2200">
                          <a:solidFill>
                            <a:schemeClr val="dk1"/>
                          </a:solidFill>
                        </a:rPr>
                        <a:t>P.L.Varshita</a:t>
                      </a:r>
                      <a:endParaRPr sz="22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700"/>
                        <a:t>GUI, GUI interface, Data preprocessing</a:t>
                      </a:r>
                      <a:endParaRPr sz="1700"/>
                    </a:p>
                    <a:p>
                      <a:pPr indent="0" lvl="0" marL="0" marR="0" rtl="0" algn="l">
                        <a:lnSpc>
                          <a:spcPct val="100000"/>
                        </a:lnSpc>
                        <a:spcBef>
                          <a:spcPts val="0"/>
                        </a:spcBef>
                        <a:spcAft>
                          <a:spcPts val="0"/>
                        </a:spcAft>
                        <a:buClr>
                          <a:srgbClr val="000000"/>
                        </a:buClr>
                        <a:buSzPts val="1700"/>
                        <a:buFont typeface="Arial"/>
                        <a:buNone/>
                      </a:pPr>
                      <a:r>
                        <a:t/>
                      </a:r>
                      <a:endParaRPr sz="1700"/>
                    </a:p>
                  </a:txBody>
                  <a:tcPr marT="91425" marB="91425" marR="91425" marL="91425"/>
                </a:tc>
              </a:tr>
              <a:tr h="664875">
                <a:tc>
                  <a:txBody>
                    <a:bodyPr/>
                    <a:lstStyle/>
                    <a:p>
                      <a:pPr indent="0" lvl="0" marL="0" marR="0" rtl="0" algn="l">
                        <a:lnSpc>
                          <a:spcPct val="100000"/>
                        </a:lnSpc>
                        <a:spcBef>
                          <a:spcPts val="0"/>
                        </a:spcBef>
                        <a:spcAft>
                          <a:spcPts val="0"/>
                        </a:spcAft>
                        <a:buClr>
                          <a:schemeClr val="dk1"/>
                        </a:buClr>
                        <a:buSzPts val="1100"/>
                        <a:buFont typeface="Arial"/>
                        <a:buNone/>
                      </a:pPr>
                      <a:r>
                        <a:rPr lang="en-US" sz="2700" u="none" cap="none" strike="noStrike">
                          <a:solidFill>
                            <a:schemeClr val="dk1"/>
                          </a:solidFill>
                        </a:rPr>
                        <a:t>21wh1a121</a:t>
                      </a:r>
                      <a:r>
                        <a:rPr lang="en-US" sz="2700">
                          <a:solidFill>
                            <a:schemeClr val="dk1"/>
                          </a:solidFill>
                        </a:rPr>
                        <a:t>9</a:t>
                      </a:r>
                      <a:endParaRPr sz="1400" u="none" cap="none" strike="noStrike"/>
                    </a:p>
                  </a:txBody>
                  <a:tcPr marT="91425" marB="91425" marR="91425" marL="91425"/>
                </a:tc>
                <a:tc>
                  <a:txBody>
                    <a:bodyPr/>
                    <a:lstStyle/>
                    <a:p>
                      <a:pPr indent="0" lvl="0" marL="0" rtl="0" algn="l">
                        <a:spcBef>
                          <a:spcPts val="0"/>
                        </a:spcBef>
                        <a:spcAft>
                          <a:spcPts val="0"/>
                        </a:spcAft>
                        <a:buClr>
                          <a:schemeClr val="dk1"/>
                        </a:buClr>
                        <a:buSzPts val="2200"/>
                        <a:buFont typeface="Arial"/>
                        <a:buNone/>
                      </a:pPr>
                      <a:r>
                        <a:rPr lang="en-US" sz="2200">
                          <a:solidFill>
                            <a:schemeClr val="dk1"/>
                          </a:solidFill>
                        </a:rPr>
                        <a:t>M.Sree Akshitha</a:t>
                      </a:r>
                      <a:endParaRPr sz="2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a:t>Data  augmentation, normalization,Model training and testing</a:t>
                      </a:r>
                      <a:endParaRPr sz="1600" u="none" cap="none" strike="noStrike"/>
                    </a:p>
                  </a:txBody>
                  <a:tcPr marT="91425" marB="91425" marR="91425" marL="91425"/>
                </a:tc>
              </a:tr>
              <a:tr h="803275">
                <a:tc>
                  <a:txBody>
                    <a:bodyPr/>
                    <a:lstStyle/>
                    <a:p>
                      <a:pPr indent="0" lvl="0" marL="0" marR="0" rtl="0" algn="l">
                        <a:lnSpc>
                          <a:spcPct val="100000"/>
                        </a:lnSpc>
                        <a:spcBef>
                          <a:spcPts val="0"/>
                        </a:spcBef>
                        <a:spcAft>
                          <a:spcPts val="0"/>
                        </a:spcAft>
                        <a:buClr>
                          <a:schemeClr val="dk1"/>
                        </a:buClr>
                        <a:buSzPts val="1100"/>
                        <a:buFont typeface="Arial"/>
                        <a:buNone/>
                      </a:pPr>
                      <a:r>
                        <a:rPr lang="en-US" sz="2700" u="none" cap="none" strike="noStrike">
                          <a:solidFill>
                            <a:schemeClr val="dk1"/>
                          </a:solidFill>
                        </a:rPr>
                        <a:t>21wh1a12</a:t>
                      </a:r>
                      <a:r>
                        <a:rPr lang="en-US" sz="2700">
                          <a:solidFill>
                            <a:schemeClr val="dk1"/>
                          </a:solidFill>
                        </a:rPr>
                        <a:t>20</a:t>
                      </a:r>
                      <a:endParaRPr sz="1400" u="none" cap="none" strike="noStrike"/>
                    </a:p>
                  </a:txBody>
                  <a:tcPr marT="91425" marB="91425" marR="91425" marL="91425"/>
                </a:tc>
                <a:tc>
                  <a:txBody>
                    <a:bodyPr/>
                    <a:lstStyle/>
                    <a:p>
                      <a:pPr indent="0" lvl="0" marL="0" rtl="0" algn="l">
                        <a:spcBef>
                          <a:spcPts val="0"/>
                        </a:spcBef>
                        <a:spcAft>
                          <a:spcPts val="0"/>
                        </a:spcAft>
                        <a:buClr>
                          <a:schemeClr val="dk1"/>
                        </a:buClr>
                        <a:buSzPts val="2200"/>
                        <a:buFont typeface="Arial"/>
                        <a:buNone/>
                      </a:pPr>
                      <a:r>
                        <a:rPr lang="en-US" sz="2200">
                          <a:solidFill>
                            <a:schemeClr val="dk1"/>
                          </a:solidFill>
                        </a:rPr>
                        <a:t>S.Akshaya</a:t>
                      </a:r>
                      <a:endParaRPr sz="22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700"/>
                        <a:t>GUI, Research</a:t>
                      </a:r>
                      <a:endParaRPr sz="1400" u="none" cap="none" strike="noStrike"/>
                    </a:p>
                  </a:txBody>
                  <a:tcPr marT="91425" marB="91425" marR="91425" marL="91425"/>
                </a:tc>
              </a:tr>
              <a:tr h="792550">
                <a:tc>
                  <a:txBody>
                    <a:bodyPr/>
                    <a:lstStyle/>
                    <a:p>
                      <a:pPr indent="0" lvl="0" marL="0" marR="0" rtl="0" algn="l">
                        <a:lnSpc>
                          <a:spcPct val="100000"/>
                        </a:lnSpc>
                        <a:spcBef>
                          <a:spcPts val="0"/>
                        </a:spcBef>
                        <a:spcAft>
                          <a:spcPts val="0"/>
                        </a:spcAft>
                        <a:buClr>
                          <a:schemeClr val="dk1"/>
                        </a:buClr>
                        <a:buSzPts val="1100"/>
                        <a:buFont typeface="Arial"/>
                        <a:buNone/>
                      </a:pPr>
                      <a:r>
                        <a:rPr lang="en-US" sz="2700" u="none" cap="none" strike="noStrike">
                          <a:solidFill>
                            <a:schemeClr val="dk1"/>
                          </a:solidFill>
                        </a:rPr>
                        <a:t>21wh1a122</a:t>
                      </a:r>
                      <a:r>
                        <a:rPr lang="en-US" sz="2700">
                          <a:solidFill>
                            <a:schemeClr val="dk1"/>
                          </a:solidFill>
                        </a:rPr>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200"/>
                        <a:buFont typeface="Arial"/>
                        <a:buNone/>
                      </a:pPr>
                      <a:r>
                        <a:rPr lang="en-US" sz="2200"/>
                        <a:t>Sheri Vaishnavi </a:t>
                      </a:r>
                      <a:endParaRPr sz="2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a:t>Model training, Integrating with GUI, Deploying</a:t>
                      </a:r>
                      <a:endParaRPr sz="17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100" name="Google Shape;100;p5"/>
          <p:cNvSpPr txBox="1"/>
          <p:nvPr/>
        </p:nvSpPr>
        <p:spPr>
          <a:xfrm>
            <a:off x="918025" y="280075"/>
            <a:ext cx="70416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EXECUTION</a:t>
            </a:r>
            <a:endParaRPr b="1" i="0" sz="3200" u="none" cap="none" strike="noStrike">
              <a:solidFill>
                <a:schemeClr val="dk1"/>
              </a:solidFill>
              <a:latin typeface="Calibri"/>
              <a:ea typeface="Calibri"/>
              <a:cs typeface="Calibri"/>
              <a:sym typeface="Calibri"/>
            </a:endParaRPr>
          </a:p>
        </p:txBody>
      </p:sp>
      <p:pic>
        <p:nvPicPr>
          <p:cNvPr id="101" name="Google Shape;101;p5"/>
          <p:cNvPicPr preferRelativeResize="0"/>
          <p:nvPr/>
        </p:nvPicPr>
        <p:blipFill>
          <a:blip r:embed="rId3">
            <a:alphaModFix/>
          </a:blip>
          <a:stretch>
            <a:fillRect/>
          </a:stretch>
        </p:blipFill>
        <p:spPr>
          <a:xfrm>
            <a:off x="469775" y="1597025"/>
            <a:ext cx="8346976" cy="447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pic>
        <p:nvPicPr>
          <p:cNvPr id="107" name="Google Shape;107;p6"/>
          <p:cNvPicPr preferRelativeResize="0"/>
          <p:nvPr/>
        </p:nvPicPr>
        <p:blipFill>
          <a:blip r:embed="rId3">
            <a:alphaModFix/>
          </a:blip>
          <a:stretch>
            <a:fillRect/>
          </a:stretch>
        </p:blipFill>
        <p:spPr>
          <a:xfrm>
            <a:off x="152400" y="1384550"/>
            <a:ext cx="8839200" cy="47234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idx="12" type="sldNum"/>
          </p:nvPr>
        </p:nvSpPr>
        <p:spPr>
          <a:xfrm>
            <a:off x="8408491" y="6466763"/>
            <a:ext cx="231140" cy="178434"/>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200"/>
              <a:buNone/>
            </a:pPr>
            <a:fld id="{00000000-1234-1234-1234-123412341234}" type="slidenum">
              <a:rPr lang="en-US"/>
              <a:t>‹#›</a:t>
            </a:fld>
            <a:endParaRPr/>
          </a:p>
        </p:txBody>
      </p:sp>
      <p:sp>
        <p:nvSpPr>
          <p:cNvPr id="113" name="Google Shape;113;p9"/>
          <p:cNvSpPr txBox="1"/>
          <p:nvPr/>
        </p:nvSpPr>
        <p:spPr>
          <a:xfrm>
            <a:off x="3270300" y="317435"/>
            <a:ext cx="587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References</a:t>
            </a:r>
            <a:endParaRPr b="1" i="0" sz="3200" u="none" cap="none" strike="noStrike">
              <a:solidFill>
                <a:schemeClr val="dk1"/>
              </a:solidFill>
              <a:latin typeface="Calibri"/>
              <a:ea typeface="Calibri"/>
              <a:cs typeface="Calibri"/>
              <a:sym typeface="Calibri"/>
            </a:endParaRPr>
          </a:p>
        </p:txBody>
      </p:sp>
      <p:sp>
        <p:nvSpPr>
          <p:cNvPr id="114" name="Google Shape;114;p9"/>
          <p:cNvSpPr txBox="1"/>
          <p:nvPr/>
        </p:nvSpPr>
        <p:spPr>
          <a:xfrm>
            <a:off x="261450" y="1606650"/>
            <a:ext cx="8773200" cy="45252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chemeClr val="dk1"/>
              </a:buClr>
              <a:buSzPts val="2400"/>
              <a:buFont typeface="Calibri"/>
              <a:buChar char="●"/>
            </a:pPr>
            <a:r>
              <a:rPr lang="en-US" sz="2400" u="sng">
                <a:solidFill>
                  <a:schemeClr val="hlink"/>
                </a:solidFill>
                <a:latin typeface="Calibri"/>
                <a:ea typeface="Calibri"/>
                <a:cs typeface="Calibri"/>
                <a:sym typeface="Calibri"/>
                <a:hlinkClick r:id="rId3"/>
              </a:rPr>
              <a:t>https://machinelearningmastery.com/how-to-develop-a-cnn-from-scratch-for-fashion-mnist-clothing-classification/</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u="sng">
                <a:solidFill>
                  <a:schemeClr val="hlink"/>
                </a:solidFill>
                <a:latin typeface="Calibri"/>
                <a:ea typeface="Calibri"/>
                <a:cs typeface="Calibri"/>
                <a:sym typeface="Calibri"/>
                <a:hlinkClick r:id="rId4"/>
              </a:rPr>
              <a:t>https://www.kaggle.com/code/paramaggarwal/fashion-product-images-classifier</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u="sng">
                <a:solidFill>
                  <a:schemeClr val="hlink"/>
                </a:solidFill>
                <a:latin typeface="Calibri"/>
                <a:ea typeface="Calibri"/>
                <a:cs typeface="Calibri"/>
                <a:sym typeface="Calibri"/>
                <a:hlinkClick r:id="rId5"/>
              </a:rPr>
              <a:t>https://github.com/mj703/Fashion-Recommendation-System</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u="sng">
                <a:solidFill>
                  <a:schemeClr val="hlink"/>
                </a:solidFill>
                <a:latin typeface="Calibri"/>
                <a:ea typeface="Calibri"/>
                <a:cs typeface="Calibri"/>
                <a:sym typeface="Calibri"/>
                <a:hlinkClick r:id="rId6"/>
              </a:rPr>
              <a:t>https://github.com/aakashjhawar/dress-pattern-recognition-using-CNN/blob/master/image_similarity.ipynb</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2022-11-12T05:57:00Z</dcterms:created>
  <dc:creator>Praveena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F740A32B98334610A6AB4C0465C4B33A</vt:lpwstr>
  </property>
  <property fmtid="{D5CDD505-2E9C-101B-9397-08002B2CF9AE}" pid="4" name="KSOProductBuildVer">
    <vt:lpwstr>1033-11.2.0.11486</vt:lpwstr>
  </property>
</Properties>
</file>