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80" r:id="rId2"/>
    <p:sldId id="283" r:id="rId3"/>
    <p:sldId id="257" r:id="rId4"/>
    <p:sldId id="260" r:id="rId5"/>
    <p:sldId id="261" r:id="rId6"/>
    <p:sldId id="262" r:id="rId7"/>
    <p:sldId id="263" r:id="rId8"/>
    <p:sldId id="277" r:id="rId9"/>
    <p:sldId id="278" r:id="rId10"/>
    <p:sldId id="268" r:id="rId11"/>
    <p:sldId id="269" r:id="rId12"/>
    <p:sldId id="259" r:id="rId13"/>
    <p:sldId id="28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2217"/>
    <a:srgbClr val="CC3300"/>
    <a:srgbClr val="41140B"/>
    <a:srgbClr val="682012"/>
    <a:srgbClr val="040404"/>
    <a:srgbClr val="991D13"/>
    <a:srgbClr val="59110B"/>
    <a:srgbClr val="990033"/>
    <a:srgbClr val="A93D11"/>
    <a:srgbClr val="D224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ACDECC7-2B92-49EA-A87A-CDB0E892FBD9}" type="datetimeFigureOut">
              <a:rPr lang="en-IN" smtClean="0"/>
              <a:t>11-07-2025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8FA2AA7B-1214-4015-A176-A390C2053335}" type="slidenum">
              <a:rPr lang="en-IN" smtClean="0"/>
              <a:t>‹#›</a:t>
            </a:fld>
            <a:endParaRPr lang="en-IN"/>
          </a:p>
        </p:txBody>
      </p:sp>
      <p:sp>
        <p:nvSpPr>
          <p:cNvPr id="8" name="Rectangle 7">
            <a:extLst>
              <a:ext uri="{FF2B5EF4-FFF2-40B4-BE49-F238E27FC236}">
                <a16:creationId xmlns:a16="http://schemas.microsoft.com/office/drawing/2014/main" id="{449541B3-CC60-DF62-2A8E-0080D8ABCA38}"/>
              </a:ext>
            </a:extLst>
          </p:cNvPr>
          <p:cNvSpPr/>
          <p:nvPr userDrawn="1"/>
        </p:nvSpPr>
        <p:spPr>
          <a:xfrm>
            <a:off x="10045521" y="154546"/>
            <a:ext cx="1912017" cy="605109"/>
          </a:xfrm>
          <a:prstGeom prst="rect">
            <a:avLst/>
          </a:prstGeom>
          <a:blipFill dpi="0" rotWithShape="1">
            <a:blip r:embed="rId3"/>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75395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8112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676033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704913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289191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432345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854475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DECC7-2B92-49EA-A87A-CDB0E892FBD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4033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DECC7-2B92-49EA-A87A-CDB0E892FBD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733482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
        <p:nvSpPr>
          <p:cNvPr id="7" name="Rectangle 6"/>
          <p:cNvSpPr/>
          <p:nvPr userDrawn="1"/>
        </p:nvSpPr>
        <p:spPr>
          <a:xfrm>
            <a:off x="10045521" y="154546"/>
            <a:ext cx="1912017" cy="605109"/>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48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DECC7-2B92-49EA-A87A-CDB0E892FBD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96026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47114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CDECC7-2B92-49EA-A87A-CDB0E892FBD9}"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800991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CDECC7-2B92-49EA-A87A-CDB0E892FBD9}" type="datetimeFigureOut">
              <a:rPr lang="en-IN" smtClean="0"/>
              <a:t>11-07-2025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82359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CDECC7-2B92-49EA-A87A-CDB0E892FBD9}" type="datetimeFigureOut">
              <a:rPr lang="en-IN" smtClean="0"/>
              <a:t>11-07-2025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73545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DACDECC7-2B92-49EA-A87A-CDB0E892FBD9}" type="datetimeFigureOut">
              <a:rPr lang="en-IN" smtClean="0"/>
              <a:t>11-07-2025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6295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4174191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66082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CDECC7-2B92-49EA-A87A-CDB0E892FBD9}" type="datetimeFigureOut">
              <a:rPr lang="en-IN" smtClean="0"/>
              <a:t>11-07-2025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A2AA7B-1214-4015-A176-A390C2053335}" type="slidenum">
              <a:rPr lang="en-IN" smtClean="0"/>
              <a:t>‹#›</a:t>
            </a:fld>
            <a:endParaRPr lang="en-IN"/>
          </a:p>
        </p:txBody>
      </p:sp>
    </p:spTree>
    <p:extLst>
      <p:ext uri="{BB962C8B-B14F-4D97-AF65-F5344CB8AC3E}">
        <p14:creationId xmlns:p14="http://schemas.microsoft.com/office/powerpoint/2010/main" val="1505736903"/>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649"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0645" y="610616"/>
            <a:ext cx="10515600" cy="1325563"/>
          </a:xfrm>
        </p:spPr>
        <p:txBody>
          <a:bodyPr>
            <a:noAutofit/>
          </a:bodyPr>
          <a:lstStyle/>
          <a:p>
            <a:pPr algn="ctr">
              <a:lnSpc>
                <a:spcPct val="150000"/>
              </a:lnSpc>
            </a:pPr>
            <a:r>
              <a:rPr lang="en-US" sz="3600" b="1" dirty="0">
                <a:solidFill>
                  <a:schemeClr val="tx2"/>
                </a:solidFill>
                <a:latin typeface="Swis721 Blk BT" panose="020B0904030502020204" pitchFamily="34" charset="0"/>
              </a:rPr>
              <a:t>STUDENT ATTENDANCE PATTERN</a:t>
            </a:r>
            <a:r>
              <a:rPr lang="en-US" sz="3600" b="1" dirty="0">
                <a:solidFill>
                  <a:schemeClr val="bg1"/>
                </a:solidFill>
                <a:latin typeface="Swis721 Blk BT" panose="020B0904030502020204" pitchFamily="34" charset="0"/>
              </a:rPr>
              <a:t> </a:t>
            </a:r>
            <a:r>
              <a:rPr lang="en-US" sz="3600" b="1" dirty="0">
                <a:solidFill>
                  <a:schemeClr val="tx2"/>
                </a:solidFill>
                <a:latin typeface="Swis721 Blk BT" panose="020B0904030502020204" pitchFamily="34" charset="0"/>
              </a:rPr>
              <a:t>DETECTOR</a:t>
            </a:r>
            <a:br>
              <a:rPr lang="en-IN" sz="4000" dirty="0"/>
            </a:br>
            <a:endParaRPr lang="en-IN" sz="4000" dirty="0"/>
          </a:p>
        </p:txBody>
      </p:sp>
      <p:pic>
        <p:nvPicPr>
          <p:cNvPr id="6" name="Picture 5">
            <a:extLst>
              <a:ext uri="{FF2B5EF4-FFF2-40B4-BE49-F238E27FC236}">
                <a16:creationId xmlns:a16="http://schemas.microsoft.com/office/drawing/2014/main" id="{C71349ED-50E0-B933-FB15-446782968ECA}"/>
              </a:ext>
            </a:extLst>
          </p:cNvPr>
          <p:cNvPicPr>
            <a:picLocks noChangeAspect="1"/>
          </p:cNvPicPr>
          <p:nvPr/>
        </p:nvPicPr>
        <p:blipFill>
          <a:blip r:embed="rId2"/>
          <a:stretch>
            <a:fillRect/>
          </a:stretch>
        </p:blipFill>
        <p:spPr>
          <a:xfrm>
            <a:off x="5542149" y="154745"/>
            <a:ext cx="6858000" cy="6858000"/>
          </a:xfrm>
          <a:prstGeom prst="rect">
            <a:avLst/>
          </a:prstGeom>
        </p:spPr>
      </p:pic>
      <p:pic>
        <p:nvPicPr>
          <p:cNvPr id="8" name="Picture 7">
            <a:extLst>
              <a:ext uri="{FF2B5EF4-FFF2-40B4-BE49-F238E27FC236}">
                <a16:creationId xmlns:a16="http://schemas.microsoft.com/office/drawing/2014/main" id="{7CAE8EDE-F4AD-6A51-E9F5-F1E70CA9FD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31" y="2392051"/>
            <a:ext cx="3332831" cy="1995626"/>
          </a:xfrm>
          <a:prstGeom prst="rect">
            <a:avLst/>
          </a:prstGeom>
        </p:spPr>
      </p:pic>
      <p:pic>
        <p:nvPicPr>
          <p:cNvPr id="10" name="Picture 9">
            <a:extLst>
              <a:ext uri="{FF2B5EF4-FFF2-40B4-BE49-F238E27FC236}">
                <a16:creationId xmlns:a16="http://schemas.microsoft.com/office/drawing/2014/main" id="{18C64488-09D1-BF44-AE82-53AF75102B01}"/>
              </a:ext>
            </a:extLst>
          </p:cNvPr>
          <p:cNvPicPr>
            <a:picLocks noChangeAspect="1"/>
          </p:cNvPicPr>
          <p:nvPr/>
        </p:nvPicPr>
        <p:blipFill>
          <a:blip r:embed="rId4"/>
          <a:stretch>
            <a:fillRect/>
          </a:stretch>
        </p:blipFill>
        <p:spPr>
          <a:xfrm>
            <a:off x="3587262" y="4387677"/>
            <a:ext cx="3143523" cy="2095682"/>
          </a:xfrm>
          <a:prstGeom prst="rect">
            <a:avLst/>
          </a:prstGeom>
        </p:spPr>
      </p:pic>
    </p:spTree>
    <p:extLst>
      <p:ext uri="{BB962C8B-B14F-4D97-AF65-F5344CB8AC3E}">
        <p14:creationId xmlns:p14="http://schemas.microsoft.com/office/powerpoint/2010/main" val="151729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57696" y="476174"/>
            <a:ext cx="1758815" cy="400110"/>
          </a:xfrm>
          <a:prstGeom prst="rect">
            <a:avLst/>
          </a:prstGeom>
        </p:spPr>
        <p:txBody>
          <a:bodyPr wrap="none">
            <a:spAutoFit/>
          </a:bodyPr>
          <a:lstStyle/>
          <a:p>
            <a:r>
              <a:rPr lang="en-US" sz="2000" b="1" spc="-15" dirty="0">
                <a:solidFill>
                  <a:srgbClr val="D82128"/>
                </a:solidFill>
                <a:latin typeface="Roboto"/>
              </a:rPr>
              <a:t>CONCLUSION</a:t>
            </a:r>
            <a:endParaRPr lang="en-IN" sz="2000" dirty="0"/>
          </a:p>
        </p:txBody>
      </p:sp>
      <p:sp>
        <p:nvSpPr>
          <p:cNvPr id="8" name="Content Placeholder 7"/>
          <p:cNvSpPr>
            <a:spLocks noGrp="1"/>
          </p:cNvSpPr>
          <p:nvPr>
            <p:ph idx="1"/>
          </p:nvPr>
        </p:nvSpPr>
        <p:spPr>
          <a:xfrm>
            <a:off x="957696" y="1077513"/>
            <a:ext cx="10593328" cy="5296393"/>
          </a:xfrm>
        </p:spPr>
        <p:txBody>
          <a:bodyPr>
            <a:normAutofit/>
          </a:bodyPr>
          <a:lstStyle/>
          <a:p>
            <a:pPr algn="just" fontAlgn="base">
              <a:lnSpc>
                <a:spcPct val="150000"/>
              </a:lnSpc>
              <a:buFont typeface="Wingdings" panose="05000000000000000000" pitchFamily="2" charset="2"/>
              <a:buChar char="Ø"/>
            </a:pPr>
            <a:r>
              <a:rPr lang="en-US" dirty="0">
                <a:latin typeface="RobotoRegular"/>
              </a:rPr>
              <a:t>In this paper we have discussed about the problems caused due to the use of traditional approach in taking the attendance and solutions for that through the use of mobile and provide a new approach. </a:t>
            </a:r>
            <a:endParaRPr lang="en-IN" dirty="0">
              <a:latin typeface="RobotoRegular"/>
            </a:endParaRPr>
          </a:p>
          <a:p>
            <a:pPr algn="just" fontAlgn="base">
              <a:lnSpc>
                <a:spcPct val="150000"/>
              </a:lnSpc>
              <a:buFont typeface="Wingdings" panose="05000000000000000000" pitchFamily="2" charset="2"/>
              <a:buChar char="Ø"/>
            </a:pPr>
            <a:r>
              <a:rPr lang="en-US" dirty="0">
                <a:latin typeface="RobotoRegular"/>
              </a:rPr>
              <a:t>The goals achieved in following this approach: Automate the attendance management using mobile devices to reduce the dependencies on natural resources and also provides a way of communication between parents and teachers. </a:t>
            </a:r>
            <a:endParaRPr lang="en-IN" dirty="0">
              <a:latin typeface="RobotoRegular"/>
            </a:endParaRPr>
          </a:p>
          <a:p>
            <a:pPr algn="just">
              <a:lnSpc>
                <a:spcPct val="150000"/>
              </a:lnSpc>
              <a:buFont typeface="Wingdings" panose="05000000000000000000" pitchFamily="2" charset="2"/>
              <a:buChar char="Ø"/>
            </a:pPr>
            <a:r>
              <a:rPr lang="en-US" dirty="0">
                <a:latin typeface="RobotoRegular"/>
              </a:rPr>
              <a:t>Integrating the student’s mobile phones with the application so that the application detects automatically the students that are present is a great thing to be added in the future. </a:t>
            </a:r>
          </a:p>
          <a:p>
            <a:pPr algn="just">
              <a:lnSpc>
                <a:spcPct val="150000"/>
              </a:lnSpc>
              <a:buFont typeface="Wingdings" panose="05000000000000000000" pitchFamily="2" charset="2"/>
              <a:buChar char="Ø"/>
            </a:pPr>
            <a:r>
              <a:rPr lang="en-US" dirty="0">
                <a:latin typeface="RobotoRegular"/>
              </a:rPr>
              <a:t>Integrate it with the centralized server of the college/school so that the server will send the SMS to the guardians of the absentee’s students and informing them about his or her ward. </a:t>
            </a:r>
          </a:p>
          <a:p>
            <a:pPr algn="just">
              <a:lnSpc>
                <a:spcPct val="150000"/>
              </a:lnSpc>
              <a:buFont typeface="Wingdings" panose="05000000000000000000" pitchFamily="2" charset="2"/>
              <a:buChar char="Ø"/>
            </a:pPr>
            <a:r>
              <a:rPr lang="en-US" dirty="0">
                <a:latin typeface="RobotoRegular"/>
              </a:rPr>
              <a:t>We will try to generate the daily report that will be submitted to the centralized server for its record. </a:t>
            </a:r>
            <a:endParaRPr lang="en-IN" b="1" dirty="0">
              <a:solidFill>
                <a:srgbClr val="C00000"/>
              </a:solidFill>
              <a:latin typeface="RobotoRegular"/>
            </a:endParaRPr>
          </a:p>
          <a:p>
            <a:pPr marL="0" indent="0" algn="just">
              <a:lnSpc>
                <a:spcPct val="150000"/>
              </a:lnSpc>
              <a:buNone/>
            </a:pP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341855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1283617" y="476174"/>
            <a:ext cx="3618939" cy="461665"/>
          </a:xfrm>
          <a:prstGeom prst="rect">
            <a:avLst/>
          </a:prstGeom>
        </p:spPr>
        <p:txBody>
          <a:bodyPr wrap="none">
            <a:spAutoFit/>
          </a:bodyPr>
          <a:lstStyle/>
          <a:p>
            <a:r>
              <a:rPr lang="en-US" sz="2400" b="1" spc="-15" dirty="0">
                <a:solidFill>
                  <a:srgbClr val="D82128"/>
                </a:solidFill>
                <a:latin typeface="Roboto"/>
              </a:rPr>
              <a:t>FUTURE ENHANCEMENT</a:t>
            </a:r>
            <a:endParaRPr lang="en-IN" sz="2400" dirty="0"/>
          </a:p>
        </p:txBody>
      </p:sp>
      <p:sp>
        <p:nvSpPr>
          <p:cNvPr id="5" name="Content Placeholder 4"/>
          <p:cNvSpPr>
            <a:spLocks noGrp="1"/>
          </p:cNvSpPr>
          <p:nvPr>
            <p:ph idx="1"/>
          </p:nvPr>
        </p:nvSpPr>
        <p:spPr>
          <a:xfrm>
            <a:off x="1283617" y="886265"/>
            <a:ext cx="10515600" cy="5604687"/>
          </a:xfrm>
        </p:spPr>
        <p:txBody>
          <a:bodyPr>
            <a:normAutofit/>
          </a:bodyPr>
          <a:lstStyle/>
          <a:p>
            <a:pPr algn="just">
              <a:lnSpc>
                <a:spcPct val="150000"/>
              </a:lnSpc>
              <a:buFont typeface="Wingdings" panose="05000000000000000000" pitchFamily="2" charset="2"/>
              <a:buChar char="Ø"/>
            </a:pPr>
            <a:r>
              <a:rPr lang="en-IN" dirty="0">
                <a:latin typeface="RobotoRegular"/>
              </a:rPr>
              <a:t>In Future work, This application to develop a cross platforms like IOS, etc.</a:t>
            </a:r>
          </a:p>
          <a:p>
            <a:pPr algn="just">
              <a:lnSpc>
                <a:spcPct val="150000"/>
              </a:lnSpc>
              <a:buFont typeface="Wingdings" panose="05000000000000000000" pitchFamily="2" charset="2"/>
              <a:buChar char="Ø"/>
            </a:pPr>
            <a:r>
              <a:rPr lang="en-IN" dirty="0">
                <a:latin typeface="RobotoRegular"/>
              </a:rPr>
              <a:t>In adding the more features student daily attendance management system to develop access with user’s flexibility.</a:t>
            </a:r>
          </a:p>
          <a:p>
            <a:pPr algn="just">
              <a:lnSpc>
                <a:spcPct val="150000"/>
              </a:lnSpc>
              <a:buFont typeface="Wingdings" panose="05000000000000000000" pitchFamily="2" charset="2"/>
              <a:buChar char="Ø"/>
            </a:pPr>
            <a:r>
              <a:rPr lang="en-US" dirty="0">
                <a:latin typeface="RobotoRegular"/>
              </a:rPr>
              <a:t>To authenticate the users based on the system users list which is maintained by the operating system</a:t>
            </a:r>
          </a:p>
          <a:p>
            <a:pPr algn="just">
              <a:lnSpc>
                <a:spcPct val="150000"/>
              </a:lnSpc>
              <a:buFont typeface="Wingdings" panose="05000000000000000000" pitchFamily="2" charset="2"/>
              <a:buChar char="Ø"/>
            </a:pPr>
            <a:r>
              <a:rPr lang="en-US" dirty="0">
                <a:latin typeface="RobotoRegular"/>
              </a:rPr>
              <a:t>To restrict the usage of all files by the users based on their privileges on the system</a:t>
            </a:r>
            <a:endParaRPr lang="en-IN" dirty="0">
              <a:latin typeface="RobotoRegular"/>
            </a:endParaRPr>
          </a:p>
        </p:txBody>
      </p:sp>
    </p:spTree>
    <p:extLst>
      <p:ext uri="{BB962C8B-B14F-4D97-AF65-F5344CB8AC3E}">
        <p14:creationId xmlns:p14="http://schemas.microsoft.com/office/powerpoint/2010/main" val="3930554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4583" y="277621"/>
            <a:ext cx="10515600" cy="816561"/>
          </a:xfrm>
        </p:spPr>
        <p:txBody>
          <a:bodyPr>
            <a:normAutofit/>
          </a:bodyPr>
          <a:lstStyle/>
          <a:p>
            <a:r>
              <a:rPr lang="en-US" sz="2000" b="1" spc="-15" dirty="0">
                <a:solidFill>
                  <a:srgbClr val="D82128"/>
                </a:solidFill>
                <a:latin typeface="Roboto"/>
              </a:rPr>
              <a:t>SOFTWARE AND HARDWARE REQUIREMENTS </a:t>
            </a:r>
            <a:endParaRPr lang="en-IN" sz="2000" dirty="0"/>
          </a:p>
        </p:txBody>
      </p:sp>
      <p:sp>
        <p:nvSpPr>
          <p:cNvPr id="4" name="Content Placeholder 3"/>
          <p:cNvSpPr>
            <a:spLocks noGrp="1"/>
          </p:cNvSpPr>
          <p:nvPr>
            <p:ph idx="1"/>
          </p:nvPr>
        </p:nvSpPr>
        <p:spPr>
          <a:xfrm>
            <a:off x="744583" y="897235"/>
            <a:ext cx="11328364" cy="6026091"/>
          </a:xfrm>
        </p:spPr>
        <p:txBody>
          <a:bodyPr>
            <a:noAutofit/>
          </a:bodyPr>
          <a:lstStyle/>
          <a:p>
            <a:pPr marL="0" indent="0">
              <a:lnSpc>
                <a:spcPct val="120000"/>
              </a:lnSpc>
              <a:buNone/>
            </a:pPr>
            <a:endParaRPr lang="en-IN" sz="1400" b="1" spc="-35" dirty="0">
              <a:solidFill>
                <a:srgbClr val="DA2727"/>
              </a:solidFill>
              <a:latin typeface="Roboto"/>
              <a:cs typeface="Roboto"/>
            </a:endParaRPr>
          </a:p>
          <a:p>
            <a:pPr marL="0" indent="0">
              <a:lnSpc>
                <a:spcPct val="120000"/>
              </a:lnSpc>
              <a:buNone/>
            </a:pPr>
            <a:endParaRPr lang="en-IN" sz="1400" b="1" spc="-35" dirty="0">
              <a:solidFill>
                <a:srgbClr val="DA2727"/>
              </a:solidFill>
              <a:latin typeface="Roboto"/>
              <a:cs typeface="Roboto"/>
            </a:endParaRPr>
          </a:p>
          <a:p>
            <a:pPr marL="0" indent="0">
              <a:lnSpc>
                <a:spcPct val="120000"/>
              </a:lnSpc>
              <a:buNone/>
            </a:pPr>
            <a:endParaRPr lang="en-IN" sz="1400" b="1" spc="-35" dirty="0">
              <a:solidFill>
                <a:srgbClr val="DA2727"/>
              </a:solidFill>
              <a:latin typeface="Roboto"/>
              <a:cs typeface="Roboto"/>
            </a:endParaRPr>
          </a:p>
          <a:p>
            <a:pPr marL="0" indent="0">
              <a:lnSpc>
                <a:spcPct val="120000"/>
              </a:lnSpc>
              <a:buNone/>
            </a:pPr>
            <a:endParaRPr lang="en-IN" sz="1400" b="1" spc="-35" dirty="0">
              <a:solidFill>
                <a:srgbClr val="DA2727"/>
              </a:solidFill>
              <a:latin typeface="Roboto"/>
              <a:cs typeface="Roboto"/>
            </a:endParaRPr>
          </a:p>
          <a:p>
            <a:pPr marL="0" indent="0">
              <a:lnSpc>
                <a:spcPct val="120000"/>
              </a:lnSpc>
              <a:buNone/>
            </a:pPr>
            <a:endParaRPr lang="en-IN" sz="1400" b="1" spc="-35" dirty="0">
              <a:solidFill>
                <a:srgbClr val="DA2727"/>
              </a:solidFill>
              <a:latin typeface="Roboto"/>
              <a:cs typeface="Roboto"/>
            </a:endParaRPr>
          </a:p>
          <a:p>
            <a:pPr marL="0" indent="0">
              <a:lnSpc>
                <a:spcPct val="120000"/>
              </a:lnSpc>
              <a:buNone/>
            </a:pPr>
            <a:r>
              <a:rPr lang="en-IN" sz="1600" b="1" spc="-35" dirty="0">
                <a:solidFill>
                  <a:srgbClr val="DA2727"/>
                </a:solidFill>
                <a:latin typeface="Roboto"/>
                <a:cs typeface="Roboto"/>
              </a:rPr>
              <a:t>HARDWARE REQUIREMENTS:</a:t>
            </a:r>
          </a:p>
          <a:p>
            <a:pPr lvl="0">
              <a:lnSpc>
                <a:spcPct val="120000"/>
              </a:lnSpc>
              <a:buFont typeface="Wingdings" panose="05000000000000000000" pitchFamily="2" charset="2"/>
              <a:buChar char="Ø"/>
            </a:pPr>
            <a:r>
              <a:rPr lang="en-US" sz="1600" dirty="0">
                <a:latin typeface="RobotoRegular"/>
              </a:rPr>
              <a:t>Processor		  :     intel 3</a:t>
            </a:r>
            <a:endParaRPr lang="en-IN" sz="1600" dirty="0">
              <a:latin typeface="RobotoRegular"/>
            </a:endParaRPr>
          </a:p>
          <a:p>
            <a:pPr lvl="0">
              <a:lnSpc>
                <a:spcPct val="120000"/>
              </a:lnSpc>
              <a:buFont typeface="Wingdings" panose="05000000000000000000" pitchFamily="2" charset="2"/>
              <a:buChar char="Ø"/>
            </a:pPr>
            <a:r>
              <a:rPr lang="en-US" sz="1600" dirty="0">
                <a:latin typeface="RobotoRegular"/>
              </a:rPr>
              <a:t>Motherboard                 	  :     </a:t>
            </a:r>
            <a:r>
              <a:rPr lang="en-US" sz="1600" dirty="0" err="1">
                <a:latin typeface="RobotoRegular"/>
              </a:rPr>
              <a:t>intel</a:t>
            </a:r>
            <a:r>
              <a:rPr lang="en-US" sz="1600" dirty="0">
                <a:latin typeface="RobotoRegular"/>
              </a:rPr>
              <a:t> 915gvsr chipset board   </a:t>
            </a:r>
            <a:endParaRPr lang="en-IN" sz="1600" dirty="0">
              <a:latin typeface="RobotoRegular"/>
            </a:endParaRPr>
          </a:p>
          <a:p>
            <a:pPr lvl="0">
              <a:lnSpc>
                <a:spcPct val="120000"/>
              </a:lnSpc>
              <a:buFont typeface="Wingdings" panose="05000000000000000000" pitchFamily="2" charset="2"/>
              <a:buChar char="Ø"/>
            </a:pPr>
            <a:r>
              <a:rPr lang="en-US" sz="1600" dirty="0">
                <a:latin typeface="RobotoRegular"/>
              </a:rPr>
              <a:t>Ram			  :     4 gb ddr2 ram</a:t>
            </a:r>
            <a:endParaRPr lang="en-IN" sz="1600" dirty="0">
              <a:latin typeface="RobotoRegular"/>
            </a:endParaRPr>
          </a:p>
          <a:p>
            <a:pPr lvl="0">
              <a:lnSpc>
                <a:spcPct val="120000"/>
              </a:lnSpc>
              <a:buFont typeface="Wingdings" panose="05000000000000000000" pitchFamily="2" charset="2"/>
              <a:buChar char="Ø"/>
            </a:pPr>
            <a:r>
              <a:rPr lang="en-US" sz="1600" dirty="0">
                <a:latin typeface="RobotoRegular"/>
              </a:rPr>
              <a:t>Hard disk drive	 	  :      160 </a:t>
            </a:r>
            <a:r>
              <a:rPr lang="en-US" sz="1600" dirty="0" err="1">
                <a:latin typeface="RobotoRegular"/>
              </a:rPr>
              <a:t>gb</a:t>
            </a:r>
            <a:endParaRPr lang="en-IN" sz="1600" b="1" dirty="0">
              <a:latin typeface="Roboto"/>
              <a:cs typeface="Roboto"/>
            </a:endParaRPr>
          </a:p>
          <a:p>
            <a:pPr marL="0" indent="0">
              <a:lnSpc>
                <a:spcPct val="120000"/>
              </a:lnSpc>
              <a:buNone/>
            </a:pPr>
            <a:r>
              <a:rPr lang="en-IN" sz="1600" b="1" spc="-35" dirty="0">
                <a:solidFill>
                  <a:srgbClr val="DA2727"/>
                </a:solidFill>
                <a:latin typeface="Roboto"/>
                <a:cs typeface="Roboto"/>
              </a:rPr>
              <a:t>SOFTWARE REQUIREMENTS:</a:t>
            </a:r>
          </a:p>
          <a:p>
            <a:pPr>
              <a:lnSpc>
                <a:spcPct val="120000"/>
              </a:lnSpc>
              <a:buFont typeface="Wingdings" panose="05000000000000000000" pitchFamily="2" charset="2"/>
              <a:buChar char="Ø"/>
            </a:pPr>
            <a:r>
              <a:rPr lang="en-US" sz="1600" dirty="0">
                <a:latin typeface="RobotoRegular"/>
              </a:rPr>
              <a:t>Front end	: html5, css3, bootstrap</a:t>
            </a:r>
            <a:endParaRPr lang="en-IN" sz="1600" dirty="0">
              <a:latin typeface="RobotoRegular"/>
            </a:endParaRPr>
          </a:p>
          <a:p>
            <a:pPr>
              <a:lnSpc>
                <a:spcPct val="120000"/>
              </a:lnSpc>
              <a:buFont typeface="Wingdings" panose="05000000000000000000" pitchFamily="2" charset="2"/>
              <a:buChar char="Ø"/>
            </a:pPr>
            <a:r>
              <a:rPr lang="en-US" sz="1600" dirty="0">
                <a:latin typeface="RobotoRegular"/>
              </a:rPr>
              <a:t>Back end	: </a:t>
            </a:r>
            <a:r>
              <a:rPr lang="en-US" sz="1600" dirty="0" err="1">
                <a:latin typeface="RobotoRegular"/>
              </a:rPr>
              <a:t>php</a:t>
            </a:r>
            <a:r>
              <a:rPr lang="en-US" sz="1600" dirty="0">
                <a:latin typeface="RobotoRegular"/>
              </a:rPr>
              <a:t>, </a:t>
            </a:r>
            <a:r>
              <a:rPr lang="en-US" sz="1600" dirty="0" err="1">
                <a:latin typeface="RobotoRegular"/>
              </a:rPr>
              <a:t>mysql</a:t>
            </a:r>
            <a:endParaRPr lang="en-IN" sz="1600" dirty="0">
              <a:latin typeface="RobotoRegular"/>
            </a:endParaRPr>
          </a:p>
          <a:p>
            <a:pPr>
              <a:lnSpc>
                <a:spcPct val="120000"/>
              </a:lnSpc>
              <a:buFont typeface="Wingdings" panose="05000000000000000000" pitchFamily="2" charset="2"/>
              <a:buChar char="Ø"/>
            </a:pPr>
            <a:r>
              <a:rPr lang="en-US" sz="1600" dirty="0">
                <a:latin typeface="RobotoRegular"/>
              </a:rPr>
              <a:t>Control end	: angular java script</a:t>
            </a:r>
            <a:endParaRPr lang="en-US" sz="1600" dirty="0">
              <a:solidFill>
                <a:schemeClr val="tx1">
                  <a:lumMod val="65000"/>
                  <a:lumOff val="35000"/>
                </a:schemeClr>
              </a:solidFill>
              <a:latin typeface="RobotoRegular"/>
            </a:endParaRPr>
          </a:p>
          <a:p>
            <a:pPr marL="0" indent="0">
              <a:lnSpc>
                <a:spcPct val="120000"/>
              </a:lnSpc>
              <a:buNone/>
            </a:pPr>
            <a:r>
              <a:rPr lang="en-IN" sz="1600" b="1" spc="-35" dirty="0">
                <a:solidFill>
                  <a:srgbClr val="DA2727"/>
                </a:solidFill>
                <a:latin typeface="Roboto"/>
                <a:cs typeface="Roboto"/>
              </a:rPr>
              <a:t>PHP  TOOLS:</a:t>
            </a:r>
          </a:p>
          <a:p>
            <a:pPr>
              <a:lnSpc>
                <a:spcPct val="120000"/>
              </a:lnSpc>
              <a:buFont typeface="Wingdings" panose="05000000000000000000" pitchFamily="2" charset="2"/>
              <a:buChar char="Ø"/>
            </a:pPr>
            <a:r>
              <a:rPr lang="en-US" sz="1600" dirty="0">
                <a:latin typeface="RobotoRegular"/>
              </a:rPr>
              <a:t>xampp-win32-5.5.19-0-VC11</a:t>
            </a:r>
            <a:r>
              <a:rPr lang="en-US" sz="1400" dirty="0">
                <a:solidFill>
                  <a:schemeClr val="tx1">
                    <a:lumMod val="65000"/>
                    <a:lumOff val="35000"/>
                  </a:schemeClr>
                </a:solidFill>
                <a:latin typeface="RobotoRegular"/>
              </a:rPr>
              <a:t>	</a:t>
            </a:r>
          </a:p>
          <a:p>
            <a:pPr marL="0" indent="0">
              <a:lnSpc>
                <a:spcPct val="120000"/>
              </a:lnSpc>
              <a:buNone/>
            </a:pPr>
            <a:r>
              <a:rPr lang="en-IN" sz="1600" b="1" spc="-35" dirty="0">
                <a:solidFill>
                  <a:srgbClr val="DA2727"/>
                </a:solidFill>
                <a:latin typeface="Roboto"/>
                <a:cs typeface="Roboto"/>
              </a:rPr>
              <a:t>ANDROID TOOLS:</a:t>
            </a:r>
          </a:p>
          <a:p>
            <a:pPr>
              <a:lnSpc>
                <a:spcPct val="120000"/>
              </a:lnSpc>
              <a:buFont typeface="Wingdings" panose="05000000000000000000" pitchFamily="2" charset="2"/>
              <a:buChar char="Ø"/>
            </a:pPr>
            <a:r>
              <a:rPr lang="en-US" sz="1600" dirty="0"/>
              <a:t>Android Emulator</a:t>
            </a:r>
            <a:endParaRPr lang="en-IN" sz="1600" dirty="0"/>
          </a:p>
          <a:p>
            <a:pPr>
              <a:lnSpc>
                <a:spcPct val="120000"/>
              </a:lnSpc>
              <a:buFont typeface="Wingdings" panose="05000000000000000000" pitchFamily="2" charset="2"/>
              <a:buChar char="Ø"/>
            </a:pPr>
            <a:r>
              <a:rPr lang="en-US" sz="1600" dirty="0">
                <a:latin typeface="RobotoRegular"/>
              </a:rPr>
              <a:t>xampp-win32-5.5.19-0-VC11	</a:t>
            </a:r>
            <a:endParaRPr lang="en-IN" sz="1600" dirty="0">
              <a:latin typeface="RobotoRegular"/>
            </a:endParaRPr>
          </a:p>
          <a:p>
            <a:pPr>
              <a:lnSpc>
                <a:spcPct val="120000"/>
              </a:lnSpc>
              <a:buFont typeface="Wingdings" panose="05000000000000000000" pitchFamily="2" charset="2"/>
              <a:buChar char="Ø"/>
            </a:pPr>
            <a:r>
              <a:rPr lang="en-US" sz="1600" dirty="0">
                <a:latin typeface="RobotoRegular"/>
              </a:rPr>
              <a:t>Android Studio</a:t>
            </a:r>
          </a:p>
          <a:p>
            <a:pPr marL="0" indent="0">
              <a:buNone/>
            </a:pPr>
            <a:endParaRPr lang="en-IN" sz="1400" dirty="0">
              <a:solidFill>
                <a:schemeClr val="tx1">
                  <a:lumMod val="65000"/>
                  <a:lumOff val="35000"/>
                </a:schemeClr>
              </a:solidFill>
              <a:latin typeface="RobotoRegular"/>
            </a:endParaRPr>
          </a:p>
          <a:p>
            <a:pPr marL="0" indent="0">
              <a:buNone/>
            </a:pPr>
            <a:endParaRPr lang="en-IN" sz="1400" b="1" spc="-35" dirty="0">
              <a:solidFill>
                <a:srgbClr val="DA2727"/>
              </a:solidFill>
              <a:latin typeface="Roboto"/>
              <a:cs typeface="Roboto"/>
            </a:endParaRPr>
          </a:p>
          <a:p>
            <a:pPr marL="0" indent="0">
              <a:buNone/>
            </a:pPr>
            <a:endParaRPr lang="en-IN" sz="1400" dirty="0">
              <a:solidFill>
                <a:schemeClr val="tx1">
                  <a:lumMod val="65000"/>
                  <a:lumOff val="35000"/>
                </a:schemeClr>
              </a:solidFill>
              <a:latin typeface="RobotoRegular"/>
            </a:endParaRPr>
          </a:p>
          <a:p>
            <a:pPr marL="0" indent="0">
              <a:buNone/>
            </a:pPr>
            <a:r>
              <a:rPr lang="en-US" sz="1400" dirty="0"/>
              <a:t> </a:t>
            </a:r>
            <a:endParaRPr lang="en-IN" sz="1400" dirty="0"/>
          </a:p>
          <a:p>
            <a:pPr marL="0" indent="0">
              <a:buNone/>
            </a:pPr>
            <a:endParaRPr lang="en-IN" sz="1400" b="1" spc="-35" dirty="0">
              <a:solidFill>
                <a:srgbClr val="DA2727"/>
              </a:solidFill>
              <a:latin typeface="Roboto"/>
              <a:cs typeface="Roboto"/>
            </a:endParaRPr>
          </a:p>
          <a:p>
            <a:pPr marL="0" indent="0">
              <a:buNone/>
            </a:pPr>
            <a:endParaRPr lang="en-IN" sz="1400" dirty="0"/>
          </a:p>
        </p:txBody>
      </p:sp>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grpSp>
        <p:nvGrpSpPr>
          <p:cNvPr id="5" name="object 138"/>
          <p:cNvGrpSpPr/>
          <p:nvPr/>
        </p:nvGrpSpPr>
        <p:grpSpPr>
          <a:xfrm>
            <a:off x="7328080" y="1509884"/>
            <a:ext cx="3484808" cy="3706060"/>
            <a:chOff x="777926" y="5809361"/>
            <a:chExt cx="1541780" cy="1506220"/>
          </a:xfrm>
        </p:grpSpPr>
        <p:sp>
          <p:nvSpPr>
            <p:cNvPr id="6" name="object 139"/>
            <p:cNvSpPr/>
            <p:nvPr/>
          </p:nvSpPr>
          <p:spPr>
            <a:xfrm>
              <a:off x="1511973" y="5929757"/>
              <a:ext cx="80264" cy="101384"/>
            </a:xfrm>
            <a:prstGeom prst="rect">
              <a:avLst/>
            </a:prstGeom>
            <a:blipFill>
              <a:blip r:embed="rId2" cstate="print"/>
              <a:stretch>
                <a:fillRect/>
              </a:stretch>
            </a:blipFill>
          </p:spPr>
          <p:txBody>
            <a:bodyPr wrap="square" lIns="0" tIns="0" rIns="0" bIns="0" rtlCol="0"/>
            <a:lstStyle/>
            <a:p>
              <a:endParaRPr/>
            </a:p>
          </p:txBody>
        </p:sp>
        <p:sp>
          <p:nvSpPr>
            <p:cNvPr id="7" name="object 140"/>
            <p:cNvSpPr/>
            <p:nvPr/>
          </p:nvSpPr>
          <p:spPr>
            <a:xfrm>
              <a:off x="1286433" y="5884888"/>
              <a:ext cx="69697" cy="70980"/>
            </a:xfrm>
            <a:prstGeom prst="rect">
              <a:avLst/>
            </a:prstGeom>
            <a:blipFill>
              <a:blip r:embed="rId3" cstate="print"/>
              <a:stretch>
                <a:fillRect/>
              </a:stretch>
            </a:blipFill>
          </p:spPr>
          <p:txBody>
            <a:bodyPr wrap="square" lIns="0" tIns="0" rIns="0" bIns="0" rtlCol="0"/>
            <a:lstStyle/>
            <a:p>
              <a:endParaRPr/>
            </a:p>
          </p:txBody>
        </p:sp>
        <p:sp>
          <p:nvSpPr>
            <p:cNvPr id="8" name="object 141"/>
            <p:cNvSpPr/>
            <p:nvPr/>
          </p:nvSpPr>
          <p:spPr>
            <a:xfrm>
              <a:off x="2077300" y="6025909"/>
              <a:ext cx="15240" cy="83185"/>
            </a:xfrm>
            <a:custGeom>
              <a:avLst/>
              <a:gdLst/>
              <a:ahLst/>
              <a:cxnLst/>
              <a:rect l="l" t="t" r="r" b="b"/>
              <a:pathLst>
                <a:path w="15239" h="83185">
                  <a:moveTo>
                    <a:pt x="2730" y="0"/>
                  </a:moveTo>
                  <a:lnTo>
                    <a:pt x="0" y="82727"/>
                  </a:lnTo>
                  <a:lnTo>
                    <a:pt x="12204" y="83121"/>
                  </a:lnTo>
                  <a:lnTo>
                    <a:pt x="14935" y="406"/>
                  </a:lnTo>
                  <a:lnTo>
                    <a:pt x="2730" y="0"/>
                  </a:lnTo>
                  <a:close/>
                </a:path>
              </a:pathLst>
            </a:custGeom>
            <a:solidFill>
              <a:srgbClr val="AAC7E8"/>
            </a:solidFill>
          </p:spPr>
          <p:txBody>
            <a:bodyPr wrap="square" lIns="0" tIns="0" rIns="0" bIns="0" rtlCol="0"/>
            <a:lstStyle/>
            <a:p>
              <a:endParaRPr/>
            </a:p>
          </p:txBody>
        </p:sp>
        <p:sp>
          <p:nvSpPr>
            <p:cNvPr id="9" name="object 142"/>
            <p:cNvSpPr/>
            <p:nvPr/>
          </p:nvSpPr>
          <p:spPr>
            <a:xfrm>
              <a:off x="1666278" y="5809361"/>
              <a:ext cx="99161" cy="99174"/>
            </a:xfrm>
            <a:prstGeom prst="rect">
              <a:avLst/>
            </a:prstGeom>
            <a:blipFill>
              <a:blip r:embed="rId4" cstate="print"/>
              <a:stretch>
                <a:fillRect/>
              </a:stretch>
            </a:blipFill>
          </p:spPr>
          <p:txBody>
            <a:bodyPr wrap="square" lIns="0" tIns="0" rIns="0" bIns="0" rtlCol="0"/>
            <a:lstStyle/>
            <a:p>
              <a:endParaRPr/>
            </a:p>
          </p:txBody>
        </p:sp>
        <p:sp>
          <p:nvSpPr>
            <p:cNvPr id="10" name="object 143"/>
            <p:cNvSpPr/>
            <p:nvPr/>
          </p:nvSpPr>
          <p:spPr>
            <a:xfrm>
              <a:off x="777926" y="5886043"/>
              <a:ext cx="1541606" cy="1429130"/>
            </a:xfrm>
            <a:prstGeom prst="rect">
              <a:avLst/>
            </a:prstGeom>
            <a:blipFill>
              <a:blip r:embed="rId5"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72711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68932" y="476174"/>
            <a:ext cx="1779333" cy="400110"/>
          </a:xfrm>
          <a:prstGeom prst="rect">
            <a:avLst/>
          </a:prstGeom>
        </p:spPr>
        <p:txBody>
          <a:bodyPr wrap="none">
            <a:spAutoFit/>
          </a:bodyPr>
          <a:lstStyle/>
          <a:p>
            <a:r>
              <a:rPr lang="en-US" sz="2000" b="1" spc="-15" dirty="0">
                <a:solidFill>
                  <a:srgbClr val="D82128"/>
                </a:solidFill>
                <a:latin typeface="Roboto"/>
              </a:rPr>
              <a:t>MODULE LIST</a:t>
            </a:r>
            <a:endParaRPr lang="en-IN" sz="2000" dirty="0"/>
          </a:p>
        </p:txBody>
      </p:sp>
      <p:sp>
        <p:nvSpPr>
          <p:cNvPr id="9" name="Content Placeholder 8"/>
          <p:cNvSpPr>
            <a:spLocks noGrp="1"/>
          </p:cNvSpPr>
          <p:nvPr>
            <p:ph idx="1"/>
          </p:nvPr>
        </p:nvSpPr>
        <p:spPr>
          <a:xfrm>
            <a:off x="968932" y="1308296"/>
            <a:ext cx="10689269" cy="5810370"/>
          </a:xfrm>
        </p:spPr>
        <p:txBody>
          <a:bodyPr>
            <a:normAutofit/>
          </a:bodyPr>
          <a:lstStyle/>
          <a:p>
            <a:pPr marL="0" indent="0">
              <a:lnSpc>
                <a:spcPct val="100000"/>
              </a:lnSpc>
              <a:buNone/>
            </a:pPr>
            <a:r>
              <a:rPr lang="en-US" b="1" dirty="0">
                <a:latin typeface="RobotoRegular"/>
              </a:rPr>
              <a:t>ADMIN</a:t>
            </a:r>
          </a:p>
          <a:p>
            <a:pPr lvl="0">
              <a:lnSpc>
                <a:spcPct val="150000"/>
              </a:lnSpc>
              <a:buFont typeface="Wingdings" panose="05000000000000000000" pitchFamily="2" charset="2"/>
              <a:buChar char="Ø"/>
            </a:pPr>
            <a:r>
              <a:rPr lang="en-US" dirty="0">
                <a:latin typeface="RobotoRegular"/>
              </a:rPr>
              <a:t>Can create/delete an account.</a:t>
            </a:r>
            <a:endParaRPr lang="en-IN" dirty="0">
              <a:latin typeface="RobotoRegular"/>
            </a:endParaRPr>
          </a:p>
          <a:p>
            <a:pPr lvl="0">
              <a:lnSpc>
                <a:spcPct val="150000"/>
              </a:lnSpc>
              <a:buFont typeface="Wingdings" panose="05000000000000000000" pitchFamily="2" charset="2"/>
              <a:buChar char="Ø"/>
            </a:pPr>
            <a:r>
              <a:rPr lang="en-US" dirty="0">
                <a:latin typeface="RobotoRegular"/>
              </a:rPr>
              <a:t>Can view the student’s accounts.</a:t>
            </a:r>
            <a:endParaRPr lang="en-IN" dirty="0">
              <a:latin typeface="RobotoRegular"/>
            </a:endParaRPr>
          </a:p>
          <a:p>
            <a:pPr lvl="0">
              <a:lnSpc>
                <a:spcPct val="150000"/>
              </a:lnSpc>
              <a:buFont typeface="Wingdings" panose="05000000000000000000" pitchFamily="2" charset="2"/>
              <a:buChar char="Ø"/>
            </a:pPr>
            <a:r>
              <a:rPr lang="en-US" dirty="0">
                <a:latin typeface="RobotoRegular"/>
              </a:rPr>
              <a:t>Can change the password.</a:t>
            </a:r>
            <a:endParaRPr lang="en-IN" dirty="0">
              <a:latin typeface="RobotoRegular"/>
            </a:endParaRPr>
          </a:p>
          <a:p>
            <a:pPr lvl="0">
              <a:lnSpc>
                <a:spcPct val="150000"/>
              </a:lnSpc>
              <a:buFont typeface="Wingdings" panose="05000000000000000000" pitchFamily="2" charset="2"/>
              <a:buChar char="Ø"/>
            </a:pPr>
            <a:r>
              <a:rPr lang="en-US" dirty="0">
                <a:latin typeface="RobotoRegular"/>
              </a:rPr>
              <a:t>Insert/delete/edit the information of available on daily attendance system.</a:t>
            </a:r>
            <a:endParaRPr lang="en-IN" dirty="0">
              <a:latin typeface="RobotoRegular"/>
            </a:endParaRPr>
          </a:p>
          <a:p>
            <a:pPr lvl="0">
              <a:lnSpc>
                <a:spcPct val="150000"/>
              </a:lnSpc>
              <a:buFont typeface="Wingdings" panose="05000000000000000000" pitchFamily="2" charset="2"/>
              <a:buChar char="Ø"/>
            </a:pPr>
            <a:r>
              <a:rPr lang="en-US" dirty="0">
                <a:latin typeface="RobotoRegular"/>
              </a:rPr>
              <a:t>Create/delete accounts (add list of his student)</a:t>
            </a:r>
            <a:endParaRPr lang="en-IN" dirty="0">
              <a:latin typeface="RobotoRegular"/>
            </a:endParaRPr>
          </a:p>
          <a:p>
            <a:pPr lvl="0">
              <a:lnSpc>
                <a:spcPct val="150000"/>
              </a:lnSpc>
              <a:buFont typeface="Wingdings" panose="05000000000000000000" pitchFamily="2" charset="2"/>
              <a:buChar char="Ø"/>
            </a:pPr>
            <a:r>
              <a:rPr lang="en-US" dirty="0">
                <a:latin typeface="RobotoRegular"/>
              </a:rPr>
              <a:t>Change password for Student</a:t>
            </a:r>
            <a:endParaRPr lang="en-IN" dirty="0">
              <a:latin typeface="RobotoRegular"/>
            </a:endParaRPr>
          </a:p>
          <a:p>
            <a:pPr lvl="0">
              <a:lnSpc>
                <a:spcPct val="150000"/>
              </a:lnSpc>
              <a:buFont typeface="Wingdings" panose="05000000000000000000" pitchFamily="2" charset="2"/>
              <a:buChar char="Ø"/>
            </a:pPr>
            <a:r>
              <a:rPr lang="en-US" dirty="0">
                <a:latin typeface="RobotoRegular"/>
              </a:rPr>
              <a:t>Create/ delete/update courses (subject).</a:t>
            </a:r>
            <a:endParaRPr lang="en-IN" dirty="0">
              <a:latin typeface="RobotoRegular"/>
            </a:endParaRPr>
          </a:p>
          <a:p>
            <a:pPr marL="0" indent="0">
              <a:lnSpc>
                <a:spcPct val="100000"/>
              </a:lnSpc>
              <a:buNone/>
            </a:pPr>
            <a:endParaRPr lang="en-US" sz="1600" b="1" dirty="0">
              <a:latin typeface="RobotoRegular"/>
            </a:endParaRPr>
          </a:p>
          <a:p>
            <a:pPr marL="0" indent="0">
              <a:lnSpc>
                <a:spcPct val="100000"/>
              </a:lnSpc>
              <a:buNone/>
            </a:pPr>
            <a:endParaRPr lang="en-US" sz="1600" b="1" dirty="0">
              <a:latin typeface="RobotoRegular"/>
            </a:endParaRPr>
          </a:p>
          <a:p>
            <a:pPr marL="0" indent="0">
              <a:lnSpc>
                <a:spcPct val="100000"/>
              </a:lnSpc>
              <a:buNone/>
            </a:pPr>
            <a:endParaRPr lang="en-US" sz="1600" b="1" dirty="0">
              <a:latin typeface="RobotoRegular"/>
            </a:endParaRPr>
          </a:p>
          <a:p>
            <a:pPr marL="0" indent="0">
              <a:lnSpc>
                <a:spcPct val="100000"/>
              </a:lnSpc>
              <a:buNone/>
            </a:pPr>
            <a:endParaRPr lang="en-US" sz="1600" b="1" dirty="0">
              <a:latin typeface="RobotoRegular"/>
            </a:endParaRPr>
          </a:p>
          <a:p>
            <a:pPr marL="0" indent="0">
              <a:lnSpc>
                <a:spcPct val="100000"/>
              </a:lnSpc>
              <a:buNone/>
            </a:pPr>
            <a:endParaRPr lang="en-US" sz="1600" b="1" dirty="0">
              <a:latin typeface="RobotoRegular"/>
            </a:endParaRPr>
          </a:p>
          <a:p>
            <a:pPr marL="0" lvl="0" indent="0">
              <a:lnSpc>
                <a:spcPct val="150000"/>
              </a:lnSpc>
              <a:buNone/>
            </a:pPr>
            <a:endParaRPr lang="en-IN" sz="1600" dirty="0">
              <a:latin typeface="RobotoRegular"/>
            </a:endParaRPr>
          </a:p>
        </p:txBody>
      </p:sp>
    </p:spTree>
    <p:extLst>
      <p:ext uri="{BB962C8B-B14F-4D97-AF65-F5344CB8AC3E}">
        <p14:creationId xmlns:p14="http://schemas.microsoft.com/office/powerpoint/2010/main" val="179725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36C6DE-763C-291C-B286-6DD0124B65A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7C3996E8-87D0-A30D-4A73-682D74AA8050}"/>
              </a:ext>
            </a:extLst>
          </p:cNvPr>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4" name="Title 3">
            <a:extLst>
              <a:ext uri="{FF2B5EF4-FFF2-40B4-BE49-F238E27FC236}">
                <a16:creationId xmlns:a16="http://schemas.microsoft.com/office/drawing/2014/main" id="{D9801360-64F3-7F95-337F-556ACD86A7DB}"/>
              </a:ext>
            </a:extLst>
          </p:cNvPr>
          <p:cNvSpPr>
            <a:spLocks noGrp="1"/>
          </p:cNvSpPr>
          <p:nvPr>
            <p:ph type="title"/>
          </p:nvPr>
        </p:nvSpPr>
        <p:spPr>
          <a:xfrm>
            <a:off x="816017" y="0"/>
            <a:ext cx="10515600" cy="1325563"/>
          </a:xfrm>
        </p:spPr>
        <p:txBody>
          <a:bodyPr>
            <a:normAutofit/>
          </a:bodyPr>
          <a:lstStyle/>
          <a:p>
            <a:pPr marL="12700">
              <a:lnSpc>
                <a:spcPct val="100000"/>
              </a:lnSpc>
              <a:spcBef>
                <a:spcPts val="115"/>
              </a:spcBef>
            </a:pPr>
            <a:r>
              <a:rPr lang="en-US" sz="2800" b="1" spc="-15" dirty="0">
                <a:solidFill>
                  <a:srgbClr val="D82128"/>
                </a:solidFill>
                <a:latin typeface="Roboto"/>
                <a:cs typeface="Roboto"/>
              </a:rPr>
              <a:t>AIM OF THE PROJECT</a:t>
            </a:r>
            <a:endParaRPr lang="en-US" sz="2800" b="1" dirty="0">
              <a:latin typeface="Roboto"/>
              <a:cs typeface="Roboto"/>
            </a:endParaRPr>
          </a:p>
        </p:txBody>
      </p:sp>
      <p:sp>
        <p:nvSpPr>
          <p:cNvPr id="5" name="Content Placeholder 4">
            <a:extLst>
              <a:ext uri="{FF2B5EF4-FFF2-40B4-BE49-F238E27FC236}">
                <a16:creationId xmlns:a16="http://schemas.microsoft.com/office/drawing/2014/main" id="{74C09B2B-2E77-C8A5-2742-F482629D31BD}"/>
              </a:ext>
            </a:extLst>
          </p:cNvPr>
          <p:cNvSpPr>
            <a:spLocks noGrp="1"/>
          </p:cNvSpPr>
          <p:nvPr>
            <p:ph idx="1"/>
          </p:nvPr>
        </p:nvSpPr>
        <p:spPr>
          <a:xfrm>
            <a:off x="816017" y="886265"/>
            <a:ext cx="11085854" cy="5759234"/>
          </a:xfrm>
        </p:spPr>
        <p:txBody>
          <a:bodyPr>
            <a:normAutofit/>
          </a:bodyPr>
          <a:lstStyle/>
          <a:p>
            <a:pPr algn="just">
              <a:lnSpc>
                <a:spcPct val="150000"/>
              </a:lnSpc>
              <a:buFont typeface="Wingdings" panose="05000000000000000000" pitchFamily="2" charset="2"/>
              <a:buChar char="Ø"/>
            </a:pPr>
            <a:r>
              <a:rPr lang="en-US" dirty="0">
                <a:latin typeface="RobotoRegular"/>
              </a:rPr>
              <a:t>Managing the attendance using traditional approach is really a cumbersome process. The person has to maintain the attendance record in registers and file using pen and paper.</a:t>
            </a:r>
          </a:p>
          <a:p>
            <a:pPr algn="just">
              <a:lnSpc>
                <a:spcPct val="150000"/>
              </a:lnSpc>
              <a:buFont typeface="Wingdings" panose="05000000000000000000" pitchFamily="2" charset="2"/>
              <a:buChar char="Ø"/>
            </a:pPr>
            <a:r>
              <a:rPr lang="en-US" dirty="0">
                <a:latin typeface="RobotoRegular"/>
              </a:rPr>
              <a:t> The problem with this approach is that it requires lots of paper which are the part of our non-renewable natural resources. We are in the age, where we have to think about sustainable development. </a:t>
            </a:r>
          </a:p>
          <a:p>
            <a:pPr algn="just">
              <a:lnSpc>
                <a:spcPct val="150000"/>
              </a:lnSpc>
              <a:buFont typeface="Wingdings" panose="05000000000000000000" pitchFamily="2" charset="2"/>
              <a:buChar char="Ø"/>
            </a:pPr>
            <a:r>
              <a:rPr lang="en-US" dirty="0">
                <a:latin typeface="RobotoRegular"/>
              </a:rPr>
              <a:t>Managing the attendance using web applications, provide an alternative way in this direction. Communication between teachers and the parent is also an important issue. </a:t>
            </a:r>
          </a:p>
          <a:p>
            <a:pPr algn="just">
              <a:lnSpc>
                <a:spcPct val="150000"/>
              </a:lnSpc>
              <a:buFont typeface="Wingdings" panose="05000000000000000000" pitchFamily="2" charset="2"/>
              <a:buChar char="Ø"/>
            </a:pPr>
            <a:r>
              <a:rPr lang="en-US" dirty="0">
                <a:latin typeface="RobotoRegular"/>
              </a:rPr>
              <a:t>Our proposed application provide all information about results, attendance and notification for parent and student easily in online. </a:t>
            </a:r>
          </a:p>
          <a:p>
            <a:pPr algn="just">
              <a:lnSpc>
                <a:spcPct val="150000"/>
              </a:lnSpc>
              <a:buFont typeface="Wingdings" panose="05000000000000000000" pitchFamily="2" charset="2"/>
              <a:buChar char="Ø"/>
            </a:pPr>
            <a:r>
              <a:rPr lang="en-US" dirty="0">
                <a:latin typeface="RobotoRegular"/>
              </a:rPr>
              <a:t>So, we also tried to bring the system which enables parent to receive the information of their ward of regularity on daily basis.</a:t>
            </a:r>
            <a:endParaRPr lang="en-IN" dirty="0">
              <a:latin typeface="RobotoRegular"/>
            </a:endParaRPr>
          </a:p>
          <a:p>
            <a:pPr algn="just" fontAlgn="base">
              <a:lnSpc>
                <a:spcPct val="150000"/>
              </a:lnSpc>
              <a:buFont typeface="Wingdings" panose="05000000000000000000" pitchFamily="2" charset="2"/>
              <a:buChar char="Ø"/>
            </a:pPr>
            <a:endParaRPr lang="en-IN" sz="1600" dirty="0"/>
          </a:p>
          <a:p>
            <a:pPr marL="0" indent="0" algn="just">
              <a:buNone/>
            </a:pP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23623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4" name="Title 3"/>
          <p:cNvSpPr>
            <a:spLocks noGrp="1"/>
          </p:cNvSpPr>
          <p:nvPr>
            <p:ph type="title"/>
          </p:nvPr>
        </p:nvSpPr>
        <p:spPr>
          <a:xfrm>
            <a:off x="816017" y="0"/>
            <a:ext cx="10515600" cy="1325563"/>
          </a:xfrm>
        </p:spPr>
        <p:txBody>
          <a:bodyPr>
            <a:normAutofit/>
          </a:bodyPr>
          <a:lstStyle/>
          <a:p>
            <a:pPr marL="12700">
              <a:lnSpc>
                <a:spcPct val="100000"/>
              </a:lnSpc>
              <a:spcBef>
                <a:spcPts val="115"/>
              </a:spcBef>
            </a:pPr>
            <a:r>
              <a:rPr lang="en-IN" sz="2800" dirty="0"/>
              <a:t>🖥️ </a:t>
            </a:r>
            <a:r>
              <a:rPr lang="en-US" sz="2800" b="1" spc="-15" dirty="0">
                <a:solidFill>
                  <a:srgbClr val="D82128"/>
                </a:solidFill>
                <a:latin typeface="Roboto"/>
                <a:cs typeface="Roboto"/>
              </a:rPr>
              <a:t>SAMPLE OUTPUT</a:t>
            </a:r>
            <a:r>
              <a:rPr lang="en-IN" sz="2800" dirty="0"/>
              <a:t> </a:t>
            </a:r>
            <a:r>
              <a:rPr lang="en-IN" sz="2800" dirty="0">
                <a:latin typeface="Roboto" panose="02000000000000000000" pitchFamily="2" charset="0"/>
                <a:ea typeface="Roboto" panose="02000000000000000000" pitchFamily="2" charset="0"/>
                <a:cs typeface="Roboto" panose="02000000000000000000" pitchFamily="2" charset="0"/>
              </a:rPr>
              <a:t> </a:t>
            </a:r>
            <a:endParaRPr lang="en-US" sz="2800" b="1" dirty="0">
              <a:latin typeface="Roboto" panose="02000000000000000000" pitchFamily="2" charset="0"/>
              <a:ea typeface="Roboto" panose="02000000000000000000" pitchFamily="2" charset="0"/>
              <a:cs typeface="Roboto" panose="02000000000000000000" pitchFamily="2" charset="0"/>
            </a:endParaRPr>
          </a:p>
        </p:txBody>
      </p:sp>
      <p:sp>
        <p:nvSpPr>
          <p:cNvPr id="5" name="Content Placeholder 4"/>
          <p:cNvSpPr>
            <a:spLocks noGrp="1"/>
          </p:cNvSpPr>
          <p:nvPr>
            <p:ph idx="1"/>
          </p:nvPr>
        </p:nvSpPr>
        <p:spPr>
          <a:xfrm>
            <a:off x="661273" y="435416"/>
            <a:ext cx="11085854" cy="5759234"/>
          </a:xfrm>
        </p:spPr>
        <p:txBody>
          <a:bodyPr>
            <a:normAutofit fontScale="92500" lnSpcReduction="10000"/>
          </a:bodyPr>
          <a:lstStyle/>
          <a:p>
            <a:pPr marL="0" indent="0" algn="just" fontAlgn="base">
              <a:lnSpc>
                <a:spcPct val="150000"/>
              </a:lnSpc>
              <a:buNone/>
            </a:pPr>
            <a:endParaRPr lang="en-IN" sz="1600" dirty="0"/>
          </a:p>
          <a:p>
            <a:pPr>
              <a:defRPr sz="1800"/>
            </a:pPr>
            <a:r>
              <a:rPr lang="en-IN" sz="2800" dirty="0">
                <a:latin typeface="RobotoRegular"/>
              </a:rPr>
              <a:t>🎓 STUDENT ATTENDANCE DETECTOR SYSTEM</a:t>
            </a:r>
          </a:p>
          <a:p>
            <a:pPr>
              <a:defRPr sz="1800"/>
            </a:pPr>
            <a:endParaRPr lang="en-IN" sz="2800" dirty="0">
              <a:latin typeface="RobotoRegular"/>
            </a:endParaRPr>
          </a:p>
          <a:p>
            <a:pPr>
              <a:defRPr sz="1800"/>
            </a:pPr>
            <a:r>
              <a:rPr lang="en-US" sz="2800" dirty="0">
                <a:latin typeface="RobotoRegular"/>
              </a:rPr>
              <a:t>1. Record Today's Attendance  </a:t>
            </a:r>
          </a:p>
          <a:p>
            <a:pPr>
              <a:defRPr sz="1800"/>
            </a:pPr>
            <a:r>
              <a:rPr lang="en-US" sz="2800" dirty="0">
                <a:latin typeface="RobotoRegular"/>
              </a:rPr>
              <a:t>2. View Attendance History  </a:t>
            </a:r>
          </a:p>
          <a:p>
            <a:pPr>
              <a:defRPr sz="1800"/>
            </a:pPr>
            <a:r>
              <a:rPr lang="en-US" sz="2800" dirty="0">
                <a:latin typeface="RobotoRegular"/>
              </a:rPr>
              <a:t>3. Find Consistently Present Students  </a:t>
            </a:r>
          </a:p>
          <a:p>
            <a:pPr>
              <a:defRPr sz="1800"/>
            </a:pPr>
            <a:r>
              <a:rPr lang="en-US" sz="2800" dirty="0">
                <a:latin typeface="RobotoRegular"/>
              </a:rPr>
              <a:t>4. Find Students with Irregular Attendance  </a:t>
            </a:r>
          </a:p>
          <a:p>
            <a:pPr>
              <a:defRPr sz="1800"/>
            </a:pPr>
            <a:r>
              <a:rPr lang="en-US" sz="2800" dirty="0">
                <a:latin typeface="RobotoRegular"/>
              </a:rPr>
              <a:t>5. Search Attendance by Student ID  </a:t>
            </a:r>
          </a:p>
          <a:p>
            <a:pPr>
              <a:defRPr sz="1800"/>
            </a:pPr>
            <a:r>
              <a:rPr lang="en-US" sz="2800" dirty="0">
                <a:latin typeface="RobotoRegular"/>
              </a:rPr>
              <a:t>6. Undo Last Attendance Entry  </a:t>
            </a:r>
          </a:p>
          <a:p>
            <a:pPr>
              <a:defRPr sz="1800"/>
            </a:pPr>
            <a:r>
              <a:rPr lang="en-US" sz="2800" dirty="0">
                <a:latin typeface="RobotoRegular"/>
              </a:rPr>
              <a:t>7. Save Attendance to File  </a:t>
            </a:r>
          </a:p>
          <a:p>
            <a:pPr>
              <a:defRPr sz="1800"/>
            </a:pPr>
            <a:r>
              <a:rPr lang="en-US" sz="2800" dirty="0">
                <a:latin typeface="RobotoRegular"/>
              </a:rPr>
              <a:t>8. Load Attendance from File  </a:t>
            </a:r>
          </a:p>
          <a:p>
            <a:pPr>
              <a:defRPr sz="1800"/>
            </a:pPr>
            <a:r>
              <a:rPr lang="en-US" sz="2800" dirty="0">
                <a:latin typeface="RobotoRegular"/>
              </a:rPr>
              <a:t>9. Exit </a:t>
            </a:r>
            <a:endParaRPr lang="en-IN" sz="1600" dirty="0">
              <a:solidFill>
                <a:schemeClr val="tx1">
                  <a:lumMod val="65000"/>
                  <a:lumOff val="35000"/>
                </a:schemeClr>
              </a:solidFill>
              <a:latin typeface="RobotoRegular"/>
            </a:endParaRPr>
          </a:p>
        </p:txBody>
      </p:sp>
    </p:spTree>
    <p:extLst>
      <p:ext uri="{BB962C8B-B14F-4D97-AF65-F5344CB8AC3E}">
        <p14:creationId xmlns:p14="http://schemas.microsoft.com/office/powerpoint/2010/main" val="131621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826394" y="476174"/>
            <a:ext cx="2417328" cy="400110"/>
          </a:xfrm>
          <a:prstGeom prst="rect">
            <a:avLst/>
          </a:prstGeom>
        </p:spPr>
        <p:txBody>
          <a:bodyPr wrap="none">
            <a:spAutoFit/>
          </a:bodyPr>
          <a:lstStyle/>
          <a:p>
            <a:r>
              <a:rPr lang="en-US" sz="2000" b="1" spc="-15" dirty="0">
                <a:solidFill>
                  <a:srgbClr val="D82128"/>
                </a:solidFill>
                <a:latin typeface="Roboto"/>
              </a:rPr>
              <a:t>EXISTING SYSTEM </a:t>
            </a:r>
            <a:endParaRPr lang="en-IN" sz="2000" dirty="0"/>
          </a:p>
        </p:txBody>
      </p:sp>
      <p:sp>
        <p:nvSpPr>
          <p:cNvPr id="7" name="Content Placeholder 6"/>
          <p:cNvSpPr>
            <a:spLocks noGrp="1"/>
          </p:cNvSpPr>
          <p:nvPr>
            <p:ph idx="1"/>
          </p:nvPr>
        </p:nvSpPr>
        <p:spPr>
          <a:xfrm>
            <a:off x="947383" y="1146696"/>
            <a:ext cx="10515600" cy="5322343"/>
          </a:xfrm>
        </p:spPr>
        <p:txBody>
          <a:bodyPr>
            <a:normAutofit fontScale="92500" lnSpcReduction="10000"/>
          </a:bodyPr>
          <a:lstStyle/>
          <a:p>
            <a:pPr algn="just">
              <a:lnSpc>
                <a:spcPct val="150000"/>
              </a:lnSpc>
              <a:buFont typeface="Wingdings" panose="05000000000000000000" pitchFamily="2" charset="2"/>
              <a:buChar char="Ø"/>
            </a:pPr>
            <a:r>
              <a:rPr lang="en-US" dirty="0">
                <a:latin typeface="RobotoRegular"/>
              </a:rPr>
              <a:t>It provides mobility to the users to access the attendance record at any time and at any place. </a:t>
            </a:r>
            <a:endParaRPr lang="en-IN" dirty="0">
              <a:latin typeface="RobotoRegular"/>
            </a:endParaRPr>
          </a:p>
          <a:p>
            <a:pPr algn="just">
              <a:lnSpc>
                <a:spcPct val="150000"/>
              </a:lnSpc>
              <a:buFont typeface="Wingdings" panose="05000000000000000000" pitchFamily="2" charset="2"/>
              <a:buChar char="Ø"/>
            </a:pPr>
            <a:r>
              <a:rPr lang="en-US" dirty="0">
                <a:latin typeface="RobotoRegular"/>
              </a:rPr>
              <a:t>The Mobile Phone is relatively cheaper than the Computer on the average, so economically it has advantage over that. </a:t>
            </a:r>
            <a:endParaRPr lang="en-IN" dirty="0">
              <a:latin typeface="RobotoRegular"/>
            </a:endParaRPr>
          </a:p>
          <a:p>
            <a:pPr algn="just">
              <a:lnSpc>
                <a:spcPct val="150000"/>
              </a:lnSpc>
              <a:buFont typeface="Wingdings" panose="05000000000000000000" pitchFamily="2" charset="2"/>
              <a:buChar char="Ø"/>
            </a:pPr>
            <a:r>
              <a:rPr lang="en-US" dirty="0">
                <a:latin typeface="RobotoRegular"/>
              </a:rPr>
              <a:t>In an environment of poor maintenance culture, Mobile phones are less prone to malfunctioning when compared to Computers so; Cheaper Maintenance is the next added advantage for any system based on mobile phones. </a:t>
            </a:r>
            <a:endParaRPr lang="en-IN" dirty="0">
              <a:latin typeface="RobotoRegular"/>
            </a:endParaRPr>
          </a:p>
          <a:p>
            <a:pPr algn="just">
              <a:lnSpc>
                <a:spcPct val="150000"/>
              </a:lnSpc>
              <a:buFont typeface="Wingdings" panose="05000000000000000000" pitchFamily="2" charset="2"/>
              <a:buChar char="Ø"/>
            </a:pPr>
            <a:r>
              <a:rPr lang="en-US" dirty="0">
                <a:latin typeface="RobotoRegular"/>
              </a:rPr>
              <a:t>The reduction in Paper material being used in traditional method of pen and paper based attendance system, thus preserving the Forests of the world (the small phone can contain hundreds of thousands of pages of books, and written materials).</a:t>
            </a:r>
          </a:p>
          <a:p>
            <a:pPr algn="just">
              <a:lnSpc>
                <a:spcPct val="150000"/>
              </a:lnSpc>
              <a:buFont typeface="Wingdings" panose="05000000000000000000" pitchFamily="2" charset="2"/>
              <a:buChar char="Ø"/>
            </a:pPr>
            <a:r>
              <a:rPr lang="en-US" dirty="0">
                <a:latin typeface="RobotoRegular"/>
              </a:rPr>
              <a:t> It is a Green technology.</a:t>
            </a:r>
            <a:endParaRPr lang="en-IN" dirty="0">
              <a:latin typeface="RobotoRegular"/>
            </a:endParaRPr>
          </a:p>
          <a:p>
            <a:pPr algn="just">
              <a:lnSpc>
                <a:spcPct val="150000"/>
              </a:lnSpc>
              <a:buFont typeface="Wingdings" panose="05000000000000000000" pitchFamily="2" charset="2"/>
              <a:buChar char="Ø"/>
            </a:pPr>
            <a:r>
              <a:rPr lang="en-US" dirty="0">
                <a:latin typeface="RobotoRegular"/>
              </a:rPr>
              <a:t>Availability wise also it is preferable, today mobile phone is available to every other person as compared to computer. So, any institution does not need to incur any extra cost while installing the system.</a:t>
            </a:r>
            <a:endParaRPr lang="en-IN" dirty="0">
              <a:latin typeface="RobotoRegular"/>
            </a:endParaRPr>
          </a:p>
          <a:p>
            <a:pPr algn="just" fontAlgn="base">
              <a:lnSpc>
                <a:spcPct val="100000"/>
              </a:lnSpc>
              <a:buFont typeface="Wingdings" panose="05000000000000000000" pitchFamily="2" charset="2"/>
              <a:buChar char="Ø"/>
            </a:pPr>
            <a:endParaRPr lang="en-IN" sz="1600" b="1" dirty="0">
              <a:solidFill>
                <a:srgbClr val="C00000"/>
              </a:solidFill>
              <a:latin typeface="RobotoRegular"/>
            </a:endParaRPr>
          </a:p>
          <a:p>
            <a:pPr marL="0" indent="0">
              <a:buNone/>
            </a:pPr>
            <a:endParaRPr lang="en-IN" dirty="0"/>
          </a:p>
        </p:txBody>
      </p:sp>
    </p:spTree>
    <p:extLst>
      <p:ext uri="{BB962C8B-B14F-4D97-AF65-F5344CB8AC3E}">
        <p14:creationId xmlns:p14="http://schemas.microsoft.com/office/powerpoint/2010/main" val="94220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807719" y="476174"/>
            <a:ext cx="4902945" cy="400110"/>
          </a:xfrm>
          <a:prstGeom prst="rect">
            <a:avLst/>
          </a:prstGeom>
        </p:spPr>
        <p:txBody>
          <a:bodyPr wrap="none">
            <a:spAutoFit/>
          </a:bodyPr>
          <a:lstStyle/>
          <a:p>
            <a:r>
              <a:rPr lang="en-US" sz="2000" b="1" spc="-15" dirty="0">
                <a:solidFill>
                  <a:srgbClr val="D82128"/>
                </a:solidFill>
                <a:latin typeface="Roboto"/>
              </a:rPr>
              <a:t>DISADVANTAGES OF EXISTING SYSTEM </a:t>
            </a:r>
            <a:endParaRPr lang="en-IN" sz="2000" dirty="0"/>
          </a:p>
        </p:txBody>
      </p:sp>
      <p:sp>
        <p:nvSpPr>
          <p:cNvPr id="8" name="Content Placeholder 7"/>
          <p:cNvSpPr>
            <a:spLocks noGrp="1"/>
          </p:cNvSpPr>
          <p:nvPr>
            <p:ph idx="1"/>
          </p:nvPr>
        </p:nvSpPr>
        <p:spPr>
          <a:xfrm>
            <a:off x="807719" y="1091527"/>
            <a:ext cx="10487810" cy="4811731"/>
          </a:xfrm>
        </p:spPr>
        <p:txBody>
          <a:bodyPr>
            <a:normAutofit/>
          </a:bodyPr>
          <a:lstStyle/>
          <a:p>
            <a:pPr marL="531813" indent="-354013" algn="just" fontAlgn="base">
              <a:lnSpc>
                <a:spcPct val="150000"/>
              </a:lnSpc>
              <a:buFont typeface="+mj-lt"/>
              <a:buAutoNum type="arabicPeriod"/>
            </a:pPr>
            <a:r>
              <a:rPr lang="en-US" dirty="0">
                <a:latin typeface="RobotoRegular"/>
              </a:rPr>
              <a:t>It is time consuming​</a:t>
            </a:r>
          </a:p>
          <a:p>
            <a:pPr marL="531813" indent="-354013" algn="just" fontAlgn="base">
              <a:lnSpc>
                <a:spcPct val="150000"/>
              </a:lnSpc>
              <a:buFont typeface="+mj-lt"/>
              <a:buAutoNum type="arabicPeriod"/>
            </a:pPr>
            <a:r>
              <a:rPr lang="en-US" dirty="0">
                <a:latin typeface="RobotoRegular"/>
              </a:rPr>
              <a:t>It consumes lot of manpower to better results​</a:t>
            </a:r>
          </a:p>
          <a:p>
            <a:pPr marL="531813" indent="-354013" algn="just" fontAlgn="base">
              <a:lnSpc>
                <a:spcPct val="150000"/>
              </a:lnSpc>
              <a:buFont typeface="+mj-lt"/>
              <a:buAutoNum type="arabicPeriod"/>
            </a:pPr>
            <a:r>
              <a:rPr lang="en-US" dirty="0">
                <a:latin typeface="RobotoRegular"/>
              </a:rPr>
              <a:t>It lacks of data security​</a:t>
            </a:r>
          </a:p>
          <a:p>
            <a:pPr marL="531813" indent="-354013" algn="just" fontAlgn="base">
              <a:lnSpc>
                <a:spcPct val="150000"/>
              </a:lnSpc>
              <a:buFont typeface="+mj-lt"/>
              <a:buAutoNum type="arabicPeriod"/>
            </a:pPr>
            <a:r>
              <a:rPr lang="en-US" dirty="0">
                <a:latin typeface="RobotoRegular"/>
              </a:rPr>
              <a:t>Retrieval of data takes lot of time​</a:t>
            </a:r>
          </a:p>
          <a:p>
            <a:pPr marL="531813" indent="-354013" algn="just" fontAlgn="base">
              <a:lnSpc>
                <a:spcPct val="150000"/>
              </a:lnSpc>
              <a:buFont typeface="+mj-lt"/>
              <a:buAutoNum type="arabicPeriod"/>
            </a:pPr>
            <a:r>
              <a:rPr lang="en-US" dirty="0">
                <a:latin typeface="RobotoRegular"/>
              </a:rPr>
              <a:t>Percentage of accuracy is less​</a:t>
            </a:r>
          </a:p>
          <a:p>
            <a:pPr marL="531813" indent="-354013" algn="just" fontAlgn="base">
              <a:lnSpc>
                <a:spcPct val="150000"/>
              </a:lnSpc>
              <a:buFont typeface="+mj-lt"/>
              <a:buAutoNum type="arabicPeriod"/>
            </a:pPr>
            <a:r>
              <a:rPr lang="en-US" dirty="0">
                <a:latin typeface="RobotoRegular"/>
              </a:rPr>
              <a:t>Reports take time to produce</a:t>
            </a:r>
          </a:p>
          <a:p>
            <a:pPr marL="0" lvl="0" indent="0" fontAlgn="base">
              <a:lnSpc>
                <a:spcPct val="150000"/>
              </a:lnSpc>
              <a:buNone/>
            </a:pPr>
            <a:endParaRPr lang="en-IN" sz="1600" dirty="0">
              <a:latin typeface="RobotoRegular"/>
            </a:endParaRPr>
          </a:p>
          <a:p>
            <a:pPr marL="342900" indent="-342900" fontAlgn="base">
              <a:lnSpc>
                <a:spcPct val="150000"/>
              </a:lnSpc>
              <a:buFont typeface="+mj-lt"/>
              <a:buAutoNum type="arabicPeriod"/>
            </a:pPr>
            <a:endParaRPr lang="en-US" sz="1600" dirty="0">
              <a:latin typeface="RobotoRegular"/>
            </a:endParaRPr>
          </a:p>
        </p:txBody>
      </p:sp>
    </p:spTree>
    <p:extLst>
      <p:ext uri="{BB962C8B-B14F-4D97-AF65-F5344CB8AC3E}">
        <p14:creationId xmlns:p14="http://schemas.microsoft.com/office/powerpoint/2010/main" val="408193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682719" y="476174"/>
            <a:ext cx="2603277" cy="400110"/>
          </a:xfrm>
          <a:prstGeom prst="rect">
            <a:avLst/>
          </a:prstGeom>
        </p:spPr>
        <p:txBody>
          <a:bodyPr wrap="none">
            <a:spAutoFit/>
          </a:bodyPr>
          <a:lstStyle/>
          <a:p>
            <a:r>
              <a:rPr lang="en-US" sz="2000" b="1" spc="-15" dirty="0">
                <a:solidFill>
                  <a:srgbClr val="D82128"/>
                </a:solidFill>
                <a:latin typeface="Roboto"/>
              </a:rPr>
              <a:t>PROPOSED SYSTEM </a:t>
            </a:r>
            <a:endParaRPr lang="en-IN" sz="2000" dirty="0"/>
          </a:p>
        </p:txBody>
      </p:sp>
      <p:sp>
        <p:nvSpPr>
          <p:cNvPr id="5" name="Content Placeholder 4"/>
          <p:cNvSpPr>
            <a:spLocks noGrp="1"/>
          </p:cNvSpPr>
          <p:nvPr>
            <p:ph idx="1"/>
          </p:nvPr>
        </p:nvSpPr>
        <p:spPr>
          <a:xfrm>
            <a:off x="682719" y="1149525"/>
            <a:ext cx="10846524" cy="5708475"/>
          </a:xfrm>
        </p:spPr>
        <p:txBody>
          <a:bodyPr>
            <a:normAutofit lnSpcReduction="10000"/>
          </a:bodyPr>
          <a:lstStyle/>
          <a:p>
            <a:pPr marL="0" indent="0">
              <a:buNone/>
            </a:pPr>
            <a:r>
              <a:rPr lang="en-US" dirty="0"/>
              <a:t>The advantages of our system are as follow:</a:t>
            </a:r>
            <a:endParaRPr lang="en-IN" dirty="0"/>
          </a:p>
          <a:p>
            <a:pPr>
              <a:lnSpc>
                <a:spcPct val="150000"/>
              </a:lnSpc>
              <a:buFont typeface="Wingdings" panose="05000000000000000000" pitchFamily="2" charset="2"/>
              <a:buChar char="Ø"/>
            </a:pPr>
            <a:r>
              <a:rPr lang="en-US" dirty="0"/>
              <a:t> Ease up the process of attendance. </a:t>
            </a:r>
            <a:endParaRPr lang="en-IN" dirty="0"/>
          </a:p>
          <a:p>
            <a:pPr>
              <a:lnSpc>
                <a:spcPct val="150000"/>
              </a:lnSpc>
              <a:buFont typeface="Wingdings" panose="05000000000000000000" pitchFamily="2" charset="2"/>
              <a:buChar char="Ø"/>
            </a:pPr>
            <a:r>
              <a:rPr lang="en-US" dirty="0"/>
              <a:t>Easy Analysis of data. </a:t>
            </a:r>
            <a:endParaRPr lang="en-IN" dirty="0"/>
          </a:p>
          <a:p>
            <a:pPr>
              <a:lnSpc>
                <a:spcPct val="150000"/>
              </a:lnSpc>
              <a:buFont typeface="Wingdings" panose="05000000000000000000" pitchFamily="2" charset="2"/>
              <a:buChar char="Ø"/>
            </a:pPr>
            <a:r>
              <a:rPr lang="en-US" dirty="0"/>
              <a:t>Better user interface. </a:t>
            </a:r>
            <a:endParaRPr lang="en-IN" dirty="0"/>
          </a:p>
          <a:p>
            <a:pPr>
              <a:lnSpc>
                <a:spcPct val="150000"/>
              </a:lnSpc>
              <a:buFont typeface="Wingdings" panose="05000000000000000000" pitchFamily="2" charset="2"/>
              <a:buChar char="Ø"/>
            </a:pPr>
            <a:r>
              <a:rPr lang="en-US" dirty="0"/>
              <a:t>Made access to the record of attendance available 24X7.</a:t>
            </a:r>
            <a:endParaRPr lang="en-IN" dirty="0"/>
          </a:p>
          <a:p>
            <a:pPr>
              <a:lnSpc>
                <a:spcPct val="150000"/>
              </a:lnSpc>
              <a:buFont typeface="Wingdings" panose="05000000000000000000" pitchFamily="2" charset="2"/>
              <a:buChar char="Ø"/>
            </a:pPr>
            <a:r>
              <a:rPr lang="en-US" dirty="0"/>
              <a:t> Reduced dependency on natural resources for paper.</a:t>
            </a:r>
            <a:endParaRPr lang="en-IN" dirty="0"/>
          </a:p>
          <a:p>
            <a:pPr>
              <a:lnSpc>
                <a:spcPct val="150000"/>
              </a:lnSpc>
              <a:buFont typeface="Wingdings" panose="05000000000000000000" pitchFamily="2" charset="2"/>
              <a:buChar char="Ø"/>
            </a:pPr>
            <a:r>
              <a:rPr lang="en-US" dirty="0"/>
              <a:t> Easy generation of summary of attendance.</a:t>
            </a:r>
            <a:endParaRPr lang="en-IN" dirty="0"/>
          </a:p>
          <a:p>
            <a:pPr>
              <a:lnSpc>
                <a:spcPct val="150000"/>
              </a:lnSpc>
              <a:buFont typeface="Wingdings" panose="05000000000000000000" pitchFamily="2" charset="2"/>
              <a:buChar char="Ø"/>
            </a:pPr>
            <a:r>
              <a:rPr lang="en-US" dirty="0"/>
              <a:t>Make the process of attendance a green process.</a:t>
            </a:r>
            <a:endParaRPr lang="en-IN" dirty="0"/>
          </a:p>
          <a:p>
            <a:pPr>
              <a:lnSpc>
                <a:spcPct val="150000"/>
              </a:lnSpc>
              <a:buFont typeface="Wingdings" panose="05000000000000000000" pitchFamily="2" charset="2"/>
              <a:buChar char="Ø"/>
            </a:pPr>
            <a:r>
              <a:rPr lang="en-US" dirty="0"/>
              <a:t> Provide communication between teachers and parents. </a:t>
            </a:r>
            <a:endParaRPr lang="en-IN" dirty="0"/>
          </a:p>
          <a:p>
            <a:pPr>
              <a:lnSpc>
                <a:spcPct val="150000"/>
              </a:lnSpc>
              <a:buFont typeface="Wingdings" panose="05000000000000000000" pitchFamily="2" charset="2"/>
              <a:buChar char="Ø"/>
            </a:pPr>
            <a:r>
              <a:rPr lang="en-US" dirty="0"/>
              <a:t> Automatic SMS will be sent to parents to inform the status of their ward whether present or absent in the institution.</a:t>
            </a:r>
            <a:endParaRPr lang="en-IN" dirty="0"/>
          </a:p>
          <a:p>
            <a:endParaRPr lang="en-IN" sz="1600" dirty="0">
              <a:latin typeface="RobotoRegular"/>
            </a:endParaRPr>
          </a:p>
          <a:p>
            <a:pPr lvl="0"/>
            <a:endParaRPr lang="en-IN" sz="1600" dirty="0"/>
          </a:p>
          <a:p>
            <a:pPr marL="0" indent="0">
              <a:buNone/>
            </a:pPr>
            <a:endParaRPr lang="en-IN" dirty="0"/>
          </a:p>
        </p:txBody>
      </p:sp>
    </p:spTree>
    <p:extLst>
      <p:ext uri="{BB962C8B-B14F-4D97-AF65-F5344CB8AC3E}">
        <p14:creationId xmlns:p14="http://schemas.microsoft.com/office/powerpoint/2010/main" val="237872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924122" y="476174"/>
            <a:ext cx="5598007" cy="461665"/>
          </a:xfrm>
          <a:prstGeom prst="rect">
            <a:avLst/>
          </a:prstGeom>
        </p:spPr>
        <p:txBody>
          <a:bodyPr wrap="none">
            <a:spAutoFit/>
          </a:bodyPr>
          <a:lstStyle/>
          <a:p>
            <a:r>
              <a:rPr lang="en-US" sz="2400" b="1" spc="-15" dirty="0">
                <a:solidFill>
                  <a:srgbClr val="D82128"/>
                </a:solidFill>
                <a:latin typeface="Roboto"/>
              </a:rPr>
              <a:t>ADVANTAGES OF PROPOSED SYSTEM </a:t>
            </a:r>
            <a:endParaRPr lang="en-IN" sz="2400" dirty="0"/>
          </a:p>
        </p:txBody>
      </p:sp>
      <p:sp>
        <p:nvSpPr>
          <p:cNvPr id="3" name="Content Placeholder 2"/>
          <p:cNvSpPr>
            <a:spLocks noGrp="1"/>
          </p:cNvSpPr>
          <p:nvPr>
            <p:ph idx="1"/>
          </p:nvPr>
        </p:nvSpPr>
        <p:spPr>
          <a:xfrm>
            <a:off x="924122" y="1207439"/>
            <a:ext cx="10515600" cy="4351338"/>
          </a:xfrm>
        </p:spPr>
        <p:txBody>
          <a:bodyPr/>
          <a:lstStyle/>
          <a:p>
            <a:pPr marL="0" indent="0" fontAlgn="base">
              <a:lnSpc>
                <a:spcPct val="150000"/>
              </a:lnSpc>
              <a:buNone/>
            </a:pPr>
            <a:r>
              <a:rPr lang="en-US" dirty="0">
                <a:latin typeface="RobotoRegular"/>
              </a:rPr>
              <a:t>The Project has several features and easy to manage. </a:t>
            </a:r>
          </a:p>
          <a:p>
            <a:pPr marL="0" indent="0" fontAlgn="base">
              <a:lnSpc>
                <a:spcPct val="150000"/>
              </a:lnSpc>
              <a:buNone/>
            </a:pPr>
            <a:r>
              <a:rPr lang="en-US" dirty="0">
                <a:latin typeface="RobotoRegular"/>
              </a:rPr>
              <a:t>1. The System is user friendly. </a:t>
            </a:r>
          </a:p>
          <a:p>
            <a:pPr marL="0" indent="0" fontAlgn="base">
              <a:lnSpc>
                <a:spcPct val="150000"/>
              </a:lnSpc>
              <a:buNone/>
            </a:pPr>
            <a:r>
              <a:rPr lang="en-US" dirty="0">
                <a:latin typeface="RobotoRegular"/>
              </a:rPr>
              <a:t>2. Cost effective. </a:t>
            </a:r>
          </a:p>
          <a:p>
            <a:pPr marL="0" indent="0" fontAlgn="base">
              <a:lnSpc>
                <a:spcPct val="150000"/>
              </a:lnSpc>
              <a:buNone/>
            </a:pPr>
            <a:r>
              <a:rPr lang="en-US" dirty="0">
                <a:latin typeface="RobotoRegular"/>
              </a:rPr>
              <a:t>3. Back up support. </a:t>
            </a:r>
          </a:p>
          <a:p>
            <a:pPr marL="0" indent="0" fontAlgn="base">
              <a:lnSpc>
                <a:spcPct val="150000"/>
              </a:lnSpc>
              <a:buNone/>
            </a:pPr>
            <a:r>
              <a:rPr lang="en-US" dirty="0">
                <a:latin typeface="RobotoRegular"/>
              </a:rPr>
              <a:t>4. Secured Data. </a:t>
            </a:r>
          </a:p>
          <a:p>
            <a:pPr marL="0" indent="0">
              <a:buNone/>
            </a:pPr>
            <a:endParaRPr lang="en-IN" dirty="0"/>
          </a:p>
        </p:txBody>
      </p:sp>
    </p:spTree>
    <p:extLst>
      <p:ext uri="{BB962C8B-B14F-4D97-AF65-F5344CB8AC3E}">
        <p14:creationId xmlns:p14="http://schemas.microsoft.com/office/powerpoint/2010/main" val="97740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798489" y="476174"/>
            <a:ext cx="5705341" cy="400110"/>
          </a:xfrm>
          <a:prstGeom prst="rect">
            <a:avLst/>
          </a:prstGeom>
        </p:spPr>
        <p:txBody>
          <a:bodyPr wrap="square">
            <a:spAutoFit/>
          </a:bodyPr>
          <a:lstStyle/>
          <a:p>
            <a:r>
              <a:rPr lang="en-US" sz="2000" b="1" spc="-15" dirty="0">
                <a:solidFill>
                  <a:srgbClr val="D82128"/>
                </a:solidFill>
                <a:latin typeface="Roboto"/>
              </a:rPr>
              <a:t>WORK FLOW DIAGRAM FOR ANDROID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8496" y="1231770"/>
            <a:ext cx="8747598" cy="4550844"/>
          </a:xfrm>
          <a:prstGeom prst="rect">
            <a:avLst/>
          </a:prstGeom>
        </p:spPr>
      </p:pic>
    </p:spTree>
    <p:extLst>
      <p:ext uri="{BB962C8B-B14F-4D97-AF65-F5344CB8AC3E}">
        <p14:creationId xmlns:p14="http://schemas.microsoft.com/office/powerpoint/2010/main" val="1001308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661755" y="476174"/>
            <a:ext cx="6113853" cy="400110"/>
          </a:xfrm>
          <a:prstGeom prst="rect">
            <a:avLst/>
          </a:prstGeom>
        </p:spPr>
        <p:txBody>
          <a:bodyPr wrap="none">
            <a:spAutoFit/>
          </a:bodyPr>
          <a:lstStyle/>
          <a:p>
            <a:r>
              <a:rPr lang="en-US" sz="2000" b="1" spc="-15" dirty="0">
                <a:solidFill>
                  <a:srgbClr val="D82128"/>
                </a:solidFill>
                <a:latin typeface="Roboto"/>
              </a:rPr>
              <a:t>WORK FLOW DIAGRAM FOR WEB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253" y="1282755"/>
            <a:ext cx="8834907" cy="4680164"/>
          </a:xfrm>
          <a:prstGeom prst="rect">
            <a:avLst/>
          </a:prstGeom>
        </p:spPr>
      </p:pic>
    </p:spTree>
    <p:extLst>
      <p:ext uri="{BB962C8B-B14F-4D97-AF65-F5344CB8AC3E}">
        <p14:creationId xmlns:p14="http://schemas.microsoft.com/office/powerpoint/2010/main" val="38048227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922</TotalTime>
  <Words>927</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Roboto</vt:lpstr>
      <vt:lpstr>RobotoRegular</vt:lpstr>
      <vt:lpstr>Swis721 Blk BT</vt:lpstr>
      <vt:lpstr>Wingdings</vt:lpstr>
      <vt:lpstr>Celestial</vt:lpstr>
      <vt:lpstr>STUDENT ATTENDANCE PATTERN DETECTOR </vt:lpstr>
      <vt:lpstr>AIM OF THE PROJECT</vt:lpstr>
      <vt:lpstr>🖥️ SAMPLE OUTPUT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AND HARDWARE REQUIREMENTS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prince verma</cp:lastModifiedBy>
  <cp:revision>92</cp:revision>
  <dcterms:created xsi:type="dcterms:W3CDTF">2021-09-08T10:38:53Z</dcterms:created>
  <dcterms:modified xsi:type="dcterms:W3CDTF">2025-07-11T13:25:37Z</dcterms:modified>
</cp:coreProperties>
</file>