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61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6705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8831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440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5148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161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5805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08209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012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5079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996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8343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28/08/2024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2832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28/08/2024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87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28/08/2024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5927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596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4507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28/08/2024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3386061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43600"/>
            <a:ext cx="12747798" cy="1493999"/>
          </a:xfrm>
          <a:prstGeom prst="rect">
            <a:avLst/>
          </a:prstGeom>
        </p:spPr>
        <p:txBody>
          <a:bodyPr vert="horz" wrap="square" lIns="0" tIns="16510" rIns="0" bIns="0" rtlCol="0">
            <a:spAutoFit/>
          </a:bodyPr>
          <a:lstStyle/>
          <a:p>
            <a:pPr marL="3213735">
              <a:spcBef>
                <a:spcPts val="130"/>
              </a:spcBef>
            </a:pPr>
            <a:r>
              <a:rPr lang="en-US" sz="4800" b="1" dirty="0">
                <a:solidFill>
                  <a:srgbClr val="0F0F0F"/>
                </a:solidFill>
                <a:latin typeface="Times New Roman" panose="02020603050405020304" pitchFamily="18" charset="0"/>
                <a:cs typeface="Times New Roman" panose="02020603050405020304" pitchFamily="18" charset="0"/>
              </a:rPr>
              <a:t>Employee Data </a:t>
            </a:r>
            <a:r>
              <a:rPr lang="en-US" sz="4800" b="1" dirty="0" smtClean="0">
                <a:solidFill>
                  <a:srgbClr val="0F0F0F"/>
                </a:solidFill>
                <a:latin typeface="Times New Roman" panose="02020603050405020304" pitchFamily="18" charset="0"/>
                <a:cs typeface="Times New Roman" panose="02020603050405020304" pitchFamily="18" charset="0"/>
              </a:rPr>
              <a:t>Analysis using </a:t>
            </a:r>
            <a:r>
              <a:rPr lang="en-US" sz="4800" b="1" dirty="0">
                <a:solidFill>
                  <a:srgbClr val="0F0F0F"/>
                </a:solidFill>
                <a:latin typeface="Times New Roman" panose="02020603050405020304" pitchFamily="18" charset="0"/>
                <a:cs typeface="Times New Roman" panose="02020603050405020304" pitchFamily="18" charset="0"/>
              </a:rPr>
              <a:t>Excel</a:t>
            </a:r>
            <a:r>
              <a:rPr lang="en-US" sz="4800" b="1" i="0" dirty="0">
                <a:solidFill>
                  <a:srgbClr val="0F0F0F"/>
                </a:solidFill>
                <a:effectLst/>
                <a:latin typeface="Times New Roman" panose="02020603050405020304" pitchFamily="18" charset="0"/>
                <a:cs typeface="Times New Roman" panose="02020603050405020304" pitchFamily="18" charset="0"/>
              </a:rPr>
              <a:t> </a:t>
            </a:r>
            <a:r>
              <a:rPr lang="en-US" sz="4800" b="1" i="0" dirty="0">
                <a:solidFill>
                  <a:srgbClr val="0F0F0F"/>
                </a:solidFill>
                <a:effectLst/>
                <a:latin typeface="Roboto" panose="020F0502020204030204" pitchFamily="2" charset="0"/>
              </a:rPr>
              <a:t/>
            </a:r>
            <a:br>
              <a:rPr lang="en-US" sz="4800" b="1" i="0" dirty="0">
                <a:solidFill>
                  <a:srgbClr val="0F0F0F"/>
                </a:solidFill>
                <a:effectLst/>
                <a:latin typeface="Roboto" panose="020F0502020204030204" pitchFamily="2" charset="0"/>
              </a:rPr>
            </a:br>
            <a:endParaRPr sz="48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990600" y="2819400"/>
            <a:ext cx="8839200" cy="1938992"/>
          </a:xfrm>
          <a:prstGeom prst="rect">
            <a:avLst/>
          </a:prstGeom>
          <a:noFill/>
        </p:spPr>
        <p:txBody>
          <a:bodyPr wrap="square" rtlCol="0">
            <a:spAutoFit/>
          </a:bodyPr>
          <a:lstStyle/>
          <a:p>
            <a:r>
              <a:rPr lang="en-US" sz="2400" dirty="0" smtClean="0">
                <a:latin typeface="Arial Black" panose="020B0A04020102020204" pitchFamily="34" charset="0"/>
              </a:rPr>
              <a:t>STUDENT NAME: VIDHYA P</a:t>
            </a:r>
          </a:p>
          <a:p>
            <a:r>
              <a:rPr lang="en-US" sz="2400" dirty="0" smtClean="0">
                <a:latin typeface="Arial Black" panose="020B0A04020102020204" pitchFamily="34" charset="0"/>
              </a:rPr>
              <a:t>REGISTER NO: 312209873</a:t>
            </a:r>
          </a:p>
          <a:p>
            <a:r>
              <a:rPr lang="en-US" sz="2400" dirty="0" smtClean="0">
                <a:latin typeface="Arial Black" panose="020B0A04020102020204" pitchFamily="34" charset="0"/>
              </a:rPr>
              <a:t>NAAN MUDHALVAN ID:asunm1363312209873</a:t>
            </a:r>
          </a:p>
          <a:p>
            <a:r>
              <a:rPr lang="en-US" sz="2400" dirty="0" smtClean="0">
                <a:latin typeface="Arial Black" panose="020B0A04020102020204" pitchFamily="34" charset="0"/>
              </a:rPr>
              <a:t>DEPARTMENT:B.COM (ACCOUNTING AND FINANCE)</a:t>
            </a:r>
          </a:p>
          <a:p>
            <a:r>
              <a:rPr lang="en-US" sz="2400" dirty="0" smtClean="0">
                <a:latin typeface="Arial Black" panose="020B0A04020102020204" pitchFamily="34" charset="0"/>
              </a:rPr>
              <a:t>COLLEGE: VALLIAMMAL COLLEGE FOR WOMEN</a:t>
            </a:r>
            <a:endParaRPr lang="en-US"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8153400" cy="5909310"/>
          </a:xfrm>
          <a:prstGeom prst="rect">
            <a:avLst/>
          </a:prstGeom>
          <a:noFill/>
        </p:spPr>
        <p:txBody>
          <a:bodyPr wrap="square" rtlCol="0">
            <a:spAutoFit/>
          </a:bodyPr>
          <a:lstStyle/>
          <a:p>
            <a:r>
              <a:rPr lang="en-US" dirty="0" smtClean="0">
                <a:latin typeface="Arial Rounded MT Bold" panose="020F0704030504030204" pitchFamily="34" charset="0"/>
                <a:ea typeface="Arial Unicode MS" panose="020B0604020202020204" pitchFamily="34" charset="-128"/>
                <a:cs typeface="Arial Unicode MS" panose="020B0604020202020204" pitchFamily="34" charset="-128"/>
              </a:rPr>
              <a:t>Employee data modelling involves creating a structured representation  of employee-related data to track, manage and analyze workforce information. Here’s a summary of the key components and processes involved:</a:t>
            </a:r>
          </a:p>
          <a:p>
            <a:endParaRPr lang="en-US" dirty="0" smtClean="0"/>
          </a:p>
          <a:p>
            <a:endParaRPr lang="en-US" dirty="0">
              <a:latin typeface="Book Antiqua" panose="02040602050305030304" pitchFamily="18" charset="0"/>
            </a:endParaRPr>
          </a:p>
          <a:p>
            <a:r>
              <a:rPr lang="en-US" sz="2400" dirty="0" smtClean="0">
                <a:latin typeface="Eras Bold ITC" panose="020B0907030504020204" pitchFamily="34" charset="0"/>
              </a:rPr>
              <a:t>        1. DATA COILLECTION AND SOURCES</a:t>
            </a:r>
          </a:p>
          <a:p>
            <a:r>
              <a:rPr lang="en-US" sz="2400" dirty="0">
                <a:latin typeface="Eras Bold ITC" panose="020B0907030504020204" pitchFamily="34" charset="0"/>
              </a:rPr>
              <a:t> </a:t>
            </a:r>
            <a:r>
              <a:rPr lang="en-US" sz="2400" dirty="0" smtClean="0">
                <a:latin typeface="Eras Bold ITC" panose="020B0907030504020204" pitchFamily="34" charset="0"/>
              </a:rPr>
              <a:t>       2. DASTA RELATIONSHIPS AND STRUCTURES</a:t>
            </a:r>
          </a:p>
          <a:p>
            <a:r>
              <a:rPr lang="en-US" sz="2400" dirty="0">
                <a:latin typeface="Eras Bold ITC" panose="020B0907030504020204" pitchFamily="34" charset="0"/>
              </a:rPr>
              <a:t> </a:t>
            </a:r>
            <a:r>
              <a:rPr lang="en-US" sz="2400" dirty="0" smtClean="0">
                <a:latin typeface="Eras Bold ITC" panose="020B0907030504020204" pitchFamily="34" charset="0"/>
              </a:rPr>
              <a:t>       3.DATA MODELLING APPROACHES</a:t>
            </a:r>
          </a:p>
          <a:p>
            <a:r>
              <a:rPr lang="en-US" sz="2400" dirty="0">
                <a:latin typeface="Eras Bold ITC" panose="020B0907030504020204" pitchFamily="34" charset="0"/>
              </a:rPr>
              <a:t> </a:t>
            </a:r>
            <a:r>
              <a:rPr lang="en-US" sz="2400" dirty="0" smtClean="0">
                <a:latin typeface="Eras Bold ITC" panose="020B0907030504020204" pitchFamily="34" charset="0"/>
              </a:rPr>
              <a:t>       4. TOOLS AND TECHNIQUES</a:t>
            </a:r>
          </a:p>
          <a:p>
            <a:r>
              <a:rPr lang="en-US" sz="2400" dirty="0">
                <a:latin typeface="Eras Bold ITC" panose="020B0907030504020204" pitchFamily="34" charset="0"/>
              </a:rPr>
              <a:t> </a:t>
            </a:r>
            <a:r>
              <a:rPr lang="en-US" sz="2400" dirty="0" smtClean="0">
                <a:latin typeface="Eras Bold ITC" panose="020B0907030504020204" pitchFamily="34" charset="0"/>
              </a:rPr>
              <a:t>       5.DATA ANALYSIS AND REPORTING </a:t>
            </a:r>
          </a:p>
          <a:p>
            <a:r>
              <a:rPr lang="en-US" sz="2400" dirty="0">
                <a:latin typeface="Eras Bold ITC" panose="020B0907030504020204" pitchFamily="34" charset="0"/>
              </a:rPr>
              <a:t> </a:t>
            </a:r>
            <a:r>
              <a:rPr lang="en-US" sz="2400" dirty="0" smtClean="0">
                <a:latin typeface="Eras Bold ITC" panose="020B0907030504020204" pitchFamily="34" charset="0"/>
              </a:rPr>
              <a:t>       6. DATA INTEGRITY AND SECURITY</a:t>
            </a:r>
          </a:p>
          <a:p>
            <a:r>
              <a:rPr lang="en-US" dirty="0">
                <a:latin typeface="Eras Bold ITC" panose="020B0907030504020204" pitchFamily="34" charset="0"/>
              </a:rPr>
              <a:t> </a:t>
            </a:r>
            <a:r>
              <a:rPr lang="en-US" dirty="0" smtClean="0">
                <a:latin typeface="Eras Bold ITC" panose="020B0907030504020204" pitchFamily="34" charset="0"/>
              </a:rPr>
              <a:t>   </a:t>
            </a:r>
          </a:p>
          <a:p>
            <a:endParaRPr lang="en-US" dirty="0"/>
          </a:p>
          <a:p>
            <a:endParaRPr lang="en-US" dirty="0" smtClean="0">
              <a:latin typeface="Arial Rounded MT Bold" panose="020F0704030504030204" pitchFamily="34" charset="0"/>
            </a:endParaRPr>
          </a:p>
          <a:p>
            <a:r>
              <a:rPr lang="en-US" dirty="0" smtClean="0">
                <a:latin typeface="Arial Rounded MT Bold" panose="020F0704030504030204" pitchFamily="34" charset="0"/>
              </a:rPr>
              <a:t>This model helps organizations manage their human resources effectively by centralizing employee data for improved decision-making ,reporting, and compliance.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471132" y="609600"/>
            <a:ext cx="8596668" cy="13208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9200" y="1812565"/>
            <a:ext cx="8619066" cy="584775"/>
          </a:xfrm>
          <a:prstGeom prst="rect">
            <a:avLst/>
          </a:prstGeom>
          <a:noFill/>
        </p:spPr>
        <p:txBody>
          <a:bodyPr wrap="square" rtlCol="0">
            <a:spAutoFit/>
          </a:bodyPr>
          <a:lstStyle/>
          <a:p>
            <a:r>
              <a:rPr lang="en-US" sz="3200" dirty="0" smtClean="0">
                <a:latin typeface="Arial Black" panose="020B0A04020102020204" pitchFamily="34" charset="0"/>
                <a:cs typeface="Aharoni" panose="02010803020104030203" pitchFamily="2" charset="-79"/>
              </a:rPr>
              <a:t>Summary of Employee Data Analysis</a:t>
            </a:r>
            <a:endParaRPr lang="en-US" sz="3200" dirty="0">
              <a:latin typeface="Arial Black" panose="020B0A04020102020204" pitchFamily="34" charset="0"/>
              <a:cs typeface="Aharoni" panose="02010803020104030203" pitchFamily="2" charset="-79"/>
            </a:endParaRPr>
          </a:p>
        </p:txBody>
      </p:sp>
      <p:sp>
        <p:nvSpPr>
          <p:cNvPr id="4" name="TextBox 3"/>
          <p:cNvSpPr txBox="1"/>
          <p:nvPr/>
        </p:nvSpPr>
        <p:spPr>
          <a:xfrm>
            <a:off x="1219200" y="2864282"/>
            <a:ext cx="7543800" cy="3539430"/>
          </a:xfrm>
          <a:prstGeom prst="rect">
            <a:avLst/>
          </a:prstGeom>
          <a:noFill/>
        </p:spPr>
        <p:txBody>
          <a:bodyPr wrap="square" rtlCol="0">
            <a:spAutoFit/>
          </a:bodyPr>
          <a:lstStyle/>
          <a:p>
            <a:r>
              <a:rPr lang="en-US" sz="2800" dirty="0" smtClean="0">
                <a:latin typeface="Book Antiqua" panose="02040602050305030304" pitchFamily="18" charset="0"/>
              </a:rPr>
              <a:t>The employee data analysis was conducted to evaluate various aspects of the workforce , including demographics, performance metrics, turnover rates, and employee satisfaction . The primary goals were to identify trends, potential areas for improvement, and to develop actionable insights to enhance organizational effectiveness.</a:t>
            </a:r>
            <a:endParaRPr lang="en-US" sz="2800" dirty="0">
              <a:latin typeface="Book Antiqua" panose="0204060205030503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60993" y="101727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8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358287" y="972136"/>
            <a:ext cx="7781925" cy="5909310"/>
          </a:xfrm>
          <a:prstGeom prst="rect">
            <a:avLst/>
          </a:prstGeom>
          <a:noFill/>
          <a:ln>
            <a:noFill/>
          </a:ln>
        </p:spPr>
        <p:txBody>
          <a:bodyPr wrap="square" rtlCol="0">
            <a:spAutoFit/>
          </a:bodyPr>
          <a:lstStyle/>
          <a:p>
            <a:pPr algn="just"/>
            <a:r>
              <a:rPr lang="en-US" sz="2000" dirty="0" smtClean="0"/>
              <a:t>             To Provide an Employee data analysis summary, </a:t>
            </a:r>
          </a:p>
          <a:p>
            <a:pPr algn="just"/>
            <a:r>
              <a:rPr lang="en-US" sz="2000" dirty="0" smtClean="0"/>
              <a:t>I”II need to outline a few common problem statement  and           how  they can be addressed through analysis. Below are example of potential problem statement and the corresponding analyses that might be conducted:</a:t>
            </a:r>
          </a:p>
          <a:p>
            <a:pPr algn="just"/>
            <a:endParaRPr lang="en-US" dirty="0" smtClean="0"/>
          </a:p>
          <a:p>
            <a:pPr marL="342900" indent="-342900">
              <a:buFont typeface="Arial" panose="020B0604020202020204" pitchFamily="34" charset="0"/>
              <a:buChar char="•"/>
            </a:pPr>
            <a:r>
              <a:rPr lang="en-US" sz="2000" dirty="0" smtClean="0">
                <a:latin typeface="Baskerville Old Face" panose="02020602080505020303" pitchFamily="18" charset="0"/>
              </a:rPr>
              <a:t>              Employee Engagement and Productivity</a:t>
            </a:r>
          </a:p>
          <a:p>
            <a:pPr marL="342900" indent="-342900">
              <a:buFont typeface="Arial" panose="020B0604020202020204" pitchFamily="34" charset="0"/>
              <a:buChar char="•"/>
            </a:pPr>
            <a:r>
              <a:rPr lang="en-US" sz="2000" dirty="0">
                <a:latin typeface="Baskerville Old Face" panose="02020602080505020303" pitchFamily="18" charset="0"/>
              </a:rPr>
              <a:t> </a:t>
            </a:r>
            <a:r>
              <a:rPr lang="en-US" sz="2000" dirty="0" smtClean="0">
                <a:latin typeface="Baskerville Old Face" panose="02020602080505020303" pitchFamily="18" charset="0"/>
              </a:rPr>
              <a:t>             Workforce Diversity and Inclusion </a:t>
            </a:r>
          </a:p>
          <a:p>
            <a:pPr marL="342900" indent="-342900">
              <a:buFont typeface="Arial" panose="020B0604020202020204" pitchFamily="34" charset="0"/>
              <a:buChar char="•"/>
            </a:pPr>
            <a:r>
              <a:rPr lang="en-US" sz="2000" dirty="0">
                <a:latin typeface="Baskerville Old Face" panose="02020602080505020303" pitchFamily="18" charset="0"/>
              </a:rPr>
              <a:t> </a:t>
            </a:r>
            <a:r>
              <a:rPr lang="en-US" sz="2000" dirty="0" smtClean="0">
                <a:latin typeface="Baskerville Old Face" panose="02020602080505020303" pitchFamily="18" charset="0"/>
              </a:rPr>
              <a:t>             Skill Gap Analysis</a:t>
            </a:r>
          </a:p>
          <a:p>
            <a:pPr marL="342900" indent="-342900">
              <a:buFont typeface="Arial" panose="020B0604020202020204" pitchFamily="34" charset="0"/>
              <a:buChar char="•"/>
            </a:pPr>
            <a:r>
              <a:rPr lang="en-US" sz="2000" dirty="0">
                <a:latin typeface="Baskerville Old Face" panose="02020602080505020303" pitchFamily="18" charset="0"/>
              </a:rPr>
              <a:t> </a:t>
            </a:r>
            <a:r>
              <a:rPr lang="en-US" sz="2000" dirty="0" smtClean="0">
                <a:latin typeface="Baskerville Old Face" panose="02020602080505020303" pitchFamily="18" charset="0"/>
              </a:rPr>
              <a:t>             Compensation and Benefits Optimization</a:t>
            </a:r>
          </a:p>
          <a:p>
            <a:pPr marL="342900" indent="-342900">
              <a:buFont typeface="Arial" panose="020B0604020202020204" pitchFamily="34" charset="0"/>
              <a:buChar char="•"/>
            </a:pPr>
            <a:r>
              <a:rPr lang="en-US" sz="2000" dirty="0">
                <a:latin typeface="Baskerville Old Face" panose="02020602080505020303" pitchFamily="18" charset="0"/>
              </a:rPr>
              <a:t> </a:t>
            </a:r>
            <a:r>
              <a:rPr lang="en-US" sz="2000" dirty="0" smtClean="0">
                <a:latin typeface="Baskerville Old Face" panose="02020602080505020303" pitchFamily="18" charset="0"/>
              </a:rPr>
              <a:t>             Improving Employee Retention through Career Development </a:t>
            </a:r>
          </a:p>
          <a:p>
            <a:pPr marL="342900" indent="-342900">
              <a:buFont typeface="Arial" panose="020B0604020202020204" pitchFamily="34" charset="0"/>
              <a:buChar char="•"/>
            </a:pPr>
            <a:r>
              <a:rPr lang="en-US" sz="2000" dirty="0" smtClean="0">
                <a:latin typeface="Baskerville Old Face" panose="02020602080505020303" pitchFamily="18" charset="0"/>
              </a:rPr>
              <a:t>              High Employee Turnover Rate</a:t>
            </a:r>
          </a:p>
          <a:p>
            <a:pPr marL="342900" indent="-342900">
              <a:buFont typeface="Arial" panose="020B0604020202020204" pitchFamily="34" charset="0"/>
              <a:buChar char="•"/>
            </a:pPr>
            <a:r>
              <a:rPr lang="en-US" sz="2000" dirty="0" smtClean="0">
                <a:latin typeface="Baskerville Old Face" panose="02020602080505020303" pitchFamily="18" charset="0"/>
              </a:rPr>
              <a:t>              Workforce Planning and Optimization.</a:t>
            </a:r>
          </a:p>
          <a:p>
            <a:pPr algn="just"/>
            <a:endParaRPr lang="en-US" sz="2000" dirty="0">
              <a:latin typeface="Baskerville Old Face" panose="02020602080505020303" pitchFamily="18" charset="0"/>
            </a:endParaRPr>
          </a:p>
          <a:p>
            <a:pPr algn="just"/>
            <a:r>
              <a:rPr lang="en-US" sz="2000" dirty="0" smtClean="0"/>
              <a:t>              For each Problem statement, the analysis typically involves data collection ,statistical analysis, often the use of advanced analytics techniques like predictive modeling or machine learning. The insights derived from these analyses are then used to inform decision-making and strategy development.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3124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3801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3729750"/>
            <a:ext cx="7924800" cy="1200329"/>
          </a:xfrm>
          <a:prstGeom prst="rect">
            <a:avLst/>
          </a:prstGeom>
          <a:noFill/>
        </p:spPr>
        <p:txBody>
          <a:bodyPr wrap="square" rtlCol="0">
            <a:spAutoFit/>
          </a:bodyPr>
          <a:lstStyle/>
          <a:p>
            <a:pPr algn="l"/>
            <a:endParaRPr lang="en-US" sz="2400" dirty="0" smtClean="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800" y="1210358"/>
            <a:ext cx="8458200" cy="5262979"/>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To help you create an employee data summary for a project overview, I’II need more details. Could you provide the following information.</a:t>
            </a:r>
          </a:p>
          <a:p>
            <a:r>
              <a:rPr lang="en-US" sz="2400" dirty="0" smtClean="0">
                <a:latin typeface="Andalus" panose="02020603050405020304" pitchFamily="18" charset="-78"/>
                <a:cs typeface="Andalus" panose="02020603050405020304" pitchFamily="18" charset="-78"/>
              </a:rPr>
              <a:t>              This project focuses on analyzing employee data to identify  trends and insights that can drive better decisions.</a:t>
            </a:r>
          </a:p>
          <a:p>
            <a:r>
              <a:rPr lang="en-US" sz="2400" dirty="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The analysis will highlight areas of improvement in workforce management helping to optimize resource allocation.</a:t>
            </a:r>
          </a:p>
          <a:p>
            <a:r>
              <a:rPr lang="en-US" sz="2400" dirty="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Excel will be used to clean , organize ,and visualize key metrics such as employee demographics, performance and retention rates.</a:t>
            </a:r>
          </a:p>
          <a:p>
            <a:r>
              <a:rPr lang="en-US" sz="2400" dirty="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It includes individual employee performance roles and levels within the organization.</a:t>
            </a:r>
          </a:p>
          <a:p>
            <a:r>
              <a:rPr lang="en-US" sz="2400" dirty="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The analysis will help identify areas for policy intervention and strategy planning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80784"/>
            <a:ext cx="8602133" cy="48387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smtClean="0"/>
              <a:t>V</a:t>
            </a:r>
            <a:r>
              <a:rPr sz="3600" spc="-35" dirty="0" smtClean="0"/>
              <a:t>A</a:t>
            </a:r>
            <a:r>
              <a:rPr sz="3600" spc="25" dirty="0" smtClean="0"/>
              <a:t>LU</a:t>
            </a:r>
            <a:r>
              <a:rPr sz="3600" dirty="0" smtClean="0"/>
              <a:t>E</a:t>
            </a:r>
            <a:r>
              <a:rPr sz="3600" spc="-65" dirty="0" smtClean="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3351335" y="2167435"/>
            <a:ext cx="6019800" cy="4708981"/>
          </a:xfrm>
          <a:prstGeom prst="rect">
            <a:avLst/>
          </a:prstGeom>
          <a:noFill/>
        </p:spPr>
        <p:txBody>
          <a:bodyPr wrap="square" rtlCol="0">
            <a:spAutoFit/>
          </a:bodyPr>
          <a:lstStyle/>
          <a:p>
            <a:pPr marL="342900" indent="-342900">
              <a:buAutoNum type="arabicPeriod"/>
            </a:pPr>
            <a:r>
              <a:rPr lang="en-US" dirty="0" smtClean="0">
                <a:latin typeface="Arial Black" panose="020B0A04020102020204" pitchFamily="34" charset="0"/>
              </a:rPr>
              <a:t>FILTERING:</a:t>
            </a:r>
            <a:endParaRPr lang="en-US" dirty="0" smtClean="0">
              <a:latin typeface="Arial Black" panose="020B0A04020102020204" pitchFamily="34" charset="0"/>
              <a:cs typeface="Aharoni" panose="02010803020104030203" pitchFamily="2" charset="-79"/>
            </a:endParaRPr>
          </a:p>
          <a:p>
            <a:r>
              <a:rPr lang="en-US" sz="2000" dirty="0" smtClean="0">
                <a:latin typeface="Batang" panose="02030600000101010101" pitchFamily="18" charset="-127"/>
                <a:ea typeface="Batang" panose="02030600000101010101" pitchFamily="18" charset="-127"/>
              </a:rPr>
              <a:t>                It is used to identify the missing elements.</a:t>
            </a:r>
          </a:p>
          <a:p>
            <a:r>
              <a:rPr lang="en-US" sz="2000" dirty="0">
                <a:latin typeface="Batang" panose="02030600000101010101" pitchFamily="18" charset="-127"/>
                <a:ea typeface="Batang" panose="02030600000101010101" pitchFamily="18" charset="-127"/>
              </a:rPr>
              <a:t> </a:t>
            </a:r>
          </a:p>
          <a:p>
            <a:r>
              <a:rPr lang="en-US" dirty="0" smtClean="0">
                <a:latin typeface="Arial Black" panose="020B0A04020102020204" pitchFamily="34" charset="0"/>
              </a:rPr>
              <a:t>2. FORMULA :</a:t>
            </a:r>
          </a:p>
          <a:p>
            <a:r>
              <a:rPr lang="en-US" sz="2000" dirty="0">
                <a:latin typeface="Batang" panose="02030600000101010101" pitchFamily="18" charset="-127"/>
                <a:ea typeface="Batang" panose="02030600000101010101" pitchFamily="18" charset="-127"/>
              </a:rPr>
              <a:t> </a:t>
            </a:r>
            <a:r>
              <a:rPr lang="en-US" sz="2000" dirty="0" smtClean="0">
                <a:latin typeface="Batang" panose="02030600000101010101" pitchFamily="18" charset="-127"/>
                <a:ea typeface="Batang" panose="02030600000101010101" pitchFamily="18" charset="-127"/>
              </a:rPr>
              <a:t>                 It is used to remove the unwanted elements.</a:t>
            </a:r>
          </a:p>
          <a:p>
            <a:endParaRPr lang="en-US" sz="2000" dirty="0"/>
          </a:p>
          <a:p>
            <a:r>
              <a:rPr lang="en-US" dirty="0" smtClean="0">
                <a:latin typeface="Arial Black" panose="020B0A04020102020204" pitchFamily="34" charset="0"/>
              </a:rPr>
              <a:t>3.GRAPH:</a:t>
            </a:r>
          </a:p>
          <a:p>
            <a:r>
              <a:rPr lang="en-US" sz="2000" dirty="0">
                <a:latin typeface="Batang" panose="02030600000101010101" pitchFamily="18" charset="-127"/>
                <a:ea typeface="Batang" panose="02030600000101010101" pitchFamily="18" charset="-127"/>
              </a:rPr>
              <a:t> </a:t>
            </a:r>
            <a:r>
              <a:rPr lang="en-US" sz="2000" dirty="0" smtClean="0">
                <a:latin typeface="Batang" panose="02030600000101010101" pitchFamily="18" charset="-127"/>
                <a:ea typeface="Batang" panose="02030600000101010101" pitchFamily="18" charset="-127"/>
              </a:rPr>
              <a:t>                It is used to represent the data visualization.</a:t>
            </a:r>
          </a:p>
          <a:p>
            <a:endParaRPr lang="en-US" sz="2000" dirty="0" smtClean="0"/>
          </a:p>
          <a:p>
            <a:r>
              <a:rPr lang="en-US" dirty="0" smtClean="0">
                <a:latin typeface="Arial Black" panose="020B0A04020102020204" pitchFamily="34" charset="0"/>
              </a:rPr>
              <a:t>4.CONDITIONAL FORMATTING:</a:t>
            </a:r>
          </a:p>
          <a:p>
            <a:r>
              <a:rPr lang="en-US" sz="2000" dirty="0">
                <a:latin typeface="Batang" panose="02030600000101010101" pitchFamily="18" charset="-127"/>
                <a:ea typeface="Batang" panose="02030600000101010101" pitchFamily="18" charset="-127"/>
              </a:rPr>
              <a:t> </a:t>
            </a:r>
            <a:r>
              <a:rPr lang="en-US" sz="2000" dirty="0" smtClean="0">
                <a:latin typeface="Batang" panose="02030600000101010101" pitchFamily="18" charset="-127"/>
                <a:ea typeface="Batang" panose="02030600000101010101" pitchFamily="18" charset="-127"/>
              </a:rPr>
              <a:t>                  It is used identify he missing elements.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1524000" y="457200"/>
            <a:ext cx="9252323" cy="2238730"/>
          </a:xfrm>
        </p:spPr>
        <p:txBody>
          <a:bodyPr/>
          <a:lstStyle/>
          <a:p>
            <a:r>
              <a:rPr lang="en-IN" dirty="0"/>
              <a:t>Dataset Description</a:t>
            </a:r>
          </a:p>
        </p:txBody>
      </p:sp>
      <p:sp>
        <p:nvSpPr>
          <p:cNvPr id="4" name="TextBox 3"/>
          <p:cNvSpPr txBox="1"/>
          <p:nvPr/>
        </p:nvSpPr>
        <p:spPr>
          <a:xfrm>
            <a:off x="816161" y="1752600"/>
            <a:ext cx="10668000" cy="4401205"/>
          </a:xfrm>
          <a:prstGeom prst="rect">
            <a:avLst/>
          </a:prstGeom>
          <a:noFill/>
        </p:spPr>
        <p:txBody>
          <a:bodyPr wrap="square" rtlCol="0">
            <a:spAutoFit/>
          </a:bodyPr>
          <a:lstStyle/>
          <a:p>
            <a:r>
              <a:rPr lang="en-US" sz="2800" dirty="0" smtClean="0">
                <a:latin typeface="Baskerville Old Face" panose="02020602080505020303" pitchFamily="18" charset="0"/>
              </a:rPr>
              <a:t>This description is about employee data analysis which is done through data. It as 26 total features and in this data set it has involved 6 feature which includes;</a:t>
            </a:r>
          </a:p>
          <a:p>
            <a:r>
              <a:rPr lang="en-US" sz="2800" dirty="0">
                <a:latin typeface="Baskerville Old Face" panose="02020602080505020303" pitchFamily="18" charset="0"/>
              </a:rPr>
              <a:t> </a:t>
            </a:r>
            <a:r>
              <a:rPr lang="en-US" sz="2800" dirty="0" smtClean="0">
                <a:latin typeface="Baskerville Old Face" panose="02020602080505020303" pitchFamily="18" charset="0"/>
              </a:rPr>
              <a:t>           </a:t>
            </a:r>
          </a:p>
          <a:p>
            <a:pPr marL="3200400" lvl="6" indent="-457200">
              <a:buFont typeface="Wingdings" panose="05000000000000000000" pitchFamily="2" charset="2"/>
              <a:buChar char="Ø"/>
            </a:pPr>
            <a:r>
              <a:rPr lang="en-US" sz="2800" dirty="0" smtClean="0">
                <a:latin typeface="Baskerville Old Face" panose="02020602080505020303" pitchFamily="18" charset="0"/>
              </a:rPr>
              <a:t>Employee ID </a:t>
            </a:r>
          </a:p>
          <a:p>
            <a:pPr marL="3200400" lvl="6" indent="-457200">
              <a:buFont typeface="Wingdings" panose="05000000000000000000" pitchFamily="2" charset="2"/>
              <a:buChar char="Ø"/>
            </a:pPr>
            <a:r>
              <a:rPr lang="en-US" sz="2800" dirty="0" smtClean="0">
                <a:latin typeface="Baskerville Old Face" panose="02020602080505020303" pitchFamily="18" charset="0"/>
              </a:rPr>
              <a:t>Name </a:t>
            </a:r>
          </a:p>
          <a:p>
            <a:pPr marL="3200400" lvl="6" indent="-457200">
              <a:buFont typeface="Wingdings" panose="05000000000000000000" pitchFamily="2" charset="2"/>
              <a:buChar char="Ø"/>
            </a:pPr>
            <a:r>
              <a:rPr lang="en-US" sz="2800" dirty="0" smtClean="0">
                <a:latin typeface="Baskerville Old Face" panose="02020602080505020303" pitchFamily="18" charset="0"/>
              </a:rPr>
              <a:t>Gender</a:t>
            </a:r>
          </a:p>
          <a:p>
            <a:pPr marL="3200400" lvl="6" indent="-457200">
              <a:buFont typeface="Wingdings" panose="05000000000000000000" pitchFamily="2" charset="2"/>
              <a:buChar char="Ø"/>
            </a:pPr>
            <a:r>
              <a:rPr lang="en-US" sz="2800" dirty="0" smtClean="0">
                <a:latin typeface="Baskerville Old Face" panose="02020602080505020303" pitchFamily="18" charset="0"/>
              </a:rPr>
              <a:t>Department</a:t>
            </a:r>
          </a:p>
          <a:p>
            <a:pPr marL="3200400" lvl="6" indent="-457200">
              <a:buFont typeface="Wingdings" panose="05000000000000000000" pitchFamily="2" charset="2"/>
              <a:buChar char="Ø"/>
            </a:pPr>
            <a:r>
              <a:rPr lang="en-US" sz="2800" dirty="0" smtClean="0">
                <a:latin typeface="Baskerville Old Face" panose="02020602080505020303" pitchFamily="18" charset="0"/>
              </a:rPr>
              <a:t>Salary</a:t>
            </a:r>
          </a:p>
          <a:p>
            <a:pPr marL="3200400" lvl="6" indent="-457200">
              <a:buFont typeface="Wingdings" panose="05000000000000000000" pitchFamily="2" charset="2"/>
              <a:buChar char="Ø"/>
            </a:pPr>
            <a:r>
              <a:rPr lang="en-US" sz="2800" dirty="0" smtClean="0">
                <a:latin typeface="Baskerville Old Face" panose="02020602080505020303" pitchFamily="18" charset="0"/>
              </a:rPr>
              <a:t>Employee Type.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2273589"/>
            <a:ext cx="6534150" cy="2554545"/>
          </a:xfrm>
          <a:prstGeom prst="rect">
            <a:avLst/>
          </a:prstGeom>
          <a:noFill/>
        </p:spPr>
        <p:txBody>
          <a:bodyPr wrap="square" rtlCol="0">
            <a:spAutoFit/>
          </a:bodyPr>
          <a:lstStyle/>
          <a:p>
            <a:r>
              <a:rPr lang="en-US" sz="3200" dirty="0" smtClean="0">
                <a:solidFill>
                  <a:schemeClr val="accent2">
                    <a:lumMod val="50000"/>
                  </a:schemeClr>
                </a:solidFill>
                <a:latin typeface="Algerian" panose="04020705040A02060702" pitchFamily="82" charset="0"/>
              </a:rPr>
              <a:t>PERFORMANCE LEVEL </a:t>
            </a:r>
          </a:p>
          <a:p>
            <a:endParaRPr lang="en-US" sz="3200" dirty="0" smtClean="0">
              <a:latin typeface="Algerian" panose="04020705040A02060702" pitchFamily="82" charset="0"/>
            </a:endParaRPr>
          </a:p>
          <a:p>
            <a:r>
              <a:rPr lang="en-US" sz="3200" dirty="0" smtClean="0">
                <a:latin typeface="Algerian" panose="04020705040A02060702" pitchFamily="82" charset="0"/>
              </a:rPr>
              <a:t>=IFS(Z8</a:t>
            </a:r>
            <a:r>
              <a:rPr lang="en-US" sz="3200" dirty="0" smtClean="0">
                <a:latin typeface="Algerian" panose="04020705040A02060702" pitchFamily="82" charset="0"/>
              </a:rPr>
              <a:t>&gt;=5</a:t>
            </a:r>
            <a:r>
              <a:rPr lang="en-US" sz="3200" dirty="0" smtClean="0">
                <a:latin typeface="Algerian" panose="04020705040A02060702" pitchFamily="82" charset="0"/>
              </a:rPr>
              <a:t>, </a:t>
            </a:r>
            <a:r>
              <a:rPr lang="en-US" sz="3200" dirty="0" smtClean="0">
                <a:latin typeface="Algerian" panose="04020705040A02060702" pitchFamily="82" charset="0"/>
              </a:rPr>
              <a:t>“VERY HIGH”,Z8&gt;=4,”HIGH”,</a:t>
            </a:r>
          </a:p>
          <a:p>
            <a:r>
              <a:rPr lang="en-US" sz="3200" dirty="0" smtClean="0">
                <a:latin typeface="Algerian" panose="04020705040A02060702" pitchFamily="82" charset="0"/>
              </a:rPr>
              <a:t>Z8&gt;=3,”MED”,TRUE,”LOW”)</a:t>
            </a:r>
            <a:endParaRPr lang="en-US" sz="3200" dirty="0">
              <a:latin typeface="Algerian" panose="04020705040A02060702"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392</TotalTime>
  <Words>603</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12</vt:i4>
      </vt:variant>
    </vt:vector>
  </HeadingPairs>
  <TitlesOfParts>
    <vt:vector size="30" baseType="lpstr">
      <vt:lpstr>Arial Unicode MS</vt:lpstr>
      <vt:lpstr>Batang</vt:lpstr>
      <vt:lpstr>Aharoni</vt:lpstr>
      <vt:lpstr>Algerian</vt:lpstr>
      <vt:lpstr>Andalus</vt:lpstr>
      <vt:lpstr>Arial</vt:lpstr>
      <vt:lpstr>Arial Black</vt:lpstr>
      <vt:lpstr>Arial Rounded MT Bold</vt:lpstr>
      <vt:lpstr>Baskerville Old Face</vt:lpstr>
      <vt:lpstr>Book Antiqua</vt:lpstr>
      <vt:lpstr>Calibri</vt:lpstr>
      <vt:lpstr>Eras Bold ITC</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45</cp:revision>
  <dcterms:created xsi:type="dcterms:W3CDTF">2024-03-29T15:07:22Z</dcterms:created>
  <dcterms:modified xsi:type="dcterms:W3CDTF">2024-08-29T03:24:26Z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