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09" r:id="rId1"/>
  </p:sldMasterIdLst>
  <p:notesMasterIdLst>
    <p:notesMasterId r:id="rId35"/>
  </p:notesMasterIdLst>
  <p:handoutMasterIdLst>
    <p:handoutMasterId r:id="rId36"/>
  </p:handoutMasterIdLst>
  <p:sldIdLst>
    <p:sldId id="256" r:id="rId2"/>
    <p:sldId id="261" r:id="rId3"/>
    <p:sldId id="262" r:id="rId4"/>
    <p:sldId id="263" r:id="rId5"/>
    <p:sldId id="264" r:id="rId6"/>
    <p:sldId id="266" r:id="rId7"/>
    <p:sldId id="339" r:id="rId8"/>
    <p:sldId id="305" r:id="rId9"/>
    <p:sldId id="304" r:id="rId10"/>
    <p:sldId id="313" r:id="rId11"/>
    <p:sldId id="308" r:id="rId12"/>
    <p:sldId id="309" r:id="rId13"/>
    <p:sldId id="342" r:id="rId14"/>
    <p:sldId id="343" r:id="rId15"/>
    <p:sldId id="312" r:id="rId16"/>
    <p:sldId id="311" r:id="rId17"/>
    <p:sldId id="314" r:id="rId18"/>
    <p:sldId id="315" r:id="rId19"/>
    <p:sldId id="316" r:id="rId20"/>
    <p:sldId id="322" r:id="rId21"/>
    <p:sldId id="323" r:id="rId22"/>
    <p:sldId id="320" r:id="rId23"/>
    <p:sldId id="324" r:id="rId24"/>
    <p:sldId id="325" r:id="rId25"/>
    <p:sldId id="326" r:id="rId26"/>
    <p:sldId id="327" r:id="rId27"/>
    <p:sldId id="328" r:id="rId28"/>
    <p:sldId id="321" r:id="rId29"/>
    <p:sldId id="333" r:id="rId30"/>
    <p:sldId id="330" r:id="rId31"/>
    <p:sldId id="338" r:id="rId32"/>
    <p:sldId id="336" r:id="rId33"/>
    <p:sldId id="34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82408E-C154-4C6E-A77A-200758DF04DB}">
          <p14:sldIdLst>
            <p14:sldId id="256"/>
            <p14:sldId id="261"/>
            <p14:sldId id="262"/>
            <p14:sldId id="263"/>
            <p14:sldId id="264"/>
            <p14:sldId id="266"/>
            <p14:sldId id="339"/>
            <p14:sldId id="305"/>
            <p14:sldId id="304"/>
            <p14:sldId id="313"/>
            <p14:sldId id="308"/>
            <p14:sldId id="309"/>
            <p14:sldId id="342"/>
            <p14:sldId id="343"/>
            <p14:sldId id="312"/>
            <p14:sldId id="311"/>
            <p14:sldId id="314"/>
            <p14:sldId id="315"/>
            <p14:sldId id="316"/>
            <p14:sldId id="322"/>
            <p14:sldId id="323"/>
            <p14:sldId id="320"/>
            <p14:sldId id="324"/>
            <p14:sldId id="325"/>
            <p14:sldId id="326"/>
            <p14:sldId id="327"/>
            <p14:sldId id="328"/>
            <p14:sldId id="321"/>
            <p14:sldId id="333"/>
            <p14:sldId id="330"/>
            <p14:sldId id="338"/>
            <p14:sldId id="336"/>
            <p14:sldId id="341"/>
          </p14:sldIdLst>
        </p14:section>
        <p14:section name="Untitled Section" id="{194A05E1-FA5B-4F76-A726-7CAE62E5B5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sorterViewPr>
    <p:cViewPr>
      <p:scale>
        <a:sx n="100" d="100"/>
        <a:sy n="100" d="100"/>
      </p:scale>
      <p:origin x="0" y="-92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62144-ECB1-4FBD-B54A-C592E7EAC773}"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IN"/>
        </a:p>
      </dgm:t>
    </dgm:pt>
    <dgm:pt modelId="{17E87451-EDE5-406D-B08E-554C6B2B3BBA}">
      <dgm:prSet custT="1"/>
      <dgm:spPr/>
      <dgm:t>
        <a:bodyPr/>
        <a:lstStyle/>
        <a:p>
          <a:r>
            <a:rPr lang="en-US" sz="1800" b="1" i="1" dirty="0">
              <a:solidFill>
                <a:schemeClr val="tx2">
                  <a:lumMod val="50000"/>
                </a:schemeClr>
              </a:solidFill>
            </a:rPr>
            <a:t>Python Jupyter Notebook</a:t>
          </a:r>
          <a:endParaRPr lang="en-IN" sz="1800" dirty="0">
            <a:solidFill>
              <a:schemeClr val="tx2">
                <a:lumMod val="50000"/>
              </a:schemeClr>
            </a:solidFill>
          </a:endParaRPr>
        </a:p>
      </dgm:t>
    </dgm:pt>
    <dgm:pt modelId="{AE68AC2F-EDFB-4967-A1BA-4B00E0470A38}" type="parTrans" cxnId="{17616CE7-5B9C-4A6A-8E97-A263BE4D6689}">
      <dgm:prSet/>
      <dgm:spPr/>
      <dgm:t>
        <a:bodyPr/>
        <a:lstStyle/>
        <a:p>
          <a:endParaRPr lang="en-IN"/>
        </a:p>
      </dgm:t>
    </dgm:pt>
    <dgm:pt modelId="{47F42A67-35B6-4684-91C7-9376C8B4632A}" type="sibTrans" cxnId="{17616CE7-5B9C-4A6A-8E97-A263BE4D6689}">
      <dgm:prSet/>
      <dgm:spPr/>
      <dgm:t>
        <a:bodyPr/>
        <a:lstStyle/>
        <a:p>
          <a:endParaRPr lang="en-IN"/>
        </a:p>
      </dgm:t>
    </dgm:pt>
    <dgm:pt modelId="{9CD6F7BE-D786-419F-99E3-AF40B2FAA2C8}">
      <dgm:prSet custT="1"/>
      <dgm:spPr/>
      <dgm:t>
        <a:bodyPr/>
        <a:lstStyle/>
        <a:p>
          <a:r>
            <a:rPr lang="en-US" sz="1800" b="1" i="1" dirty="0">
              <a:solidFill>
                <a:schemeClr val="tx2">
                  <a:lumMod val="50000"/>
                </a:schemeClr>
              </a:solidFill>
            </a:rPr>
            <a:t>NumPy</a:t>
          </a:r>
          <a:endParaRPr lang="en-IN" sz="1800" dirty="0">
            <a:solidFill>
              <a:schemeClr val="tx2">
                <a:lumMod val="50000"/>
              </a:schemeClr>
            </a:solidFill>
          </a:endParaRPr>
        </a:p>
      </dgm:t>
    </dgm:pt>
    <dgm:pt modelId="{A2E509A8-B6DF-4D02-BC4A-49B14EE1A2E4}" type="parTrans" cxnId="{D8005443-7C0B-4968-A256-ED75EE796EE2}">
      <dgm:prSet/>
      <dgm:spPr/>
      <dgm:t>
        <a:bodyPr/>
        <a:lstStyle/>
        <a:p>
          <a:endParaRPr lang="en-IN"/>
        </a:p>
      </dgm:t>
    </dgm:pt>
    <dgm:pt modelId="{B990EF3F-C547-4D7F-A43C-2DAD89AF10B3}" type="sibTrans" cxnId="{D8005443-7C0B-4968-A256-ED75EE796EE2}">
      <dgm:prSet/>
      <dgm:spPr/>
      <dgm:t>
        <a:bodyPr/>
        <a:lstStyle/>
        <a:p>
          <a:endParaRPr lang="en-IN"/>
        </a:p>
      </dgm:t>
    </dgm:pt>
    <dgm:pt modelId="{C377049C-8025-43FC-A98A-77160FA46CA5}">
      <dgm:prSet custT="1"/>
      <dgm:spPr/>
      <dgm:t>
        <a:bodyPr/>
        <a:lstStyle/>
        <a:p>
          <a:r>
            <a:rPr lang="en-US" sz="1800" b="1" i="1" dirty="0">
              <a:solidFill>
                <a:schemeClr val="tx2">
                  <a:lumMod val="50000"/>
                </a:schemeClr>
              </a:solidFill>
            </a:rPr>
            <a:t>Pandas</a:t>
          </a:r>
          <a:endParaRPr lang="en-IN" sz="1800" dirty="0">
            <a:solidFill>
              <a:schemeClr val="tx2">
                <a:lumMod val="50000"/>
              </a:schemeClr>
            </a:solidFill>
          </a:endParaRPr>
        </a:p>
      </dgm:t>
    </dgm:pt>
    <dgm:pt modelId="{B7E0B92D-6527-4EB4-885B-5C4E4F41F93D}" type="parTrans" cxnId="{B1E71964-5D56-4932-BE69-311D51207CA7}">
      <dgm:prSet/>
      <dgm:spPr/>
      <dgm:t>
        <a:bodyPr/>
        <a:lstStyle/>
        <a:p>
          <a:endParaRPr lang="en-IN"/>
        </a:p>
      </dgm:t>
    </dgm:pt>
    <dgm:pt modelId="{9681BCA2-7CDB-4B25-85D0-2599BA24DDD3}" type="sibTrans" cxnId="{B1E71964-5D56-4932-BE69-311D51207CA7}">
      <dgm:prSet/>
      <dgm:spPr/>
      <dgm:t>
        <a:bodyPr/>
        <a:lstStyle/>
        <a:p>
          <a:endParaRPr lang="en-IN"/>
        </a:p>
      </dgm:t>
    </dgm:pt>
    <dgm:pt modelId="{50DC145D-75B9-40B7-9640-64FCFFEF3E87}">
      <dgm:prSet custT="1"/>
      <dgm:spPr/>
      <dgm:t>
        <a:bodyPr/>
        <a:lstStyle/>
        <a:p>
          <a:r>
            <a:rPr lang="en-US" sz="1800" b="1" i="1" dirty="0">
              <a:solidFill>
                <a:schemeClr val="tx2">
                  <a:lumMod val="50000"/>
                </a:schemeClr>
              </a:solidFill>
            </a:rPr>
            <a:t>Matplotlib</a:t>
          </a:r>
          <a:endParaRPr lang="en-IN" sz="1700" dirty="0">
            <a:solidFill>
              <a:schemeClr val="tx2">
                <a:lumMod val="50000"/>
              </a:schemeClr>
            </a:solidFill>
          </a:endParaRPr>
        </a:p>
      </dgm:t>
    </dgm:pt>
    <dgm:pt modelId="{E8FE337A-4678-4154-BCB8-CB12F9255CAA}" type="parTrans" cxnId="{81CA8EA4-1DCF-44E1-9896-DE54BBD93C86}">
      <dgm:prSet/>
      <dgm:spPr/>
      <dgm:t>
        <a:bodyPr/>
        <a:lstStyle/>
        <a:p>
          <a:endParaRPr lang="en-IN"/>
        </a:p>
      </dgm:t>
    </dgm:pt>
    <dgm:pt modelId="{80D7DCA6-006F-417E-A859-57D700EBCBBD}" type="sibTrans" cxnId="{81CA8EA4-1DCF-44E1-9896-DE54BBD93C86}">
      <dgm:prSet/>
      <dgm:spPr/>
      <dgm:t>
        <a:bodyPr/>
        <a:lstStyle/>
        <a:p>
          <a:endParaRPr lang="en-IN"/>
        </a:p>
      </dgm:t>
    </dgm:pt>
    <dgm:pt modelId="{C1FB576A-7A81-4655-8BED-DEEA942A7951}">
      <dgm:prSet custT="1"/>
      <dgm:spPr/>
      <dgm:t>
        <a:bodyPr/>
        <a:lstStyle/>
        <a:p>
          <a:r>
            <a:rPr lang="en-US" sz="1800" b="1" i="1" dirty="0">
              <a:solidFill>
                <a:schemeClr val="tx2">
                  <a:lumMod val="50000"/>
                </a:schemeClr>
              </a:solidFill>
            </a:rPr>
            <a:t>Scikit-Learn</a:t>
          </a:r>
          <a:endParaRPr lang="en-IN" sz="1800" dirty="0">
            <a:solidFill>
              <a:schemeClr val="tx2">
                <a:lumMod val="50000"/>
              </a:schemeClr>
            </a:solidFill>
          </a:endParaRPr>
        </a:p>
      </dgm:t>
    </dgm:pt>
    <dgm:pt modelId="{BE03327A-0709-4AE8-94F2-2ED0A8970546}" type="parTrans" cxnId="{1A1BB756-D7A4-4FD2-B0C5-A5B777141C6D}">
      <dgm:prSet/>
      <dgm:spPr/>
      <dgm:t>
        <a:bodyPr/>
        <a:lstStyle/>
        <a:p>
          <a:endParaRPr lang="en-IN"/>
        </a:p>
      </dgm:t>
    </dgm:pt>
    <dgm:pt modelId="{2869FC59-2F20-4AF4-BD67-E366D8CBD8DD}" type="sibTrans" cxnId="{1A1BB756-D7A4-4FD2-B0C5-A5B777141C6D}">
      <dgm:prSet/>
      <dgm:spPr/>
      <dgm:t>
        <a:bodyPr/>
        <a:lstStyle/>
        <a:p>
          <a:endParaRPr lang="en-IN"/>
        </a:p>
      </dgm:t>
    </dgm:pt>
    <dgm:pt modelId="{19E03D43-1B89-47CC-A335-CBD32D372B39}">
      <dgm:prSet custT="1"/>
      <dgm:spPr/>
      <dgm:t>
        <a:bodyPr/>
        <a:lstStyle/>
        <a:p>
          <a:r>
            <a:rPr lang="en-US" sz="1800" b="1" i="1" dirty="0">
              <a:solidFill>
                <a:schemeClr val="tx2">
                  <a:lumMod val="50000"/>
                </a:schemeClr>
              </a:solidFill>
            </a:rPr>
            <a:t>Tableau</a:t>
          </a:r>
          <a:r>
            <a:rPr lang="en-US" sz="1800" b="1" i="1" dirty="0"/>
            <a:t> </a:t>
          </a:r>
          <a:r>
            <a:rPr lang="en-US" sz="1800" b="1" i="1" dirty="0">
              <a:solidFill>
                <a:schemeClr val="tx2">
                  <a:lumMod val="50000"/>
                </a:schemeClr>
              </a:solidFill>
            </a:rPr>
            <a:t>for visualization</a:t>
          </a:r>
          <a:endParaRPr lang="en-IN" sz="1800" dirty="0">
            <a:solidFill>
              <a:schemeClr val="tx2">
                <a:lumMod val="50000"/>
              </a:schemeClr>
            </a:solidFill>
          </a:endParaRPr>
        </a:p>
      </dgm:t>
    </dgm:pt>
    <dgm:pt modelId="{76AF2B27-FBFD-4639-9D93-D1B76E356124}" type="parTrans" cxnId="{E5DECF52-41D2-4A47-A776-2CBB7D4E37BD}">
      <dgm:prSet/>
      <dgm:spPr/>
      <dgm:t>
        <a:bodyPr/>
        <a:lstStyle/>
        <a:p>
          <a:endParaRPr lang="en-IN"/>
        </a:p>
      </dgm:t>
    </dgm:pt>
    <dgm:pt modelId="{A460434F-9E8C-400B-9728-01F897CED129}" type="sibTrans" cxnId="{E5DECF52-41D2-4A47-A776-2CBB7D4E37BD}">
      <dgm:prSet/>
      <dgm:spPr/>
      <dgm:t>
        <a:bodyPr/>
        <a:lstStyle/>
        <a:p>
          <a:endParaRPr lang="en-IN"/>
        </a:p>
      </dgm:t>
    </dgm:pt>
    <dgm:pt modelId="{BD5037F6-6FC1-478E-AB0A-F0AF865A898D}" type="pres">
      <dgm:prSet presAssocID="{7B462144-ECB1-4FBD-B54A-C592E7EAC773}" presName="cycle" presStyleCnt="0">
        <dgm:presLayoutVars>
          <dgm:dir/>
          <dgm:resizeHandles val="exact"/>
        </dgm:presLayoutVars>
      </dgm:prSet>
      <dgm:spPr/>
    </dgm:pt>
    <dgm:pt modelId="{BEB7F889-9B3E-4C66-BD74-EC7F152D069A}" type="pres">
      <dgm:prSet presAssocID="{17E87451-EDE5-406D-B08E-554C6B2B3BBA}" presName="node" presStyleLbl="node1" presStyleIdx="0" presStyleCnt="6">
        <dgm:presLayoutVars>
          <dgm:bulletEnabled val="1"/>
        </dgm:presLayoutVars>
      </dgm:prSet>
      <dgm:spPr/>
    </dgm:pt>
    <dgm:pt modelId="{EE1365C8-24FF-40EA-B494-F755BCDC8473}" type="pres">
      <dgm:prSet presAssocID="{17E87451-EDE5-406D-B08E-554C6B2B3BBA}" presName="spNode" presStyleCnt="0"/>
      <dgm:spPr/>
    </dgm:pt>
    <dgm:pt modelId="{739AC2CF-2D76-4DA3-A891-E91305148A91}" type="pres">
      <dgm:prSet presAssocID="{47F42A67-35B6-4684-91C7-9376C8B4632A}" presName="sibTrans" presStyleLbl="sibTrans1D1" presStyleIdx="0" presStyleCnt="6"/>
      <dgm:spPr/>
    </dgm:pt>
    <dgm:pt modelId="{E5974FFB-CD6F-48EC-A7F7-78CAD1E9D502}" type="pres">
      <dgm:prSet presAssocID="{9CD6F7BE-D786-419F-99E3-AF40B2FAA2C8}" presName="node" presStyleLbl="node1" presStyleIdx="1" presStyleCnt="6">
        <dgm:presLayoutVars>
          <dgm:bulletEnabled val="1"/>
        </dgm:presLayoutVars>
      </dgm:prSet>
      <dgm:spPr/>
    </dgm:pt>
    <dgm:pt modelId="{A2E5493D-4CD6-4DBF-AE5F-A3DE51C2911A}" type="pres">
      <dgm:prSet presAssocID="{9CD6F7BE-D786-419F-99E3-AF40B2FAA2C8}" presName="spNode" presStyleCnt="0"/>
      <dgm:spPr/>
    </dgm:pt>
    <dgm:pt modelId="{2BB05AFA-CD98-4364-9E2D-6CCB0FFC2056}" type="pres">
      <dgm:prSet presAssocID="{B990EF3F-C547-4D7F-A43C-2DAD89AF10B3}" presName="sibTrans" presStyleLbl="sibTrans1D1" presStyleIdx="1" presStyleCnt="6"/>
      <dgm:spPr/>
    </dgm:pt>
    <dgm:pt modelId="{654A4D48-E290-4DFE-A5EB-8D02841974D3}" type="pres">
      <dgm:prSet presAssocID="{C377049C-8025-43FC-A98A-77160FA46CA5}" presName="node" presStyleLbl="node1" presStyleIdx="2" presStyleCnt="6">
        <dgm:presLayoutVars>
          <dgm:bulletEnabled val="1"/>
        </dgm:presLayoutVars>
      </dgm:prSet>
      <dgm:spPr/>
    </dgm:pt>
    <dgm:pt modelId="{FE66FABA-7434-4DF9-A462-7EF527509596}" type="pres">
      <dgm:prSet presAssocID="{C377049C-8025-43FC-A98A-77160FA46CA5}" presName="spNode" presStyleCnt="0"/>
      <dgm:spPr/>
    </dgm:pt>
    <dgm:pt modelId="{474B5E43-8724-4F15-94CA-390FB0E9E2B7}" type="pres">
      <dgm:prSet presAssocID="{9681BCA2-7CDB-4B25-85D0-2599BA24DDD3}" presName="sibTrans" presStyleLbl="sibTrans1D1" presStyleIdx="2" presStyleCnt="6"/>
      <dgm:spPr/>
    </dgm:pt>
    <dgm:pt modelId="{90EEE829-FBF7-4C7F-8BA9-D51CA973DF3C}" type="pres">
      <dgm:prSet presAssocID="{50DC145D-75B9-40B7-9640-64FCFFEF3E87}" presName="node" presStyleLbl="node1" presStyleIdx="3" presStyleCnt="6">
        <dgm:presLayoutVars>
          <dgm:bulletEnabled val="1"/>
        </dgm:presLayoutVars>
      </dgm:prSet>
      <dgm:spPr/>
    </dgm:pt>
    <dgm:pt modelId="{105EC011-0BC5-4229-A0BB-9853D8529399}" type="pres">
      <dgm:prSet presAssocID="{50DC145D-75B9-40B7-9640-64FCFFEF3E87}" presName="spNode" presStyleCnt="0"/>
      <dgm:spPr/>
    </dgm:pt>
    <dgm:pt modelId="{8BFF315A-66F8-4D2A-ACA1-9FF4B841FB09}" type="pres">
      <dgm:prSet presAssocID="{80D7DCA6-006F-417E-A859-57D700EBCBBD}" presName="sibTrans" presStyleLbl="sibTrans1D1" presStyleIdx="3" presStyleCnt="6"/>
      <dgm:spPr/>
    </dgm:pt>
    <dgm:pt modelId="{91DA42D0-CE0A-48A3-9CFA-93212AB6775B}" type="pres">
      <dgm:prSet presAssocID="{C1FB576A-7A81-4655-8BED-DEEA942A7951}" presName="node" presStyleLbl="node1" presStyleIdx="4" presStyleCnt="6">
        <dgm:presLayoutVars>
          <dgm:bulletEnabled val="1"/>
        </dgm:presLayoutVars>
      </dgm:prSet>
      <dgm:spPr/>
    </dgm:pt>
    <dgm:pt modelId="{6DA7C282-72AB-4CE7-B060-FF1E487C0AB0}" type="pres">
      <dgm:prSet presAssocID="{C1FB576A-7A81-4655-8BED-DEEA942A7951}" presName="spNode" presStyleCnt="0"/>
      <dgm:spPr/>
    </dgm:pt>
    <dgm:pt modelId="{414CD94B-9E12-4242-9A25-E616BAF11DA6}" type="pres">
      <dgm:prSet presAssocID="{2869FC59-2F20-4AF4-BD67-E366D8CBD8DD}" presName="sibTrans" presStyleLbl="sibTrans1D1" presStyleIdx="4" presStyleCnt="6"/>
      <dgm:spPr/>
    </dgm:pt>
    <dgm:pt modelId="{F1B278E7-F6FD-4F7B-9920-18C6F2CD262F}" type="pres">
      <dgm:prSet presAssocID="{19E03D43-1B89-47CC-A335-CBD32D372B39}" presName="node" presStyleLbl="node1" presStyleIdx="5" presStyleCnt="6" custScaleX="113877">
        <dgm:presLayoutVars>
          <dgm:bulletEnabled val="1"/>
        </dgm:presLayoutVars>
      </dgm:prSet>
      <dgm:spPr/>
    </dgm:pt>
    <dgm:pt modelId="{0B6F1231-5B61-41EA-B288-DD62C43783C0}" type="pres">
      <dgm:prSet presAssocID="{19E03D43-1B89-47CC-A335-CBD32D372B39}" presName="spNode" presStyleCnt="0"/>
      <dgm:spPr/>
    </dgm:pt>
    <dgm:pt modelId="{4628607B-EDE2-4C42-9442-95E858DC5C9F}" type="pres">
      <dgm:prSet presAssocID="{A460434F-9E8C-400B-9728-01F897CED129}" presName="sibTrans" presStyleLbl="sibTrans1D1" presStyleIdx="5" presStyleCnt="6"/>
      <dgm:spPr/>
    </dgm:pt>
  </dgm:ptLst>
  <dgm:cxnLst>
    <dgm:cxn modelId="{8CEAF904-7709-4BBE-B242-8F4635CE588B}" type="presOf" srcId="{C1FB576A-7A81-4655-8BED-DEEA942A7951}" destId="{91DA42D0-CE0A-48A3-9CFA-93212AB6775B}" srcOrd="0" destOrd="0" presId="urn:microsoft.com/office/officeart/2005/8/layout/cycle6"/>
    <dgm:cxn modelId="{3B74FD06-BE29-4871-897E-FAB4CDFCD9D1}" type="presOf" srcId="{9681BCA2-7CDB-4B25-85D0-2599BA24DDD3}" destId="{474B5E43-8724-4F15-94CA-390FB0E9E2B7}" srcOrd="0" destOrd="0" presId="urn:microsoft.com/office/officeart/2005/8/layout/cycle6"/>
    <dgm:cxn modelId="{C3051C21-458E-4AB4-96A1-C9066A4BDBB6}" type="presOf" srcId="{2869FC59-2F20-4AF4-BD67-E366D8CBD8DD}" destId="{414CD94B-9E12-4242-9A25-E616BAF11DA6}" srcOrd="0" destOrd="0" presId="urn:microsoft.com/office/officeart/2005/8/layout/cycle6"/>
    <dgm:cxn modelId="{17307B29-4BCF-4376-9605-B82B32A71211}" type="presOf" srcId="{50DC145D-75B9-40B7-9640-64FCFFEF3E87}" destId="{90EEE829-FBF7-4C7F-8BA9-D51CA973DF3C}" srcOrd="0" destOrd="0" presId="urn:microsoft.com/office/officeart/2005/8/layout/cycle6"/>
    <dgm:cxn modelId="{F492EF2A-46F5-4347-BEC5-176D6D37872F}" type="presOf" srcId="{9CD6F7BE-D786-419F-99E3-AF40B2FAA2C8}" destId="{E5974FFB-CD6F-48EC-A7F7-78CAD1E9D502}" srcOrd="0" destOrd="0" presId="urn:microsoft.com/office/officeart/2005/8/layout/cycle6"/>
    <dgm:cxn modelId="{D8005443-7C0B-4968-A256-ED75EE796EE2}" srcId="{7B462144-ECB1-4FBD-B54A-C592E7EAC773}" destId="{9CD6F7BE-D786-419F-99E3-AF40B2FAA2C8}" srcOrd="1" destOrd="0" parTransId="{A2E509A8-B6DF-4D02-BC4A-49B14EE1A2E4}" sibTransId="{B990EF3F-C547-4D7F-A43C-2DAD89AF10B3}"/>
    <dgm:cxn modelId="{B1E71964-5D56-4932-BE69-311D51207CA7}" srcId="{7B462144-ECB1-4FBD-B54A-C592E7EAC773}" destId="{C377049C-8025-43FC-A98A-77160FA46CA5}" srcOrd="2" destOrd="0" parTransId="{B7E0B92D-6527-4EB4-885B-5C4E4F41F93D}" sibTransId="{9681BCA2-7CDB-4B25-85D0-2599BA24DDD3}"/>
    <dgm:cxn modelId="{07DC9752-E6C7-4194-B1D2-1FD22A48856D}" type="presOf" srcId="{17E87451-EDE5-406D-B08E-554C6B2B3BBA}" destId="{BEB7F889-9B3E-4C66-BD74-EC7F152D069A}" srcOrd="0" destOrd="0" presId="urn:microsoft.com/office/officeart/2005/8/layout/cycle6"/>
    <dgm:cxn modelId="{E5DECF52-41D2-4A47-A776-2CBB7D4E37BD}" srcId="{7B462144-ECB1-4FBD-B54A-C592E7EAC773}" destId="{19E03D43-1B89-47CC-A335-CBD32D372B39}" srcOrd="5" destOrd="0" parTransId="{76AF2B27-FBFD-4639-9D93-D1B76E356124}" sibTransId="{A460434F-9E8C-400B-9728-01F897CED129}"/>
    <dgm:cxn modelId="{1A1BB756-D7A4-4FD2-B0C5-A5B777141C6D}" srcId="{7B462144-ECB1-4FBD-B54A-C592E7EAC773}" destId="{C1FB576A-7A81-4655-8BED-DEEA942A7951}" srcOrd="4" destOrd="0" parTransId="{BE03327A-0709-4AE8-94F2-2ED0A8970546}" sibTransId="{2869FC59-2F20-4AF4-BD67-E366D8CBD8DD}"/>
    <dgm:cxn modelId="{F7098459-D134-4D7D-A376-4E1018A16ACA}" type="presOf" srcId="{7B462144-ECB1-4FBD-B54A-C592E7EAC773}" destId="{BD5037F6-6FC1-478E-AB0A-F0AF865A898D}" srcOrd="0" destOrd="0" presId="urn:microsoft.com/office/officeart/2005/8/layout/cycle6"/>
    <dgm:cxn modelId="{A9AD8A9E-FBF4-45E3-A22F-ECAABE298B5E}" type="presOf" srcId="{A460434F-9E8C-400B-9728-01F897CED129}" destId="{4628607B-EDE2-4C42-9442-95E858DC5C9F}" srcOrd="0" destOrd="0" presId="urn:microsoft.com/office/officeart/2005/8/layout/cycle6"/>
    <dgm:cxn modelId="{81CA8EA4-1DCF-44E1-9896-DE54BBD93C86}" srcId="{7B462144-ECB1-4FBD-B54A-C592E7EAC773}" destId="{50DC145D-75B9-40B7-9640-64FCFFEF3E87}" srcOrd="3" destOrd="0" parTransId="{E8FE337A-4678-4154-BCB8-CB12F9255CAA}" sibTransId="{80D7DCA6-006F-417E-A859-57D700EBCBBD}"/>
    <dgm:cxn modelId="{DAF706C6-8060-422E-92CD-CEE0127029A0}" type="presOf" srcId="{B990EF3F-C547-4D7F-A43C-2DAD89AF10B3}" destId="{2BB05AFA-CD98-4364-9E2D-6CCB0FFC2056}" srcOrd="0" destOrd="0" presId="urn:microsoft.com/office/officeart/2005/8/layout/cycle6"/>
    <dgm:cxn modelId="{FDA78ECC-2ACD-4DD6-ACEE-72824AABF251}" type="presOf" srcId="{C377049C-8025-43FC-A98A-77160FA46CA5}" destId="{654A4D48-E290-4DFE-A5EB-8D02841974D3}" srcOrd="0" destOrd="0" presId="urn:microsoft.com/office/officeart/2005/8/layout/cycle6"/>
    <dgm:cxn modelId="{17616CE7-5B9C-4A6A-8E97-A263BE4D6689}" srcId="{7B462144-ECB1-4FBD-B54A-C592E7EAC773}" destId="{17E87451-EDE5-406D-B08E-554C6B2B3BBA}" srcOrd="0" destOrd="0" parTransId="{AE68AC2F-EDFB-4967-A1BA-4B00E0470A38}" sibTransId="{47F42A67-35B6-4684-91C7-9376C8B4632A}"/>
    <dgm:cxn modelId="{C9B685EC-CC2E-4C44-8547-F95A5D33B4BB}" type="presOf" srcId="{80D7DCA6-006F-417E-A859-57D700EBCBBD}" destId="{8BFF315A-66F8-4D2A-ACA1-9FF4B841FB09}" srcOrd="0" destOrd="0" presId="urn:microsoft.com/office/officeart/2005/8/layout/cycle6"/>
    <dgm:cxn modelId="{8BAAF0F9-CE00-4C95-94F4-BB521805E8E9}" type="presOf" srcId="{19E03D43-1B89-47CC-A335-CBD32D372B39}" destId="{F1B278E7-F6FD-4F7B-9920-18C6F2CD262F}" srcOrd="0" destOrd="0" presId="urn:microsoft.com/office/officeart/2005/8/layout/cycle6"/>
    <dgm:cxn modelId="{1945E3FA-A476-480E-BD13-087DE252CF03}" type="presOf" srcId="{47F42A67-35B6-4684-91C7-9376C8B4632A}" destId="{739AC2CF-2D76-4DA3-A891-E91305148A91}" srcOrd="0" destOrd="0" presId="urn:microsoft.com/office/officeart/2005/8/layout/cycle6"/>
    <dgm:cxn modelId="{CA2CD8A0-1C2D-41E2-8233-0FDAFF24650A}" type="presParOf" srcId="{BD5037F6-6FC1-478E-AB0A-F0AF865A898D}" destId="{BEB7F889-9B3E-4C66-BD74-EC7F152D069A}" srcOrd="0" destOrd="0" presId="urn:microsoft.com/office/officeart/2005/8/layout/cycle6"/>
    <dgm:cxn modelId="{1B41A08B-495B-4E47-B69B-3E75B3BD53FD}" type="presParOf" srcId="{BD5037F6-6FC1-478E-AB0A-F0AF865A898D}" destId="{EE1365C8-24FF-40EA-B494-F755BCDC8473}" srcOrd="1" destOrd="0" presId="urn:microsoft.com/office/officeart/2005/8/layout/cycle6"/>
    <dgm:cxn modelId="{D1FCB4A5-B0CE-42D3-9FC6-D87058D762CF}" type="presParOf" srcId="{BD5037F6-6FC1-478E-AB0A-F0AF865A898D}" destId="{739AC2CF-2D76-4DA3-A891-E91305148A91}" srcOrd="2" destOrd="0" presId="urn:microsoft.com/office/officeart/2005/8/layout/cycle6"/>
    <dgm:cxn modelId="{9B634FB3-001F-4B81-81C1-B7D229F5DF46}" type="presParOf" srcId="{BD5037F6-6FC1-478E-AB0A-F0AF865A898D}" destId="{E5974FFB-CD6F-48EC-A7F7-78CAD1E9D502}" srcOrd="3" destOrd="0" presId="urn:microsoft.com/office/officeart/2005/8/layout/cycle6"/>
    <dgm:cxn modelId="{089B96C0-4FD3-4B0B-A587-AE4D36E76226}" type="presParOf" srcId="{BD5037F6-6FC1-478E-AB0A-F0AF865A898D}" destId="{A2E5493D-4CD6-4DBF-AE5F-A3DE51C2911A}" srcOrd="4" destOrd="0" presId="urn:microsoft.com/office/officeart/2005/8/layout/cycle6"/>
    <dgm:cxn modelId="{CF9EC49B-4A58-49DE-9499-B8955ED85935}" type="presParOf" srcId="{BD5037F6-6FC1-478E-AB0A-F0AF865A898D}" destId="{2BB05AFA-CD98-4364-9E2D-6CCB0FFC2056}" srcOrd="5" destOrd="0" presId="urn:microsoft.com/office/officeart/2005/8/layout/cycle6"/>
    <dgm:cxn modelId="{E1545550-B75E-4AD1-90C6-07BE4C87F916}" type="presParOf" srcId="{BD5037F6-6FC1-478E-AB0A-F0AF865A898D}" destId="{654A4D48-E290-4DFE-A5EB-8D02841974D3}" srcOrd="6" destOrd="0" presId="urn:microsoft.com/office/officeart/2005/8/layout/cycle6"/>
    <dgm:cxn modelId="{8F644B72-3C89-41CF-88B1-1F8B74C467ED}" type="presParOf" srcId="{BD5037F6-6FC1-478E-AB0A-F0AF865A898D}" destId="{FE66FABA-7434-4DF9-A462-7EF527509596}" srcOrd="7" destOrd="0" presId="urn:microsoft.com/office/officeart/2005/8/layout/cycle6"/>
    <dgm:cxn modelId="{EEB95657-323A-4C53-86E2-280925724030}" type="presParOf" srcId="{BD5037F6-6FC1-478E-AB0A-F0AF865A898D}" destId="{474B5E43-8724-4F15-94CA-390FB0E9E2B7}" srcOrd="8" destOrd="0" presId="urn:microsoft.com/office/officeart/2005/8/layout/cycle6"/>
    <dgm:cxn modelId="{9B875F47-AECB-4D5C-BEAA-4502FB845A3F}" type="presParOf" srcId="{BD5037F6-6FC1-478E-AB0A-F0AF865A898D}" destId="{90EEE829-FBF7-4C7F-8BA9-D51CA973DF3C}" srcOrd="9" destOrd="0" presId="urn:microsoft.com/office/officeart/2005/8/layout/cycle6"/>
    <dgm:cxn modelId="{66F08E5D-7C22-466D-A212-3D75820B43D6}" type="presParOf" srcId="{BD5037F6-6FC1-478E-AB0A-F0AF865A898D}" destId="{105EC011-0BC5-4229-A0BB-9853D8529399}" srcOrd="10" destOrd="0" presId="urn:microsoft.com/office/officeart/2005/8/layout/cycle6"/>
    <dgm:cxn modelId="{B516BDF7-5F26-4F8B-89D1-198450161BAB}" type="presParOf" srcId="{BD5037F6-6FC1-478E-AB0A-F0AF865A898D}" destId="{8BFF315A-66F8-4D2A-ACA1-9FF4B841FB09}" srcOrd="11" destOrd="0" presId="urn:microsoft.com/office/officeart/2005/8/layout/cycle6"/>
    <dgm:cxn modelId="{15F7D69A-988B-4C3E-8523-3E6B50DA5AE7}" type="presParOf" srcId="{BD5037F6-6FC1-478E-AB0A-F0AF865A898D}" destId="{91DA42D0-CE0A-48A3-9CFA-93212AB6775B}" srcOrd="12" destOrd="0" presId="urn:microsoft.com/office/officeart/2005/8/layout/cycle6"/>
    <dgm:cxn modelId="{D0BB9DAE-0103-4B72-B953-95DD52D66AEE}" type="presParOf" srcId="{BD5037F6-6FC1-478E-AB0A-F0AF865A898D}" destId="{6DA7C282-72AB-4CE7-B060-FF1E487C0AB0}" srcOrd="13" destOrd="0" presId="urn:microsoft.com/office/officeart/2005/8/layout/cycle6"/>
    <dgm:cxn modelId="{1A79D7E2-A9BE-497F-B5CD-6089962D0B9B}" type="presParOf" srcId="{BD5037F6-6FC1-478E-AB0A-F0AF865A898D}" destId="{414CD94B-9E12-4242-9A25-E616BAF11DA6}" srcOrd="14" destOrd="0" presId="urn:microsoft.com/office/officeart/2005/8/layout/cycle6"/>
    <dgm:cxn modelId="{CF165476-E6DB-498C-B517-78E4EBD8BDA8}" type="presParOf" srcId="{BD5037F6-6FC1-478E-AB0A-F0AF865A898D}" destId="{F1B278E7-F6FD-4F7B-9920-18C6F2CD262F}" srcOrd="15" destOrd="0" presId="urn:microsoft.com/office/officeart/2005/8/layout/cycle6"/>
    <dgm:cxn modelId="{798A70B5-DB62-44CC-A12B-CC3B814366E0}" type="presParOf" srcId="{BD5037F6-6FC1-478E-AB0A-F0AF865A898D}" destId="{0B6F1231-5B61-41EA-B288-DD62C43783C0}" srcOrd="16" destOrd="0" presId="urn:microsoft.com/office/officeart/2005/8/layout/cycle6"/>
    <dgm:cxn modelId="{E4E3766D-F7B4-4F2A-AF03-5021D5D750DF}" type="presParOf" srcId="{BD5037F6-6FC1-478E-AB0A-F0AF865A898D}" destId="{4628607B-EDE2-4C42-9442-95E858DC5C9F}"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E7135-7812-43A3-B88D-2D39C580FF4D}" type="doc">
      <dgm:prSet loTypeId="urn:microsoft.com/office/officeart/2011/layout/HexagonRadial" loCatId="cycle" qsTypeId="urn:microsoft.com/office/officeart/2005/8/quickstyle/simple1" qsCatId="simple" csTypeId="urn:microsoft.com/office/officeart/2005/8/colors/colorful3" csCatId="colorful" phldr="1"/>
      <dgm:spPr/>
      <dgm:t>
        <a:bodyPr/>
        <a:lstStyle/>
        <a:p>
          <a:endParaRPr lang="en-IN"/>
        </a:p>
      </dgm:t>
    </dgm:pt>
    <dgm:pt modelId="{834E14E6-3C29-4034-9C48-780DF14886A0}">
      <dgm:prSet phldrT="[Text]" custT="1"/>
      <dgm:spPr/>
      <dgm:t>
        <a:bodyPr/>
        <a:lstStyle/>
        <a:p>
          <a:r>
            <a:rPr lang="en-IN" sz="1200" dirty="0"/>
            <a:t>Machine Learning</a:t>
          </a:r>
        </a:p>
        <a:p>
          <a:r>
            <a:rPr lang="en-IN" sz="1200" dirty="0"/>
            <a:t>Algorithms</a:t>
          </a:r>
        </a:p>
      </dgm:t>
    </dgm:pt>
    <dgm:pt modelId="{35F9C4D8-1152-4271-A777-D516C498C1F2}" type="parTrans" cxnId="{10D83ACE-50CE-403A-AC18-23F3A5F501FC}">
      <dgm:prSet/>
      <dgm:spPr/>
      <dgm:t>
        <a:bodyPr/>
        <a:lstStyle/>
        <a:p>
          <a:endParaRPr lang="en-IN"/>
        </a:p>
      </dgm:t>
    </dgm:pt>
    <dgm:pt modelId="{C0CB10B8-C9DC-4531-AB40-43A7933C277D}" type="sibTrans" cxnId="{10D83ACE-50CE-403A-AC18-23F3A5F501FC}">
      <dgm:prSet/>
      <dgm:spPr/>
      <dgm:t>
        <a:bodyPr/>
        <a:lstStyle/>
        <a:p>
          <a:endParaRPr lang="en-IN"/>
        </a:p>
      </dgm:t>
    </dgm:pt>
    <dgm:pt modelId="{B587A70C-7F20-40E3-810C-04E7917EC3A3}">
      <dgm:prSet phldrT="[Text]"/>
      <dgm:spPr/>
      <dgm:t>
        <a:bodyPr/>
        <a:lstStyle/>
        <a:p>
          <a:r>
            <a:rPr lang="en-US" b="1" i="0" dirty="0">
              <a:solidFill>
                <a:schemeClr val="tx2">
                  <a:lumMod val="50000"/>
                </a:schemeClr>
              </a:solidFill>
              <a:effectLst>
                <a:outerShdw blurRad="38100" dist="38100" dir="2700000" algn="tl">
                  <a:srgbClr val="000000">
                    <a:alpha val="43137"/>
                  </a:srgbClr>
                </a:outerShdw>
              </a:effectLst>
              <a:latin typeface="Source Sans Pro" panose="020B0503030403020204" pitchFamily="34" charset="0"/>
            </a:rPr>
            <a:t>Logistic Regression </a:t>
          </a:r>
          <a:endParaRPr lang="en-IN" b="1" dirty="0">
            <a:solidFill>
              <a:schemeClr val="tx2">
                <a:lumMod val="50000"/>
              </a:schemeClr>
            </a:solidFill>
            <a:effectLst>
              <a:outerShdw blurRad="38100" dist="38100" dir="2700000" algn="tl">
                <a:srgbClr val="000000">
                  <a:alpha val="43137"/>
                </a:srgbClr>
              </a:outerShdw>
            </a:effectLst>
          </a:endParaRPr>
        </a:p>
      </dgm:t>
    </dgm:pt>
    <dgm:pt modelId="{FD2822AB-CF9E-4CCE-8EE3-B394B10CDC41}" type="parTrans" cxnId="{8E24CF0E-456D-49A7-9DE2-46D080F6C3CD}">
      <dgm:prSet/>
      <dgm:spPr/>
      <dgm:t>
        <a:bodyPr/>
        <a:lstStyle/>
        <a:p>
          <a:endParaRPr lang="en-IN"/>
        </a:p>
      </dgm:t>
    </dgm:pt>
    <dgm:pt modelId="{55FC914E-F2EC-4CE7-AD7A-CCD431D07FCB}" type="sibTrans" cxnId="{8E24CF0E-456D-49A7-9DE2-46D080F6C3CD}">
      <dgm:prSet/>
      <dgm:spPr/>
      <dgm:t>
        <a:bodyPr/>
        <a:lstStyle/>
        <a:p>
          <a:endParaRPr lang="en-IN"/>
        </a:p>
      </dgm:t>
    </dgm:pt>
    <dgm:pt modelId="{7C8819E4-4D42-4144-A122-56C26B88CDF5}">
      <dgm:prSet phldrT="[Text]"/>
      <dgm:spPr/>
      <dgm:t>
        <a:bodyPr/>
        <a:lstStyle/>
        <a:p>
          <a:r>
            <a:rPr lang="en-US" b="1" i="0" dirty="0">
              <a:solidFill>
                <a:srgbClr val="3B3835"/>
              </a:solidFill>
              <a:effectLst>
                <a:outerShdw blurRad="38100" dist="38100" dir="2700000" algn="tl">
                  <a:srgbClr val="000000">
                    <a:alpha val="43137"/>
                  </a:srgbClr>
                </a:outerShdw>
              </a:effectLst>
              <a:latin typeface="Source Sans Pro" panose="020B0503030403020204" pitchFamily="34" charset="0"/>
            </a:rPr>
            <a:t>Decision Tree </a:t>
          </a:r>
          <a:endParaRPr lang="en-IN" b="1" dirty="0">
            <a:effectLst>
              <a:outerShdw blurRad="38100" dist="38100" dir="2700000" algn="tl">
                <a:srgbClr val="000000">
                  <a:alpha val="43137"/>
                </a:srgbClr>
              </a:outerShdw>
            </a:effectLst>
          </a:endParaRPr>
        </a:p>
      </dgm:t>
    </dgm:pt>
    <dgm:pt modelId="{2A622900-75E3-45D2-AD7C-EFB05BEDBC7C}" type="parTrans" cxnId="{499DC0CA-7A8C-4F28-B412-C6CDDC27E3E3}">
      <dgm:prSet/>
      <dgm:spPr/>
      <dgm:t>
        <a:bodyPr/>
        <a:lstStyle/>
        <a:p>
          <a:endParaRPr lang="en-IN"/>
        </a:p>
      </dgm:t>
    </dgm:pt>
    <dgm:pt modelId="{D0E84622-C6B7-4BAC-94A0-37AFBC8F1573}" type="sibTrans" cxnId="{499DC0CA-7A8C-4F28-B412-C6CDDC27E3E3}">
      <dgm:prSet/>
      <dgm:spPr/>
      <dgm:t>
        <a:bodyPr/>
        <a:lstStyle/>
        <a:p>
          <a:endParaRPr lang="en-IN"/>
        </a:p>
      </dgm:t>
    </dgm:pt>
    <dgm:pt modelId="{8869CD24-1DD6-4E26-91F7-E99F5D7B8508}">
      <dgm:prSet phldrT="[Text]"/>
      <dgm:spPr/>
      <dgm:t>
        <a:bodyPr/>
        <a:lstStyle/>
        <a:p>
          <a:r>
            <a:rPr lang="en-US" b="1" i="0" dirty="0">
              <a:solidFill>
                <a:srgbClr val="3B3835"/>
              </a:solidFill>
              <a:effectLst>
                <a:outerShdw blurRad="38100" dist="38100" dir="2700000" algn="tl">
                  <a:srgbClr val="000000">
                    <a:alpha val="43137"/>
                  </a:srgbClr>
                </a:outerShdw>
              </a:effectLst>
              <a:latin typeface="Source Sans Pro" panose="020B0503030403020204" pitchFamily="34" charset="0"/>
            </a:rPr>
            <a:t>K-Nearest Neighbor </a:t>
          </a:r>
          <a:endParaRPr lang="en-IN" b="1" dirty="0">
            <a:effectLst>
              <a:outerShdw blurRad="38100" dist="38100" dir="2700000" algn="tl">
                <a:srgbClr val="000000">
                  <a:alpha val="43137"/>
                </a:srgbClr>
              </a:outerShdw>
            </a:effectLst>
          </a:endParaRPr>
        </a:p>
      </dgm:t>
    </dgm:pt>
    <dgm:pt modelId="{B143E026-7465-4782-B7E5-67E22FB12C60}" type="parTrans" cxnId="{2F2D7460-C81A-4CA3-99D1-C5065E5219B8}">
      <dgm:prSet/>
      <dgm:spPr/>
      <dgm:t>
        <a:bodyPr/>
        <a:lstStyle/>
        <a:p>
          <a:endParaRPr lang="en-IN"/>
        </a:p>
      </dgm:t>
    </dgm:pt>
    <dgm:pt modelId="{EA3CBA19-CBD4-491C-81A1-EDA689CB5D4C}" type="sibTrans" cxnId="{2F2D7460-C81A-4CA3-99D1-C5065E5219B8}">
      <dgm:prSet/>
      <dgm:spPr/>
      <dgm:t>
        <a:bodyPr/>
        <a:lstStyle/>
        <a:p>
          <a:endParaRPr lang="en-IN"/>
        </a:p>
      </dgm:t>
    </dgm:pt>
    <dgm:pt modelId="{D3D4F45D-6DF2-481C-A09E-81D0BE9E445A}">
      <dgm:prSet phldrT="[Text]"/>
      <dgm:spPr/>
      <dgm:t>
        <a:bodyPr/>
        <a:lstStyle/>
        <a:p>
          <a:r>
            <a:rPr lang="en-US" b="1" i="0" dirty="0">
              <a:solidFill>
                <a:schemeClr val="tx2">
                  <a:lumMod val="50000"/>
                </a:schemeClr>
              </a:solidFill>
              <a:effectLst>
                <a:outerShdw blurRad="38100" dist="38100" dir="2700000" algn="tl">
                  <a:srgbClr val="000000">
                    <a:alpha val="43137"/>
                  </a:srgbClr>
                </a:outerShdw>
              </a:effectLst>
              <a:latin typeface="Source Sans Pro" panose="020B0503030403020204" pitchFamily="34" charset="0"/>
            </a:rPr>
            <a:t>Random Forest </a:t>
          </a:r>
          <a:endParaRPr lang="en-IN" b="1" dirty="0">
            <a:solidFill>
              <a:schemeClr val="tx2">
                <a:lumMod val="50000"/>
              </a:schemeClr>
            </a:solidFill>
            <a:effectLst>
              <a:outerShdw blurRad="38100" dist="38100" dir="2700000" algn="tl">
                <a:srgbClr val="000000">
                  <a:alpha val="43137"/>
                </a:srgbClr>
              </a:outerShdw>
            </a:effectLst>
          </a:endParaRPr>
        </a:p>
      </dgm:t>
    </dgm:pt>
    <dgm:pt modelId="{921385EE-D2C0-4E59-8C06-A51D7C30D1F5}" type="parTrans" cxnId="{8905E05C-071F-4B23-AE2F-2F3F19E3A3FA}">
      <dgm:prSet/>
      <dgm:spPr/>
      <dgm:t>
        <a:bodyPr/>
        <a:lstStyle/>
        <a:p>
          <a:endParaRPr lang="en-IN"/>
        </a:p>
      </dgm:t>
    </dgm:pt>
    <dgm:pt modelId="{72DA9EB9-BFCA-4DB7-9393-81D6103B7614}" type="sibTrans" cxnId="{8905E05C-071F-4B23-AE2F-2F3F19E3A3FA}">
      <dgm:prSet/>
      <dgm:spPr/>
      <dgm:t>
        <a:bodyPr/>
        <a:lstStyle/>
        <a:p>
          <a:endParaRPr lang="en-IN"/>
        </a:p>
      </dgm:t>
    </dgm:pt>
    <dgm:pt modelId="{D5414DA0-12F1-4544-8346-0EDF25E1CF88}">
      <dgm:prSet phldrT="[Text]"/>
      <dgm:spPr/>
      <dgm:t>
        <a:bodyPr/>
        <a:lstStyle/>
        <a:p>
          <a:r>
            <a:rPr lang="en-US" b="1" i="0" dirty="0">
              <a:solidFill>
                <a:srgbClr val="3B3835"/>
              </a:solidFill>
              <a:effectLst>
                <a:outerShdw blurRad="38100" dist="38100" dir="2700000" algn="tl">
                  <a:srgbClr val="000000">
                    <a:alpha val="43137"/>
                  </a:srgbClr>
                </a:outerShdw>
              </a:effectLst>
              <a:latin typeface="Source Sans Pro" panose="020B0503030403020204" pitchFamily="34" charset="0"/>
            </a:rPr>
            <a:t>AdaBoost</a:t>
          </a:r>
          <a:endParaRPr lang="en-IN" b="1" dirty="0">
            <a:effectLst>
              <a:outerShdw blurRad="38100" dist="38100" dir="2700000" algn="tl">
                <a:srgbClr val="000000">
                  <a:alpha val="43137"/>
                </a:srgbClr>
              </a:outerShdw>
            </a:effectLst>
          </a:endParaRPr>
        </a:p>
      </dgm:t>
    </dgm:pt>
    <dgm:pt modelId="{2B3C55EA-FE7D-4B4C-83EE-CC0FFAA7A2F8}" type="parTrans" cxnId="{5D52D8B0-1D4C-4F70-B24E-B812A47020A9}">
      <dgm:prSet/>
      <dgm:spPr/>
      <dgm:t>
        <a:bodyPr/>
        <a:lstStyle/>
        <a:p>
          <a:endParaRPr lang="en-IN"/>
        </a:p>
      </dgm:t>
    </dgm:pt>
    <dgm:pt modelId="{A2F4E566-8320-415A-826A-E2112C4EB5DE}" type="sibTrans" cxnId="{5D52D8B0-1D4C-4F70-B24E-B812A47020A9}">
      <dgm:prSet/>
      <dgm:spPr/>
      <dgm:t>
        <a:bodyPr/>
        <a:lstStyle/>
        <a:p>
          <a:endParaRPr lang="en-IN"/>
        </a:p>
      </dgm:t>
    </dgm:pt>
    <dgm:pt modelId="{562D7BA7-B010-421F-A74F-A6F948F5B693}">
      <dgm:prSet phldrT="[Text]"/>
      <dgm:spPr/>
      <dgm:t>
        <a:bodyPr/>
        <a:lstStyle/>
        <a:p>
          <a:r>
            <a:rPr lang="en-US" b="1" i="0">
              <a:solidFill>
                <a:schemeClr val="tx2">
                  <a:lumMod val="50000"/>
                </a:schemeClr>
              </a:solidFill>
              <a:effectLst>
                <a:outerShdw blurRad="38100" dist="38100" dir="2700000" algn="tl">
                  <a:srgbClr val="000000">
                    <a:alpha val="43137"/>
                  </a:srgbClr>
                </a:outerShdw>
              </a:effectLst>
              <a:latin typeface="Source Sans Pro" panose="020B0503030403020204" pitchFamily="34" charset="0"/>
            </a:rPr>
            <a:t>Gradient Boost</a:t>
          </a:r>
          <a:endParaRPr lang="en-IN" b="1" dirty="0">
            <a:solidFill>
              <a:schemeClr val="tx2">
                <a:lumMod val="50000"/>
              </a:schemeClr>
            </a:solidFill>
            <a:effectLst>
              <a:outerShdw blurRad="38100" dist="38100" dir="2700000" algn="tl">
                <a:srgbClr val="000000">
                  <a:alpha val="43137"/>
                </a:srgbClr>
              </a:outerShdw>
            </a:effectLst>
          </a:endParaRPr>
        </a:p>
      </dgm:t>
    </dgm:pt>
    <dgm:pt modelId="{B013798F-4099-4E9F-864A-CA3FE43D55EA}" type="parTrans" cxnId="{028822CC-EAB1-4CC5-895F-DFE1B00556FE}">
      <dgm:prSet/>
      <dgm:spPr/>
      <dgm:t>
        <a:bodyPr/>
        <a:lstStyle/>
        <a:p>
          <a:endParaRPr lang="en-IN"/>
        </a:p>
      </dgm:t>
    </dgm:pt>
    <dgm:pt modelId="{760C30CD-9F60-4811-BE99-6E21E90B7875}" type="sibTrans" cxnId="{028822CC-EAB1-4CC5-895F-DFE1B00556FE}">
      <dgm:prSet/>
      <dgm:spPr/>
      <dgm:t>
        <a:bodyPr/>
        <a:lstStyle/>
        <a:p>
          <a:endParaRPr lang="en-IN"/>
        </a:p>
      </dgm:t>
    </dgm:pt>
    <dgm:pt modelId="{8A4BED1C-233A-4531-8BDD-2929E3167893}" type="pres">
      <dgm:prSet presAssocID="{89DE7135-7812-43A3-B88D-2D39C580FF4D}" presName="Name0" presStyleCnt="0">
        <dgm:presLayoutVars>
          <dgm:chMax val="1"/>
          <dgm:chPref val="1"/>
          <dgm:dir/>
          <dgm:animOne val="branch"/>
          <dgm:animLvl val="lvl"/>
        </dgm:presLayoutVars>
      </dgm:prSet>
      <dgm:spPr/>
    </dgm:pt>
    <dgm:pt modelId="{6F749F90-092D-4D09-8603-D8158D2B1C6A}" type="pres">
      <dgm:prSet presAssocID="{834E14E6-3C29-4034-9C48-780DF14886A0}" presName="Parent" presStyleLbl="node0" presStyleIdx="0" presStyleCnt="1">
        <dgm:presLayoutVars>
          <dgm:chMax val="6"/>
          <dgm:chPref val="6"/>
        </dgm:presLayoutVars>
      </dgm:prSet>
      <dgm:spPr/>
    </dgm:pt>
    <dgm:pt modelId="{ADCE960A-6609-47C1-BB2B-B6445DCA1A4F}" type="pres">
      <dgm:prSet presAssocID="{B587A70C-7F20-40E3-810C-04E7917EC3A3}" presName="Accent1" presStyleCnt="0"/>
      <dgm:spPr/>
    </dgm:pt>
    <dgm:pt modelId="{2C9BC372-3E37-46EA-B701-C42EB010DC73}" type="pres">
      <dgm:prSet presAssocID="{B587A70C-7F20-40E3-810C-04E7917EC3A3}" presName="Accent" presStyleLbl="bgShp" presStyleIdx="0" presStyleCnt="6"/>
      <dgm:spPr/>
    </dgm:pt>
    <dgm:pt modelId="{E25105C3-C732-4201-8F3B-47F0C596115C}" type="pres">
      <dgm:prSet presAssocID="{B587A70C-7F20-40E3-810C-04E7917EC3A3}" presName="Child1" presStyleLbl="node1" presStyleIdx="0" presStyleCnt="6">
        <dgm:presLayoutVars>
          <dgm:chMax val="0"/>
          <dgm:chPref val="0"/>
          <dgm:bulletEnabled val="1"/>
        </dgm:presLayoutVars>
      </dgm:prSet>
      <dgm:spPr/>
    </dgm:pt>
    <dgm:pt modelId="{190DCC8A-6188-4FD1-9201-8BD8A0C6FEAB}" type="pres">
      <dgm:prSet presAssocID="{7C8819E4-4D42-4144-A122-56C26B88CDF5}" presName="Accent2" presStyleCnt="0"/>
      <dgm:spPr/>
    </dgm:pt>
    <dgm:pt modelId="{CDBB1C0F-82CD-46F5-8B1F-D0F681D1FC2A}" type="pres">
      <dgm:prSet presAssocID="{7C8819E4-4D42-4144-A122-56C26B88CDF5}" presName="Accent" presStyleLbl="bgShp" presStyleIdx="1" presStyleCnt="6"/>
      <dgm:spPr/>
    </dgm:pt>
    <dgm:pt modelId="{7BFBF55D-19C1-4859-AF77-2E05203642BC}" type="pres">
      <dgm:prSet presAssocID="{7C8819E4-4D42-4144-A122-56C26B88CDF5}" presName="Child2" presStyleLbl="node1" presStyleIdx="1" presStyleCnt="6">
        <dgm:presLayoutVars>
          <dgm:chMax val="0"/>
          <dgm:chPref val="0"/>
          <dgm:bulletEnabled val="1"/>
        </dgm:presLayoutVars>
      </dgm:prSet>
      <dgm:spPr/>
    </dgm:pt>
    <dgm:pt modelId="{644FB0C1-6F3A-49E2-BB11-2BC85064AEB0}" type="pres">
      <dgm:prSet presAssocID="{8869CD24-1DD6-4E26-91F7-E99F5D7B8508}" presName="Accent3" presStyleCnt="0"/>
      <dgm:spPr/>
    </dgm:pt>
    <dgm:pt modelId="{45E38BEF-47F6-4E8F-AB1C-673624C08961}" type="pres">
      <dgm:prSet presAssocID="{8869CD24-1DD6-4E26-91F7-E99F5D7B8508}" presName="Accent" presStyleLbl="bgShp" presStyleIdx="2" presStyleCnt="6"/>
      <dgm:spPr/>
    </dgm:pt>
    <dgm:pt modelId="{57937436-9CDB-4EC7-B76E-62EFC78B3170}" type="pres">
      <dgm:prSet presAssocID="{8869CD24-1DD6-4E26-91F7-E99F5D7B8508}" presName="Child3" presStyleLbl="node1" presStyleIdx="2" presStyleCnt="6">
        <dgm:presLayoutVars>
          <dgm:chMax val="0"/>
          <dgm:chPref val="0"/>
          <dgm:bulletEnabled val="1"/>
        </dgm:presLayoutVars>
      </dgm:prSet>
      <dgm:spPr/>
    </dgm:pt>
    <dgm:pt modelId="{F4C6A208-A82B-4633-A23B-F1C3B2FD6116}" type="pres">
      <dgm:prSet presAssocID="{D3D4F45D-6DF2-481C-A09E-81D0BE9E445A}" presName="Accent4" presStyleCnt="0"/>
      <dgm:spPr/>
    </dgm:pt>
    <dgm:pt modelId="{E2EE5561-F9F3-4B38-A31A-AF0DF3CE9D96}" type="pres">
      <dgm:prSet presAssocID="{D3D4F45D-6DF2-481C-A09E-81D0BE9E445A}" presName="Accent" presStyleLbl="bgShp" presStyleIdx="3" presStyleCnt="6"/>
      <dgm:spPr/>
    </dgm:pt>
    <dgm:pt modelId="{AD209F60-A7C6-4937-8DB9-ACF96FF2576F}" type="pres">
      <dgm:prSet presAssocID="{D3D4F45D-6DF2-481C-A09E-81D0BE9E445A}" presName="Child4" presStyleLbl="node1" presStyleIdx="3" presStyleCnt="6">
        <dgm:presLayoutVars>
          <dgm:chMax val="0"/>
          <dgm:chPref val="0"/>
          <dgm:bulletEnabled val="1"/>
        </dgm:presLayoutVars>
      </dgm:prSet>
      <dgm:spPr/>
    </dgm:pt>
    <dgm:pt modelId="{21AF1B1B-6C5E-4007-96AD-853B7BB41E1E}" type="pres">
      <dgm:prSet presAssocID="{D5414DA0-12F1-4544-8346-0EDF25E1CF88}" presName="Accent5" presStyleCnt="0"/>
      <dgm:spPr/>
    </dgm:pt>
    <dgm:pt modelId="{333B6227-8E4D-488B-BAE4-D16E1907B629}" type="pres">
      <dgm:prSet presAssocID="{D5414DA0-12F1-4544-8346-0EDF25E1CF88}" presName="Accent" presStyleLbl="bgShp" presStyleIdx="4" presStyleCnt="6"/>
      <dgm:spPr/>
    </dgm:pt>
    <dgm:pt modelId="{B9125B13-FB98-4168-A475-585481C2E816}" type="pres">
      <dgm:prSet presAssocID="{D5414DA0-12F1-4544-8346-0EDF25E1CF88}" presName="Child5" presStyleLbl="node1" presStyleIdx="4" presStyleCnt="6">
        <dgm:presLayoutVars>
          <dgm:chMax val="0"/>
          <dgm:chPref val="0"/>
          <dgm:bulletEnabled val="1"/>
        </dgm:presLayoutVars>
      </dgm:prSet>
      <dgm:spPr/>
    </dgm:pt>
    <dgm:pt modelId="{BCF16AEA-CD60-4F21-96EF-E1011D451E98}" type="pres">
      <dgm:prSet presAssocID="{562D7BA7-B010-421F-A74F-A6F948F5B693}" presName="Accent6" presStyleCnt="0"/>
      <dgm:spPr/>
    </dgm:pt>
    <dgm:pt modelId="{BB4AD801-5F46-43B0-A3B0-F64FF95F490F}" type="pres">
      <dgm:prSet presAssocID="{562D7BA7-B010-421F-A74F-A6F948F5B693}" presName="Accent" presStyleLbl="bgShp" presStyleIdx="5" presStyleCnt="6"/>
      <dgm:spPr/>
    </dgm:pt>
    <dgm:pt modelId="{77BC32BC-DBE3-4979-B54D-EFA3B547E646}" type="pres">
      <dgm:prSet presAssocID="{562D7BA7-B010-421F-A74F-A6F948F5B693}" presName="Child6" presStyleLbl="node1" presStyleIdx="5" presStyleCnt="6" custLinFactNeighborX="-2232" custLinFactNeighborY="-2567">
        <dgm:presLayoutVars>
          <dgm:chMax val="0"/>
          <dgm:chPref val="0"/>
          <dgm:bulletEnabled val="1"/>
        </dgm:presLayoutVars>
      </dgm:prSet>
      <dgm:spPr/>
    </dgm:pt>
  </dgm:ptLst>
  <dgm:cxnLst>
    <dgm:cxn modelId="{DB19FF04-2B96-4710-A8E6-78F7D6EB4F4D}" type="presOf" srcId="{89DE7135-7812-43A3-B88D-2D39C580FF4D}" destId="{8A4BED1C-233A-4531-8BDD-2929E3167893}" srcOrd="0" destOrd="0" presId="urn:microsoft.com/office/officeart/2011/layout/HexagonRadial"/>
    <dgm:cxn modelId="{8E24CF0E-456D-49A7-9DE2-46D080F6C3CD}" srcId="{834E14E6-3C29-4034-9C48-780DF14886A0}" destId="{B587A70C-7F20-40E3-810C-04E7917EC3A3}" srcOrd="0" destOrd="0" parTransId="{FD2822AB-CF9E-4CCE-8EE3-B394B10CDC41}" sibTransId="{55FC914E-F2EC-4CE7-AD7A-CCD431D07FCB}"/>
    <dgm:cxn modelId="{3DA4295B-3387-407E-81EA-68D2BE59CF37}" type="presOf" srcId="{834E14E6-3C29-4034-9C48-780DF14886A0}" destId="{6F749F90-092D-4D09-8603-D8158D2B1C6A}" srcOrd="0" destOrd="0" presId="urn:microsoft.com/office/officeart/2011/layout/HexagonRadial"/>
    <dgm:cxn modelId="{8905E05C-071F-4B23-AE2F-2F3F19E3A3FA}" srcId="{834E14E6-3C29-4034-9C48-780DF14886A0}" destId="{D3D4F45D-6DF2-481C-A09E-81D0BE9E445A}" srcOrd="3" destOrd="0" parTransId="{921385EE-D2C0-4E59-8C06-A51D7C30D1F5}" sibTransId="{72DA9EB9-BFCA-4DB7-9393-81D6103B7614}"/>
    <dgm:cxn modelId="{2F2D7460-C81A-4CA3-99D1-C5065E5219B8}" srcId="{834E14E6-3C29-4034-9C48-780DF14886A0}" destId="{8869CD24-1DD6-4E26-91F7-E99F5D7B8508}" srcOrd="2" destOrd="0" parTransId="{B143E026-7465-4782-B7E5-67E22FB12C60}" sibTransId="{EA3CBA19-CBD4-491C-81A1-EDA689CB5D4C}"/>
    <dgm:cxn modelId="{D7C67046-6D7E-430A-9E77-CB5CC19B6F54}" type="presOf" srcId="{562D7BA7-B010-421F-A74F-A6F948F5B693}" destId="{77BC32BC-DBE3-4979-B54D-EFA3B547E646}" srcOrd="0" destOrd="0" presId="urn:microsoft.com/office/officeart/2011/layout/HexagonRadial"/>
    <dgm:cxn modelId="{C7640B4B-79F0-42EB-AB60-FC23BD5D7116}" type="presOf" srcId="{D3D4F45D-6DF2-481C-A09E-81D0BE9E445A}" destId="{AD209F60-A7C6-4937-8DB9-ACF96FF2576F}" srcOrd="0" destOrd="0" presId="urn:microsoft.com/office/officeart/2011/layout/HexagonRadial"/>
    <dgm:cxn modelId="{1E05227E-A5C6-480C-B633-D551205F2CE3}" type="presOf" srcId="{8869CD24-1DD6-4E26-91F7-E99F5D7B8508}" destId="{57937436-9CDB-4EC7-B76E-62EFC78B3170}" srcOrd="0" destOrd="0" presId="urn:microsoft.com/office/officeart/2011/layout/HexagonRadial"/>
    <dgm:cxn modelId="{45CC327E-962C-4860-95B3-87E538F533BE}" type="presOf" srcId="{D5414DA0-12F1-4544-8346-0EDF25E1CF88}" destId="{B9125B13-FB98-4168-A475-585481C2E816}" srcOrd="0" destOrd="0" presId="urn:microsoft.com/office/officeart/2011/layout/HexagonRadial"/>
    <dgm:cxn modelId="{5D52D8B0-1D4C-4F70-B24E-B812A47020A9}" srcId="{834E14E6-3C29-4034-9C48-780DF14886A0}" destId="{D5414DA0-12F1-4544-8346-0EDF25E1CF88}" srcOrd="4" destOrd="0" parTransId="{2B3C55EA-FE7D-4B4C-83EE-CC0FFAA7A2F8}" sibTransId="{A2F4E566-8320-415A-826A-E2112C4EB5DE}"/>
    <dgm:cxn modelId="{DDB8D7BF-DDBF-48C7-9B81-71D6D93C7D6B}" type="presOf" srcId="{7C8819E4-4D42-4144-A122-56C26B88CDF5}" destId="{7BFBF55D-19C1-4859-AF77-2E05203642BC}" srcOrd="0" destOrd="0" presId="urn:microsoft.com/office/officeart/2011/layout/HexagonRadial"/>
    <dgm:cxn modelId="{499DC0CA-7A8C-4F28-B412-C6CDDC27E3E3}" srcId="{834E14E6-3C29-4034-9C48-780DF14886A0}" destId="{7C8819E4-4D42-4144-A122-56C26B88CDF5}" srcOrd="1" destOrd="0" parTransId="{2A622900-75E3-45D2-AD7C-EFB05BEDBC7C}" sibTransId="{D0E84622-C6B7-4BAC-94A0-37AFBC8F1573}"/>
    <dgm:cxn modelId="{028822CC-EAB1-4CC5-895F-DFE1B00556FE}" srcId="{834E14E6-3C29-4034-9C48-780DF14886A0}" destId="{562D7BA7-B010-421F-A74F-A6F948F5B693}" srcOrd="5" destOrd="0" parTransId="{B013798F-4099-4E9F-864A-CA3FE43D55EA}" sibTransId="{760C30CD-9F60-4811-BE99-6E21E90B7875}"/>
    <dgm:cxn modelId="{10D83ACE-50CE-403A-AC18-23F3A5F501FC}" srcId="{89DE7135-7812-43A3-B88D-2D39C580FF4D}" destId="{834E14E6-3C29-4034-9C48-780DF14886A0}" srcOrd="0" destOrd="0" parTransId="{35F9C4D8-1152-4271-A777-D516C498C1F2}" sibTransId="{C0CB10B8-C9DC-4531-AB40-43A7933C277D}"/>
    <dgm:cxn modelId="{CB13C0FF-65D5-4442-ACE4-BC1D617B6E8F}" type="presOf" srcId="{B587A70C-7F20-40E3-810C-04E7917EC3A3}" destId="{E25105C3-C732-4201-8F3B-47F0C596115C}" srcOrd="0" destOrd="0" presId="urn:microsoft.com/office/officeart/2011/layout/HexagonRadial"/>
    <dgm:cxn modelId="{CE96DA2E-8B67-4791-8C72-3E4F08E43938}" type="presParOf" srcId="{8A4BED1C-233A-4531-8BDD-2929E3167893}" destId="{6F749F90-092D-4D09-8603-D8158D2B1C6A}" srcOrd="0" destOrd="0" presId="urn:microsoft.com/office/officeart/2011/layout/HexagonRadial"/>
    <dgm:cxn modelId="{0A431168-6ED3-486C-99DE-573B5B289033}" type="presParOf" srcId="{8A4BED1C-233A-4531-8BDD-2929E3167893}" destId="{ADCE960A-6609-47C1-BB2B-B6445DCA1A4F}" srcOrd="1" destOrd="0" presId="urn:microsoft.com/office/officeart/2011/layout/HexagonRadial"/>
    <dgm:cxn modelId="{44FEA349-9871-4676-9263-5EEBB2B8244A}" type="presParOf" srcId="{ADCE960A-6609-47C1-BB2B-B6445DCA1A4F}" destId="{2C9BC372-3E37-46EA-B701-C42EB010DC73}" srcOrd="0" destOrd="0" presId="urn:microsoft.com/office/officeart/2011/layout/HexagonRadial"/>
    <dgm:cxn modelId="{90B72C0B-381D-438C-8E9C-591EE123D888}" type="presParOf" srcId="{8A4BED1C-233A-4531-8BDD-2929E3167893}" destId="{E25105C3-C732-4201-8F3B-47F0C596115C}" srcOrd="2" destOrd="0" presId="urn:microsoft.com/office/officeart/2011/layout/HexagonRadial"/>
    <dgm:cxn modelId="{9BF60534-ED3D-47DC-878C-2FD1DB80FB38}" type="presParOf" srcId="{8A4BED1C-233A-4531-8BDD-2929E3167893}" destId="{190DCC8A-6188-4FD1-9201-8BD8A0C6FEAB}" srcOrd="3" destOrd="0" presId="urn:microsoft.com/office/officeart/2011/layout/HexagonRadial"/>
    <dgm:cxn modelId="{8F203FDA-0685-472C-8DB0-8A31D82B5BA0}" type="presParOf" srcId="{190DCC8A-6188-4FD1-9201-8BD8A0C6FEAB}" destId="{CDBB1C0F-82CD-46F5-8B1F-D0F681D1FC2A}" srcOrd="0" destOrd="0" presId="urn:microsoft.com/office/officeart/2011/layout/HexagonRadial"/>
    <dgm:cxn modelId="{4F6F6F72-8121-4A4B-A296-EF185BAFD750}" type="presParOf" srcId="{8A4BED1C-233A-4531-8BDD-2929E3167893}" destId="{7BFBF55D-19C1-4859-AF77-2E05203642BC}" srcOrd="4" destOrd="0" presId="urn:microsoft.com/office/officeart/2011/layout/HexagonRadial"/>
    <dgm:cxn modelId="{1A9736B2-57B5-42FC-9B4F-D2D294BE9F5A}" type="presParOf" srcId="{8A4BED1C-233A-4531-8BDD-2929E3167893}" destId="{644FB0C1-6F3A-49E2-BB11-2BC85064AEB0}" srcOrd="5" destOrd="0" presId="urn:microsoft.com/office/officeart/2011/layout/HexagonRadial"/>
    <dgm:cxn modelId="{2B87D364-796A-4C19-BEC5-19F3F0256952}" type="presParOf" srcId="{644FB0C1-6F3A-49E2-BB11-2BC85064AEB0}" destId="{45E38BEF-47F6-4E8F-AB1C-673624C08961}" srcOrd="0" destOrd="0" presId="urn:microsoft.com/office/officeart/2011/layout/HexagonRadial"/>
    <dgm:cxn modelId="{6A648474-92C9-4CAC-9390-72EF8D1D7EA0}" type="presParOf" srcId="{8A4BED1C-233A-4531-8BDD-2929E3167893}" destId="{57937436-9CDB-4EC7-B76E-62EFC78B3170}" srcOrd="6" destOrd="0" presId="urn:microsoft.com/office/officeart/2011/layout/HexagonRadial"/>
    <dgm:cxn modelId="{EE6F281F-F7C5-48C2-850B-FDECA67DD2D4}" type="presParOf" srcId="{8A4BED1C-233A-4531-8BDD-2929E3167893}" destId="{F4C6A208-A82B-4633-A23B-F1C3B2FD6116}" srcOrd="7" destOrd="0" presId="urn:microsoft.com/office/officeart/2011/layout/HexagonRadial"/>
    <dgm:cxn modelId="{C1E4846F-357D-430E-89EA-DB0C93DBD9D0}" type="presParOf" srcId="{F4C6A208-A82B-4633-A23B-F1C3B2FD6116}" destId="{E2EE5561-F9F3-4B38-A31A-AF0DF3CE9D96}" srcOrd="0" destOrd="0" presId="urn:microsoft.com/office/officeart/2011/layout/HexagonRadial"/>
    <dgm:cxn modelId="{82103647-3927-4582-A9E3-7613B5C638B2}" type="presParOf" srcId="{8A4BED1C-233A-4531-8BDD-2929E3167893}" destId="{AD209F60-A7C6-4937-8DB9-ACF96FF2576F}" srcOrd="8" destOrd="0" presId="urn:microsoft.com/office/officeart/2011/layout/HexagonRadial"/>
    <dgm:cxn modelId="{AF1782C9-9F40-4EF4-B55B-D6BC6428CED0}" type="presParOf" srcId="{8A4BED1C-233A-4531-8BDD-2929E3167893}" destId="{21AF1B1B-6C5E-4007-96AD-853B7BB41E1E}" srcOrd="9" destOrd="0" presId="urn:microsoft.com/office/officeart/2011/layout/HexagonRadial"/>
    <dgm:cxn modelId="{63F3352B-D795-421C-99B6-AFDC91FE62F1}" type="presParOf" srcId="{21AF1B1B-6C5E-4007-96AD-853B7BB41E1E}" destId="{333B6227-8E4D-488B-BAE4-D16E1907B629}" srcOrd="0" destOrd="0" presId="urn:microsoft.com/office/officeart/2011/layout/HexagonRadial"/>
    <dgm:cxn modelId="{813AF1D4-94D7-4DF2-A467-ADF7BCBD2A68}" type="presParOf" srcId="{8A4BED1C-233A-4531-8BDD-2929E3167893}" destId="{B9125B13-FB98-4168-A475-585481C2E816}" srcOrd="10" destOrd="0" presId="urn:microsoft.com/office/officeart/2011/layout/HexagonRadial"/>
    <dgm:cxn modelId="{9BDAF3EC-92CA-4520-89B6-A82D4397ECC6}" type="presParOf" srcId="{8A4BED1C-233A-4531-8BDD-2929E3167893}" destId="{BCF16AEA-CD60-4F21-96EF-E1011D451E98}" srcOrd="11" destOrd="0" presId="urn:microsoft.com/office/officeart/2011/layout/HexagonRadial"/>
    <dgm:cxn modelId="{8BB30B86-4A6A-4DCE-8387-ED2A0E081B16}" type="presParOf" srcId="{BCF16AEA-CD60-4F21-96EF-E1011D451E98}" destId="{BB4AD801-5F46-43B0-A3B0-F64FF95F490F}" srcOrd="0" destOrd="0" presId="urn:microsoft.com/office/officeart/2011/layout/HexagonRadial"/>
    <dgm:cxn modelId="{8831DA72-950C-422D-9958-782358474B93}" type="presParOf" srcId="{8A4BED1C-233A-4531-8BDD-2929E3167893}" destId="{77BC32BC-DBE3-4979-B54D-EFA3B547E646}"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7F889-9B3E-4C66-BD74-EC7F152D069A}">
      <dsp:nvSpPr>
        <dsp:cNvPr id="0" name=""/>
        <dsp:cNvSpPr/>
      </dsp:nvSpPr>
      <dsp:spPr>
        <a:xfrm>
          <a:off x="2872253" y="673"/>
          <a:ext cx="1223339" cy="7951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2">
                  <a:lumMod val="50000"/>
                </a:schemeClr>
              </a:solidFill>
            </a:rPr>
            <a:t>Python Jupyter Notebook</a:t>
          </a:r>
          <a:endParaRPr lang="en-IN" sz="1800" kern="1200" dirty="0">
            <a:solidFill>
              <a:schemeClr val="tx2">
                <a:lumMod val="50000"/>
              </a:schemeClr>
            </a:solidFill>
          </a:endParaRPr>
        </a:p>
      </dsp:txBody>
      <dsp:txXfrm>
        <a:off x="2911070" y="39490"/>
        <a:ext cx="1145705" cy="717536"/>
      </dsp:txXfrm>
    </dsp:sp>
    <dsp:sp modelId="{739AC2CF-2D76-4DA3-A891-E91305148A91}">
      <dsp:nvSpPr>
        <dsp:cNvPr id="0" name=""/>
        <dsp:cNvSpPr/>
      </dsp:nvSpPr>
      <dsp:spPr>
        <a:xfrm>
          <a:off x="1609605" y="398259"/>
          <a:ext cx="3748634" cy="3748634"/>
        </a:xfrm>
        <a:custGeom>
          <a:avLst/>
          <a:gdLst/>
          <a:ahLst/>
          <a:cxnLst/>
          <a:rect l="0" t="0" r="0" b="0"/>
          <a:pathLst>
            <a:path>
              <a:moveTo>
                <a:pt x="2493815" y="105337"/>
              </a:moveTo>
              <a:arcTo wR="1874317" hR="1874317" stAng="17358017" swAng="150230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974FFB-CD6F-48EC-A7F7-78CAD1E9D502}">
      <dsp:nvSpPr>
        <dsp:cNvPr id="0" name=""/>
        <dsp:cNvSpPr/>
      </dsp:nvSpPr>
      <dsp:spPr>
        <a:xfrm>
          <a:off x="4495459" y="937832"/>
          <a:ext cx="1223339" cy="7951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2">
                  <a:lumMod val="50000"/>
                </a:schemeClr>
              </a:solidFill>
            </a:rPr>
            <a:t>NumPy</a:t>
          </a:r>
          <a:endParaRPr lang="en-IN" sz="1800" kern="1200" dirty="0">
            <a:solidFill>
              <a:schemeClr val="tx2">
                <a:lumMod val="50000"/>
              </a:schemeClr>
            </a:solidFill>
          </a:endParaRPr>
        </a:p>
      </dsp:txBody>
      <dsp:txXfrm>
        <a:off x="4534276" y="976649"/>
        <a:ext cx="1145705" cy="717536"/>
      </dsp:txXfrm>
    </dsp:sp>
    <dsp:sp modelId="{2BB05AFA-CD98-4364-9E2D-6CCB0FFC2056}">
      <dsp:nvSpPr>
        <dsp:cNvPr id="0" name=""/>
        <dsp:cNvSpPr/>
      </dsp:nvSpPr>
      <dsp:spPr>
        <a:xfrm>
          <a:off x="1609605" y="398259"/>
          <a:ext cx="3748634" cy="3748634"/>
        </a:xfrm>
        <a:custGeom>
          <a:avLst/>
          <a:gdLst/>
          <a:ahLst/>
          <a:cxnLst/>
          <a:rect l="0" t="0" r="0" b="0"/>
          <a:pathLst>
            <a:path>
              <a:moveTo>
                <a:pt x="3672366" y="1345087"/>
              </a:moveTo>
              <a:arcTo wR="1874317" hR="1874317" stAng="20615938" swAng="196812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4A4D48-E290-4DFE-A5EB-8D02841974D3}">
      <dsp:nvSpPr>
        <dsp:cNvPr id="0" name=""/>
        <dsp:cNvSpPr/>
      </dsp:nvSpPr>
      <dsp:spPr>
        <a:xfrm>
          <a:off x="4495459" y="2812149"/>
          <a:ext cx="1223339" cy="7951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2">
                  <a:lumMod val="50000"/>
                </a:schemeClr>
              </a:solidFill>
            </a:rPr>
            <a:t>Pandas</a:t>
          </a:r>
          <a:endParaRPr lang="en-IN" sz="1800" kern="1200" dirty="0">
            <a:solidFill>
              <a:schemeClr val="tx2">
                <a:lumMod val="50000"/>
              </a:schemeClr>
            </a:solidFill>
          </a:endParaRPr>
        </a:p>
      </dsp:txBody>
      <dsp:txXfrm>
        <a:off x="4534276" y="2850966"/>
        <a:ext cx="1145705" cy="717536"/>
      </dsp:txXfrm>
    </dsp:sp>
    <dsp:sp modelId="{474B5E43-8724-4F15-94CA-390FB0E9E2B7}">
      <dsp:nvSpPr>
        <dsp:cNvPr id="0" name=""/>
        <dsp:cNvSpPr/>
      </dsp:nvSpPr>
      <dsp:spPr>
        <a:xfrm>
          <a:off x="1609605" y="398259"/>
          <a:ext cx="3748634" cy="3748634"/>
        </a:xfrm>
        <a:custGeom>
          <a:avLst/>
          <a:gdLst/>
          <a:ahLst/>
          <a:cxnLst/>
          <a:rect l="0" t="0" r="0" b="0"/>
          <a:pathLst>
            <a:path>
              <a:moveTo>
                <a:pt x="3184276" y="3214866"/>
              </a:moveTo>
              <a:arcTo wR="1874317" hR="1874317" stAng="2739674" swAng="150230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EEE829-FBF7-4C7F-8BA9-D51CA973DF3C}">
      <dsp:nvSpPr>
        <dsp:cNvPr id="0" name=""/>
        <dsp:cNvSpPr/>
      </dsp:nvSpPr>
      <dsp:spPr>
        <a:xfrm>
          <a:off x="2872253" y="3749308"/>
          <a:ext cx="1223339" cy="7951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2">
                  <a:lumMod val="50000"/>
                </a:schemeClr>
              </a:solidFill>
            </a:rPr>
            <a:t>Matplotlib</a:t>
          </a:r>
          <a:endParaRPr lang="en-IN" sz="1700" kern="1200" dirty="0">
            <a:solidFill>
              <a:schemeClr val="tx2">
                <a:lumMod val="50000"/>
              </a:schemeClr>
            </a:solidFill>
          </a:endParaRPr>
        </a:p>
      </dsp:txBody>
      <dsp:txXfrm>
        <a:off x="2911070" y="3788125"/>
        <a:ext cx="1145705" cy="717536"/>
      </dsp:txXfrm>
    </dsp:sp>
    <dsp:sp modelId="{8BFF315A-66F8-4D2A-ACA1-9FF4B841FB09}">
      <dsp:nvSpPr>
        <dsp:cNvPr id="0" name=""/>
        <dsp:cNvSpPr/>
      </dsp:nvSpPr>
      <dsp:spPr>
        <a:xfrm>
          <a:off x="1609605" y="398259"/>
          <a:ext cx="3748634" cy="3748634"/>
        </a:xfrm>
        <a:custGeom>
          <a:avLst/>
          <a:gdLst/>
          <a:ahLst/>
          <a:cxnLst/>
          <a:rect l="0" t="0" r="0" b="0"/>
          <a:pathLst>
            <a:path>
              <a:moveTo>
                <a:pt x="1254819" y="3643297"/>
              </a:moveTo>
              <a:arcTo wR="1874317" hR="1874317" stAng="6558017" swAng="150230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DA42D0-CE0A-48A3-9CFA-93212AB6775B}">
      <dsp:nvSpPr>
        <dsp:cNvPr id="0" name=""/>
        <dsp:cNvSpPr/>
      </dsp:nvSpPr>
      <dsp:spPr>
        <a:xfrm>
          <a:off x="1249046" y="2812149"/>
          <a:ext cx="1223339" cy="7951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2">
                  <a:lumMod val="50000"/>
                </a:schemeClr>
              </a:solidFill>
            </a:rPr>
            <a:t>Scikit-Learn</a:t>
          </a:r>
          <a:endParaRPr lang="en-IN" sz="1800" kern="1200" dirty="0">
            <a:solidFill>
              <a:schemeClr val="tx2">
                <a:lumMod val="50000"/>
              </a:schemeClr>
            </a:solidFill>
          </a:endParaRPr>
        </a:p>
      </dsp:txBody>
      <dsp:txXfrm>
        <a:off x="1287863" y="2850966"/>
        <a:ext cx="1145705" cy="717536"/>
      </dsp:txXfrm>
    </dsp:sp>
    <dsp:sp modelId="{414CD94B-9E12-4242-9A25-E616BAF11DA6}">
      <dsp:nvSpPr>
        <dsp:cNvPr id="0" name=""/>
        <dsp:cNvSpPr/>
      </dsp:nvSpPr>
      <dsp:spPr>
        <a:xfrm>
          <a:off x="1609605" y="398259"/>
          <a:ext cx="3748634" cy="3748634"/>
        </a:xfrm>
        <a:custGeom>
          <a:avLst/>
          <a:gdLst/>
          <a:ahLst/>
          <a:cxnLst/>
          <a:rect l="0" t="0" r="0" b="0"/>
          <a:pathLst>
            <a:path>
              <a:moveTo>
                <a:pt x="76268" y="2403547"/>
              </a:moveTo>
              <a:arcTo wR="1874317" hR="1874317" stAng="9815938" swAng="196812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B278E7-F6FD-4F7B-9920-18C6F2CD262F}">
      <dsp:nvSpPr>
        <dsp:cNvPr id="0" name=""/>
        <dsp:cNvSpPr/>
      </dsp:nvSpPr>
      <dsp:spPr>
        <a:xfrm>
          <a:off x="1164165" y="937832"/>
          <a:ext cx="1393102" cy="7951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2">
                  <a:lumMod val="50000"/>
                </a:schemeClr>
              </a:solidFill>
            </a:rPr>
            <a:t>Tableau</a:t>
          </a:r>
          <a:r>
            <a:rPr lang="en-US" sz="1800" b="1" i="1" kern="1200" dirty="0"/>
            <a:t> </a:t>
          </a:r>
          <a:r>
            <a:rPr lang="en-US" sz="1800" b="1" i="1" kern="1200" dirty="0">
              <a:solidFill>
                <a:schemeClr val="tx2">
                  <a:lumMod val="50000"/>
                </a:schemeClr>
              </a:solidFill>
            </a:rPr>
            <a:t>for visualization</a:t>
          </a:r>
          <a:endParaRPr lang="en-IN" sz="1800" kern="1200" dirty="0">
            <a:solidFill>
              <a:schemeClr val="tx2">
                <a:lumMod val="50000"/>
              </a:schemeClr>
            </a:solidFill>
          </a:endParaRPr>
        </a:p>
      </dsp:txBody>
      <dsp:txXfrm>
        <a:off x="1202982" y="976649"/>
        <a:ext cx="1315468" cy="717536"/>
      </dsp:txXfrm>
    </dsp:sp>
    <dsp:sp modelId="{4628607B-EDE2-4C42-9442-95E858DC5C9F}">
      <dsp:nvSpPr>
        <dsp:cNvPr id="0" name=""/>
        <dsp:cNvSpPr/>
      </dsp:nvSpPr>
      <dsp:spPr>
        <a:xfrm>
          <a:off x="1609605" y="398259"/>
          <a:ext cx="3748634" cy="3748634"/>
        </a:xfrm>
        <a:custGeom>
          <a:avLst/>
          <a:gdLst/>
          <a:ahLst/>
          <a:cxnLst/>
          <a:rect l="0" t="0" r="0" b="0"/>
          <a:pathLst>
            <a:path>
              <a:moveTo>
                <a:pt x="564358" y="533768"/>
              </a:moveTo>
              <a:arcTo wR="1874317" hR="1874317" stAng="13539674" swAng="150230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49F90-092D-4D09-8603-D8158D2B1C6A}">
      <dsp:nvSpPr>
        <dsp:cNvPr id="0" name=""/>
        <dsp:cNvSpPr/>
      </dsp:nvSpPr>
      <dsp:spPr>
        <a:xfrm>
          <a:off x="3956167" y="1495171"/>
          <a:ext cx="1900427" cy="1643946"/>
        </a:xfrm>
        <a:prstGeom prst="hexagon">
          <a:avLst>
            <a:gd name="adj" fmla="val 28570"/>
            <a:gd name="vf" fmla="val 11547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Machine Learning</a:t>
          </a:r>
        </a:p>
        <a:p>
          <a:pPr marL="0" lvl="0" indent="0" algn="ctr" defTabSz="533400">
            <a:lnSpc>
              <a:spcPct val="90000"/>
            </a:lnSpc>
            <a:spcBef>
              <a:spcPct val="0"/>
            </a:spcBef>
            <a:spcAft>
              <a:spcPct val="35000"/>
            </a:spcAft>
            <a:buNone/>
          </a:pPr>
          <a:r>
            <a:rPr lang="en-IN" sz="1200" kern="1200" dirty="0"/>
            <a:t>Algorithms</a:t>
          </a:r>
        </a:p>
      </dsp:txBody>
      <dsp:txXfrm>
        <a:off x="4271094" y="1767596"/>
        <a:ext cx="1270573" cy="1099096"/>
      </dsp:txXfrm>
    </dsp:sp>
    <dsp:sp modelId="{CDBB1C0F-82CD-46F5-8B1F-D0F681D1FC2A}">
      <dsp:nvSpPr>
        <dsp:cNvPr id="0" name=""/>
        <dsp:cNvSpPr/>
      </dsp:nvSpPr>
      <dsp:spPr>
        <a:xfrm>
          <a:off x="5146200" y="708653"/>
          <a:ext cx="717025" cy="617812"/>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5105C3-C732-4201-8F3B-47F0C596115C}">
      <dsp:nvSpPr>
        <dsp:cNvPr id="0" name=""/>
        <dsp:cNvSpPr/>
      </dsp:nvSpPr>
      <dsp:spPr>
        <a:xfrm>
          <a:off x="4131224" y="0"/>
          <a:ext cx="1557387" cy="1347322"/>
        </a:xfrm>
        <a:prstGeom prst="hexagon">
          <a:avLst>
            <a:gd name="adj" fmla="val 28570"/>
            <a:gd name="vf" fmla="val 11547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tx2">
                  <a:lumMod val="50000"/>
                </a:schemeClr>
              </a:solidFill>
              <a:effectLst>
                <a:outerShdw blurRad="38100" dist="38100" dir="2700000" algn="tl">
                  <a:srgbClr val="000000">
                    <a:alpha val="43137"/>
                  </a:srgbClr>
                </a:outerShdw>
              </a:effectLst>
              <a:latin typeface="Source Sans Pro" panose="020B0503030403020204" pitchFamily="34" charset="0"/>
            </a:rPr>
            <a:t>Logistic Regression </a:t>
          </a:r>
          <a:endParaRPr lang="en-IN" sz="1600" b="1" kern="1200" dirty="0">
            <a:solidFill>
              <a:schemeClr val="tx2">
                <a:lumMod val="50000"/>
              </a:schemeClr>
            </a:solidFill>
            <a:effectLst>
              <a:outerShdw blurRad="38100" dist="38100" dir="2700000" algn="tl">
                <a:srgbClr val="000000">
                  <a:alpha val="43137"/>
                </a:srgbClr>
              </a:outerShdw>
            </a:effectLst>
          </a:endParaRPr>
        </a:p>
      </dsp:txBody>
      <dsp:txXfrm>
        <a:off x="4389316" y="223280"/>
        <a:ext cx="1041203" cy="900762"/>
      </dsp:txXfrm>
    </dsp:sp>
    <dsp:sp modelId="{45E38BEF-47F6-4E8F-AB1C-673624C08961}">
      <dsp:nvSpPr>
        <dsp:cNvPr id="0" name=""/>
        <dsp:cNvSpPr/>
      </dsp:nvSpPr>
      <dsp:spPr>
        <a:xfrm>
          <a:off x="5983025" y="1863634"/>
          <a:ext cx="717025" cy="617812"/>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BF55D-19C1-4859-AF77-2E05203642BC}">
      <dsp:nvSpPr>
        <dsp:cNvPr id="0" name=""/>
        <dsp:cNvSpPr/>
      </dsp:nvSpPr>
      <dsp:spPr>
        <a:xfrm>
          <a:off x="5559529" y="828693"/>
          <a:ext cx="1557387" cy="1347322"/>
        </a:xfrm>
        <a:prstGeom prst="hexagon">
          <a:avLst>
            <a:gd name="adj" fmla="val 28570"/>
            <a:gd name="vf" fmla="val 115470"/>
          </a:avLst>
        </a:prstGeom>
        <a:solidFill>
          <a:schemeClr val="accent3">
            <a:hueOff val="-246813"/>
            <a:satOff val="-4334"/>
            <a:lumOff val="-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3B3835"/>
              </a:solidFill>
              <a:effectLst>
                <a:outerShdw blurRad="38100" dist="38100" dir="2700000" algn="tl">
                  <a:srgbClr val="000000">
                    <a:alpha val="43137"/>
                  </a:srgbClr>
                </a:outerShdw>
              </a:effectLst>
              <a:latin typeface="Source Sans Pro" panose="020B0503030403020204" pitchFamily="34" charset="0"/>
            </a:rPr>
            <a:t>Decision Tree </a:t>
          </a:r>
          <a:endParaRPr lang="en-IN" sz="1600" b="1" kern="1200" dirty="0">
            <a:effectLst>
              <a:outerShdw blurRad="38100" dist="38100" dir="2700000" algn="tl">
                <a:srgbClr val="000000">
                  <a:alpha val="43137"/>
                </a:srgbClr>
              </a:outerShdw>
            </a:effectLst>
          </a:endParaRPr>
        </a:p>
      </dsp:txBody>
      <dsp:txXfrm>
        <a:off x="5817621" y="1051973"/>
        <a:ext cx="1041203" cy="900762"/>
      </dsp:txXfrm>
    </dsp:sp>
    <dsp:sp modelId="{E2EE5561-F9F3-4B38-A31A-AF0DF3CE9D96}">
      <dsp:nvSpPr>
        <dsp:cNvPr id="0" name=""/>
        <dsp:cNvSpPr/>
      </dsp:nvSpPr>
      <dsp:spPr>
        <a:xfrm>
          <a:off x="5401712" y="3167390"/>
          <a:ext cx="717025" cy="617812"/>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37436-9CDB-4EC7-B76E-62EFC78B3170}">
      <dsp:nvSpPr>
        <dsp:cNvPr id="0" name=""/>
        <dsp:cNvSpPr/>
      </dsp:nvSpPr>
      <dsp:spPr>
        <a:xfrm>
          <a:off x="5559529" y="2457809"/>
          <a:ext cx="1557387" cy="1347322"/>
        </a:xfrm>
        <a:prstGeom prst="hexagon">
          <a:avLst>
            <a:gd name="adj" fmla="val 28570"/>
            <a:gd name="vf" fmla="val 115470"/>
          </a:avLst>
        </a:prstGeom>
        <a:solidFill>
          <a:schemeClr val="accent3">
            <a:hueOff val="-493625"/>
            <a:satOff val="-8668"/>
            <a:lumOff val="-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3B3835"/>
              </a:solidFill>
              <a:effectLst>
                <a:outerShdw blurRad="38100" dist="38100" dir="2700000" algn="tl">
                  <a:srgbClr val="000000">
                    <a:alpha val="43137"/>
                  </a:srgbClr>
                </a:outerShdw>
              </a:effectLst>
              <a:latin typeface="Source Sans Pro" panose="020B0503030403020204" pitchFamily="34" charset="0"/>
            </a:rPr>
            <a:t>K-Nearest Neighbor </a:t>
          </a:r>
          <a:endParaRPr lang="en-IN" sz="1600" b="1" kern="1200" dirty="0">
            <a:effectLst>
              <a:outerShdw blurRad="38100" dist="38100" dir="2700000" algn="tl">
                <a:srgbClr val="000000">
                  <a:alpha val="43137"/>
                </a:srgbClr>
              </a:outerShdw>
            </a:effectLst>
          </a:endParaRPr>
        </a:p>
      </dsp:txBody>
      <dsp:txXfrm>
        <a:off x="5817621" y="2681089"/>
        <a:ext cx="1041203" cy="900762"/>
      </dsp:txXfrm>
    </dsp:sp>
    <dsp:sp modelId="{333B6227-8E4D-488B-BAE4-D16E1907B629}">
      <dsp:nvSpPr>
        <dsp:cNvPr id="0" name=""/>
        <dsp:cNvSpPr/>
      </dsp:nvSpPr>
      <dsp:spPr>
        <a:xfrm>
          <a:off x="3959704" y="3302724"/>
          <a:ext cx="717025" cy="617812"/>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09F60-A7C6-4937-8DB9-ACF96FF2576F}">
      <dsp:nvSpPr>
        <dsp:cNvPr id="0" name=""/>
        <dsp:cNvSpPr/>
      </dsp:nvSpPr>
      <dsp:spPr>
        <a:xfrm>
          <a:off x="4131224" y="3287430"/>
          <a:ext cx="1557387" cy="1347322"/>
        </a:xfrm>
        <a:prstGeom prst="hexagon">
          <a:avLst>
            <a:gd name="adj" fmla="val 28570"/>
            <a:gd name="vf" fmla="val 115470"/>
          </a:avLst>
        </a:prstGeom>
        <a:solidFill>
          <a:schemeClr val="accent3">
            <a:hueOff val="-740438"/>
            <a:satOff val="-13003"/>
            <a:lumOff val="-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tx2">
                  <a:lumMod val="50000"/>
                </a:schemeClr>
              </a:solidFill>
              <a:effectLst>
                <a:outerShdw blurRad="38100" dist="38100" dir="2700000" algn="tl">
                  <a:srgbClr val="000000">
                    <a:alpha val="43137"/>
                  </a:srgbClr>
                </a:outerShdw>
              </a:effectLst>
              <a:latin typeface="Source Sans Pro" panose="020B0503030403020204" pitchFamily="34" charset="0"/>
            </a:rPr>
            <a:t>Random Forest </a:t>
          </a:r>
          <a:endParaRPr lang="en-IN" sz="1600" b="1" kern="1200" dirty="0">
            <a:solidFill>
              <a:schemeClr val="tx2">
                <a:lumMod val="50000"/>
              </a:schemeClr>
            </a:solidFill>
            <a:effectLst>
              <a:outerShdw blurRad="38100" dist="38100" dir="2700000" algn="tl">
                <a:srgbClr val="000000">
                  <a:alpha val="43137"/>
                </a:srgbClr>
              </a:outerShdw>
            </a:effectLst>
          </a:endParaRPr>
        </a:p>
      </dsp:txBody>
      <dsp:txXfrm>
        <a:off x="4389316" y="3510710"/>
        <a:ext cx="1041203" cy="900762"/>
      </dsp:txXfrm>
    </dsp:sp>
    <dsp:sp modelId="{BB4AD801-5F46-43B0-A3B0-F64FF95F490F}">
      <dsp:nvSpPr>
        <dsp:cNvPr id="0" name=""/>
        <dsp:cNvSpPr/>
      </dsp:nvSpPr>
      <dsp:spPr>
        <a:xfrm>
          <a:off x="3109175" y="2148208"/>
          <a:ext cx="717025" cy="617812"/>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25B13-FB98-4168-A475-585481C2E816}">
      <dsp:nvSpPr>
        <dsp:cNvPr id="0" name=""/>
        <dsp:cNvSpPr/>
      </dsp:nvSpPr>
      <dsp:spPr>
        <a:xfrm>
          <a:off x="2696288" y="2458736"/>
          <a:ext cx="1557387" cy="1347322"/>
        </a:xfrm>
        <a:prstGeom prst="hexagon">
          <a:avLst>
            <a:gd name="adj" fmla="val 28570"/>
            <a:gd name="vf" fmla="val 115470"/>
          </a:avLst>
        </a:prstGeom>
        <a:solidFill>
          <a:schemeClr val="accent3">
            <a:hueOff val="-987251"/>
            <a:satOff val="-17337"/>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3B3835"/>
              </a:solidFill>
              <a:effectLst>
                <a:outerShdw blurRad="38100" dist="38100" dir="2700000" algn="tl">
                  <a:srgbClr val="000000">
                    <a:alpha val="43137"/>
                  </a:srgbClr>
                </a:outerShdw>
              </a:effectLst>
              <a:latin typeface="Source Sans Pro" panose="020B0503030403020204" pitchFamily="34" charset="0"/>
            </a:rPr>
            <a:t>AdaBoost</a:t>
          </a:r>
          <a:endParaRPr lang="en-IN" sz="1600" b="1" kern="1200" dirty="0">
            <a:effectLst>
              <a:outerShdw blurRad="38100" dist="38100" dir="2700000" algn="tl">
                <a:srgbClr val="000000">
                  <a:alpha val="43137"/>
                </a:srgbClr>
              </a:outerShdw>
            </a:effectLst>
          </a:endParaRPr>
        </a:p>
      </dsp:txBody>
      <dsp:txXfrm>
        <a:off x="2954380" y="2682016"/>
        <a:ext cx="1041203" cy="900762"/>
      </dsp:txXfrm>
    </dsp:sp>
    <dsp:sp modelId="{77BC32BC-DBE3-4979-B54D-EFA3B547E646}">
      <dsp:nvSpPr>
        <dsp:cNvPr id="0" name=""/>
        <dsp:cNvSpPr/>
      </dsp:nvSpPr>
      <dsp:spPr>
        <a:xfrm>
          <a:off x="2661527" y="792254"/>
          <a:ext cx="1557387" cy="1347322"/>
        </a:xfrm>
        <a:prstGeom prst="hexagon">
          <a:avLst>
            <a:gd name="adj" fmla="val 28570"/>
            <a:gd name="vf" fmla="val 115470"/>
          </a:avLst>
        </a:prstGeom>
        <a:solidFill>
          <a:schemeClr val="accent3">
            <a:hueOff val="-1234063"/>
            <a:satOff val="-2167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tx2">
                  <a:lumMod val="50000"/>
                </a:schemeClr>
              </a:solidFill>
              <a:effectLst>
                <a:outerShdw blurRad="38100" dist="38100" dir="2700000" algn="tl">
                  <a:srgbClr val="000000">
                    <a:alpha val="43137"/>
                  </a:srgbClr>
                </a:outerShdw>
              </a:effectLst>
              <a:latin typeface="Source Sans Pro" panose="020B0503030403020204" pitchFamily="34" charset="0"/>
            </a:rPr>
            <a:t>Gradient Boost</a:t>
          </a:r>
          <a:endParaRPr lang="en-IN" sz="1600" b="1" kern="1200" dirty="0">
            <a:solidFill>
              <a:schemeClr val="tx2">
                <a:lumMod val="50000"/>
              </a:schemeClr>
            </a:solidFill>
            <a:effectLst>
              <a:outerShdw blurRad="38100" dist="38100" dir="2700000" algn="tl">
                <a:srgbClr val="000000">
                  <a:alpha val="43137"/>
                </a:srgbClr>
              </a:outerShdw>
            </a:effectLst>
          </a:endParaRPr>
        </a:p>
      </dsp:txBody>
      <dsp:txXfrm>
        <a:off x="2919619" y="1015534"/>
        <a:ext cx="1041203" cy="90076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F48647-850E-4A2F-9017-A40AB64E08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75F681E-A591-4CC1-B047-152EF14200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C0B98F-A7EA-4628-850E-0BCA8023646A}" type="datetimeFigureOut">
              <a:rPr lang="en-IN" smtClean="0"/>
              <a:t>18-05-2022</a:t>
            </a:fld>
            <a:endParaRPr lang="en-IN"/>
          </a:p>
        </p:txBody>
      </p:sp>
      <p:sp>
        <p:nvSpPr>
          <p:cNvPr id="4" name="Footer Placeholder 3">
            <a:extLst>
              <a:ext uri="{FF2B5EF4-FFF2-40B4-BE49-F238E27FC236}">
                <a16:creationId xmlns:a16="http://schemas.microsoft.com/office/drawing/2014/main" id="{D8CEDD3F-CB52-4E21-B753-0F6E621988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CAC964B-E38C-4DCC-84A6-D1D6D26562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3E145B-0B85-4A75-B502-4977E2AC97E2}" type="slidenum">
              <a:rPr lang="en-IN" smtClean="0"/>
              <a:t>‹#›</a:t>
            </a:fld>
            <a:endParaRPr lang="en-IN"/>
          </a:p>
        </p:txBody>
      </p:sp>
    </p:spTree>
    <p:extLst>
      <p:ext uri="{BB962C8B-B14F-4D97-AF65-F5344CB8AC3E}">
        <p14:creationId xmlns:p14="http://schemas.microsoft.com/office/powerpoint/2010/main" val="481347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5F601-083D-4873-A1C3-34642F84C301}" type="datetimeFigureOut">
              <a:rPr lang="en-IN" smtClean="0"/>
              <a:t>18-05-2022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B7F5F-8F85-4A3E-AEF9-D5ACF137193F}" type="slidenum">
              <a:rPr lang="en-IN" smtClean="0"/>
              <a:t>‹#›</a:t>
            </a:fld>
            <a:endParaRPr lang="en-IN"/>
          </a:p>
        </p:txBody>
      </p:sp>
    </p:spTree>
    <p:extLst>
      <p:ext uri="{BB962C8B-B14F-4D97-AF65-F5344CB8AC3E}">
        <p14:creationId xmlns:p14="http://schemas.microsoft.com/office/powerpoint/2010/main" val="36859493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17DC906-ACC0-4248-92DC-B627FA6B908A}"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Patil Vikrant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541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EF21C-563A-4AD6-98A5-A92F0D316299}"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Patil Vikrant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71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B73E1-5F84-4336-BC05-13D04026CE81}"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Patil Vikrant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94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27D7F-48AD-4A78-BD98-BA1A65F0AB0B}"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Patil Vikrant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661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BC3281-6079-4B1C-85F8-0A5A56A6EEEB}"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Patil Vikrant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49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016959-C9F2-4316-A6A2-503F89986D32}" type="datetime1">
              <a:rPr lang="en-US" smtClean="0"/>
              <a:t>5/18/2022</a:t>
            </a:fld>
            <a:endParaRPr lang="en-US" dirty="0"/>
          </a:p>
        </p:txBody>
      </p:sp>
      <p:sp>
        <p:nvSpPr>
          <p:cNvPr id="6" name="Footer Placeholder 5"/>
          <p:cNvSpPr>
            <a:spLocks noGrp="1"/>
          </p:cNvSpPr>
          <p:nvPr>
            <p:ph type="ftr" sz="quarter" idx="11"/>
          </p:nvPr>
        </p:nvSpPr>
        <p:spPr/>
        <p:txBody>
          <a:bodyPr/>
          <a:lstStyle/>
          <a:p>
            <a:r>
              <a:rPr lang="en-US"/>
              <a:t>Patil Vikrant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218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8D4D8-2A71-4C7B-A5D7-DAB192D3EB96}" type="datetime1">
              <a:rPr lang="en-US" smtClean="0"/>
              <a:t>5/18/2022</a:t>
            </a:fld>
            <a:endParaRPr lang="en-US" dirty="0"/>
          </a:p>
        </p:txBody>
      </p:sp>
      <p:sp>
        <p:nvSpPr>
          <p:cNvPr id="8" name="Footer Placeholder 7"/>
          <p:cNvSpPr>
            <a:spLocks noGrp="1"/>
          </p:cNvSpPr>
          <p:nvPr>
            <p:ph type="ftr" sz="quarter" idx="11"/>
          </p:nvPr>
        </p:nvSpPr>
        <p:spPr/>
        <p:txBody>
          <a:bodyPr/>
          <a:lstStyle/>
          <a:p>
            <a:r>
              <a:rPr lang="en-US"/>
              <a:t>Patil Vikrant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938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5FD0E-CB94-4E79-A3B1-956271CC019C}" type="datetime1">
              <a:rPr lang="en-US" smtClean="0"/>
              <a:t>5/18/2022</a:t>
            </a:fld>
            <a:endParaRPr lang="en-US" dirty="0"/>
          </a:p>
        </p:txBody>
      </p:sp>
      <p:sp>
        <p:nvSpPr>
          <p:cNvPr id="4" name="Footer Placeholder 3"/>
          <p:cNvSpPr>
            <a:spLocks noGrp="1"/>
          </p:cNvSpPr>
          <p:nvPr>
            <p:ph type="ftr" sz="quarter" idx="11"/>
          </p:nvPr>
        </p:nvSpPr>
        <p:spPr/>
        <p:txBody>
          <a:bodyPr/>
          <a:lstStyle/>
          <a:p>
            <a:r>
              <a:rPr lang="en-US"/>
              <a:t>Patil Vikrant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763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5C6C9-B70D-4ABD-ACE4-3E7740D29547}" type="datetime1">
              <a:rPr lang="en-US" smtClean="0"/>
              <a:t>5/18/2022</a:t>
            </a:fld>
            <a:endParaRPr lang="en-US" dirty="0"/>
          </a:p>
        </p:txBody>
      </p:sp>
      <p:sp>
        <p:nvSpPr>
          <p:cNvPr id="3" name="Footer Placeholder 2"/>
          <p:cNvSpPr>
            <a:spLocks noGrp="1"/>
          </p:cNvSpPr>
          <p:nvPr>
            <p:ph type="ftr" sz="quarter" idx="11"/>
          </p:nvPr>
        </p:nvSpPr>
        <p:spPr/>
        <p:txBody>
          <a:bodyPr/>
          <a:lstStyle/>
          <a:p>
            <a:r>
              <a:rPr lang="en-US"/>
              <a:t>Patil Vikrant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150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903BF-8588-4F1F-83E3-459A4C14E5EF}" type="datetime1">
              <a:rPr lang="en-US" smtClean="0"/>
              <a:t>5/18/2022</a:t>
            </a:fld>
            <a:endParaRPr lang="en-US" dirty="0"/>
          </a:p>
        </p:txBody>
      </p:sp>
      <p:sp>
        <p:nvSpPr>
          <p:cNvPr id="6" name="Footer Placeholder 5"/>
          <p:cNvSpPr>
            <a:spLocks noGrp="1"/>
          </p:cNvSpPr>
          <p:nvPr>
            <p:ph type="ftr" sz="quarter" idx="11"/>
          </p:nvPr>
        </p:nvSpPr>
        <p:spPr/>
        <p:txBody>
          <a:bodyPr/>
          <a:lstStyle/>
          <a:p>
            <a:r>
              <a:rPr lang="en-US"/>
              <a:t>Patil Vikrant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788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41765-3701-4B7B-9106-4BDBD9864C0D}" type="datetime1">
              <a:rPr lang="en-US" smtClean="0"/>
              <a:t>5/18/2022</a:t>
            </a:fld>
            <a:endParaRPr lang="en-US" dirty="0"/>
          </a:p>
        </p:txBody>
      </p:sp>
      <p:sp>
        <p:nvSpPr>
          <p:cNvPr id="6" name="Footer Placeholder 5"/>
          <p:cNvSpPr>
            <a:spLocks noGrp="1"/>
          </p:cNvSpPr>
          <p:nvPr>
            <p:ph type="ftr" sz="quarter" idx="11"/>
          </p:nvPr>
        </p:nvSpPr>
        <p:spPr/>
        <p:txBody>
          <a:bodyPr/>
          <a:lstStyle/>
          <a:p>
            <a:r>
              <a:rPr lang="en-US"/>
              <a:t>Patil Vikrant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94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117928A-B3E5-48BA-A97B-81F941D84A5E}" type="datetime1">
              <a:rPr lang="en-US" smtClean="0"/>
              <a:t>5/18/2022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Patil Vikrant</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78734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courses.analyticsvidhya.com/courses/loan-prediction-practice-problem-using-python" TargetMode="External"/><Relationship Id="rId2" Type="http://schemas.openxmlformats.org/officeDocument/2006/relationships/hyperlink" Target="https://www.kaggle.com/ninzaami/loan-predication" TargetMode="External"/><Relationship Id="rId1" Type="http://schemas.openxmlformats.org/officeDocument/2006/relationships/slideLayout" Target="../slideLayouts/slideLayout4.xml"/><Relationship Id="rId5" Type="http://schemas.openxmlformats.org/officeDocument/2006/relationships/hyperlink" Target="https://www.geeksforgeeks.org/" TargetMode="External"/><Relationship Id="rId4" Type="http://schemas.openxmlformats.org/officeDocument/2006/relationships/hyperlink" Target="https://www.python.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00B6-86AA-464B-B9D8-FAA3EEA21887}"/>
              </a:ext>
            </a:extLst>
          </p:cNvPr>
          <p:cNvSpPr>
            <a:spLocks noGrp="1"/>
          </p:cNvSpPr>
          <p:nvPr>
            <p:ph type="ctrTitle"/>
          </p:nvPr>
        </p:nvSpPr>
        <p:spPr>
          <a:xfrm>
            <a:off x="457199" y="4960137"/>
            <a:ext cx="7791855" cy="1463040"/>
          </a:xfrm>
        </p:spPr>
        <p:txBody>
          <a:bodyPr/>
          <a:lstStyle/>
          <a:p>
            <a:pPr algn="ctr"/>
            <a:r>
              <a:rPr lang="en-US" b="1" u="sng" cap="none" spc="600" dirty="0">
                <a:solidFill>
                  <a:srgbClr val="0070C0"/>
                </a:solidFill>
                <a:effectLst>
                  <a:outerShdw blurRad="38100" dist="38100" dir="2700000" algn="tl">
                    <a:srgbClr val="000000">
                      <a:alpha val="43137"/>
                    </a:srgbClr>
                  </a:outerShdw>
                </a:effectLst>
              </a:rPr>
              <a:t>LOAN  PREDICTION</a:t>
            </a:r>
            <a:endParaRPr lang="en-IN" b="1" u="sng" cap="none" spc="600" dirty="0">
              <a:solidFill>
                <a:srgbClr val="0070C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3E343775-C758-4A18-BF68-4E058D54CC22}"/>
              </a:ext>
            </a:extLst>
          </p:cNvPr>
          <p:cNvSpPr>
            <a:spLocks noGrp="1"/>
          </p:cNvSpPr>
          <p:nvPr>
            <p:ph type="subTitle" idx="1"/>
          </p:nvPr>
        </p:nvSpPr>
        <p:spPr>
          <a:xfrm>
            <a:off x="8610600" y="5136203"/>
            <a:ext cx="3200400" cy="1138137"/>
          </a:xfrm>
        </p:spPr>
        <p:txBody>
          <a:bodyPr>
            <a:normAutofit fontScale="62500" lnSpcReduction="20000"/>
          </a:bodyPr>
          <a:lstStyle/>
          <a:p>
            <a:r>
              <a:rPr lang="en-US" dirty="0"/>
              <a:t>    </a:t>
            </a:r>
          </a:p>
          <a:p>
            <a:endParaRPr lang="en-US" dirty="0"/>
          </a:p>
          <a:p>
            <a:r>
              <a:rPr lang="en-US" dirty="0"/>
              <a:t>                                                                             </a:t>
            </a:r>
          </a:p>
          <a:p>
            <a:endParaRPr lang="en-US" dirty="0"/>
          </a:p>
          <a:p>
            <a:r>
              <a:rPr lang="en-US" sz="2600" b="1" dirty="0">
                <a:solidFill>
                  <a:srgbClr val="0070C0"/>
                </a:solidFill>
              </a:rPr>
              <a:t>      </a:t>
            </a:r>
            <a:r>
              <a:rPr lang="en-US" sz="3800" b="1" spc="300" dirty="0">
                <a:solidFill>
                  <a:srgbClr val="0070C0"/>
                </a:solidFill>
              </a:rPr>
              <a:t>- </a:t>
            </a:r>
            <a:r>
              <a:rPr lang="en-US" sz="3800" b="1" u="sng" spc="300" dirty="0">
                <a:solidFill>
                  <a:srgbClr val="0070C0"/>
                </a:solidFill>
              </a:rPr>
              <a:t>Patil Vikrant</a:t>
            </a:r>
            <a:endParaRPr lang="en-US" sz="2900" b="1" u="sng" spc="300" dirty="0">
              <a:solidFill>
                <a:srgbClr val="0070C0"/>
              </a:solidFill>
            </a:endParaRP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5059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802A84D-A146-4BA6-A8EF-D0AEF67CAE6E}"/>
              </a:ext>
            </a:extLst>
          </p:cNvPr>
          <p:cNvSpPr>
            <a:spLocks noGrp="1"/>
          </p:cNvSpPr>
          <p:nvPr>
            <p:ph sz="half" idx="2"/>
          </p:nvPr>
        </p:nvSpPr>
        <p:spPr>
          <a:xfrm>
            <a:off x="1024128" y="555812"/>
            <a:ext cx="4754880" cy="5753548"/>
          </a:xfrm>
        </p:spPr>
        <p:txBody>
          <a:bodyPr>
            <a:normAutofit/>
          </a:bodyPr>
          <a:lstStyle/>
          <a:p>
            <a:endParaRPr lang="en-IN" sz="1800" dirty="0">
              <a:solidFill>
                <a:schemeClr val="tx2">
                  <a:lumMod val="50000"/>
                </a:schemeClr>
              </a:solidFill>
            </a:endParaRPr>
          </a:p>
          <a:p>
            <a:endParaRPr lang="en-IN" sz="1800" dirty="0">
              <a:solidFill>
                <a:schemeClr val="tx2">
                  <a:lumMod val="50000"/>
                </a:schemeClr>
              </a:solidFill>
            </a:endParaRPr>
          </a:p>
          <a:p>
            <a:r>
              <a:rPr lang="en-IN" sz="2400" b="1" dirty="0">
                <a:solidFill>
                  <a:schemeClr val="tx2">
                    <a:lumMod val="50000"/>
                  </a:schemeClr>
                </a:solidFill>
              </a:rPr>
              <a:t>2) In our dataset ‘balance Variable’ is  having outliers above the max range. Need to fix them .</a:t>
            </a:r>
          </a:p>
          <a:p>
            <a:pPr marL="0" indent="0">
              <a:buNone/>
            </a:pPr>
            <a:endParaRPr lang="en-IN" sz="2400" b="1" dirty="0">
              <a:solidFill>
                <a:schemeClr val="tx2">
                  <a:lumMod val="50000"/>
                </a:schemeClr>
              </a:solidFill>
            </a:endParaRPr>
          </a:p>
          <a:p>
            <a:endParaRPr lang="en-IN" sz="2400" b="1" dirty="0">
              <a:solidFill>
                <a:schemeClr val="tx2">
                  <a:lumMod val="50000"/>
                </a:schemeClr>
              </a:solidFill>
            </a:endParaRPr>
          </a:p>
          <a:p>
            <a:endParaRPr lang="en-IN" sz="2400" b="1" dirty="0">
              <a:solidFill>
                <a:schemeClr val="tx2">
                  <a:lumMod val="50000"/>
                </a:schemeClr>
              </a:solidFill>
            </a:endParaRPr>
          </a:p>
          <a:p>
            <a:pPr>
              <a:buFont typeface="Arial" panose="020B0604020202020204" pitchFamily="34" charset="0"/>
              <a:buChar char="•"/>
            </a:pPr>
            <a:r>
              <a:rPr lang="en-IN" sz="2400" b="1" dirty="0">
                <a:solidFill>
                  <a:schemeClr val="tx2">
                    <a:lumMod val="50000"/>
                  </a:schemeClr>
                </a:solidFill>
              </a:rPr>
              <a:t> After fixing outlier’s from ‘Balance’ Variable with quartile method.</a:t>
            </a:r>
          </a:p>
          <a:p>
            <a:endParaRPr lang="en-IN" sz="1800" dirty="0">
              <a:solidFill>
                <a:schemeClr val="tx2">
                  <a:lumMod val="50000"/>
                </a:schemeClr>
              </a:solidFill>
            </a:endParaRPr>
          </a:p>
        </p:txBody>
      </p:sp>
      <p:sp>
        <p:nvSpPr>
          <p:cNvPr id="7" name="Footer Placeholder 6">
            <a:extLst>
              <a:ext uri="{FF2B5EF4-FFF2-40B4-BE49-F238E27FC236}">
                <a16:creationId xmlns:a16="http://schemas.microsoft.com/office/drawing/2014/main" id="{80B9D5A0-AD9B-44E6-97D0-D6D8F6AB83F1}"/>
              </a:ext>
            </a:extLst>
          </p:cNvPr>
          <p:cNvSpPr>
            <a:spLocks noGrp="1"/>
          </p:cNvSpPr>
          <p:nvPr>
            <p:ph type="ftr" sz="quarter" idx="11"/>
          </p:nvPr>
        </p:nvSpPr>
        <p:spPr>
          <a:xfrm>
            <a:off x="4869826" y="6455780"/>
            <a:ext cx="5901459" cy="274320"/>
          </a:xfrm>
        </p:spPr>
        <p:txBody>
          <a:bodyPr/>
          <a:lstStyle/>
          <a:p>
            <a:r>
              <a:rPr lang="en-US" sz="1400" dirty="0"/>
              <a:t>Patil Vikrant</a:t>
            </a:r>
          </a:p>
        </p:txBody>
      </p:sp>
      <p:sp>
        <p:nvSpPr>
          <p:cNvPr id="8" name="Slide Number Placeholder 7">
            <a:extLst>
              <a:ext uri="{FF2B5EF4-FFF2-40B4-BE49-F238E27FC236}">
                <a16:creationId xmlns:a16="http://schemas.microsoft.com/office/drawing/2014/main" id="{9056ABAA-1759-42BA-B6BE-887191A5DB25}"/>
              </a:ext>
            </a:extLst>
          </p:cNvPr>
          <p:cNvSpPr>
            <a:spLocks noGrp="1"/>
          </p:cNvSpPr>
          <p:nvPr>
            <p:ph type="sldNum" sz="quarter" idx="12"/>
          </p:nvPr>
        </p:nvSpPr>
        <p:spPr/>
        <p:txBody>
          <a:bodyPr/>
          <a:lstStyle/>
          <a:p>
            <a:fld id="{6D22F896-40B5-4ADD-8801-0D06FADFA095}" type="slidenum">
              <a:rPr lang="en-US" sz="1400" smtClean="0"/>
              <a:t>10</a:t>
            </a:fld>
            <a:endParaRPr lang="en-US" dirty="0"/>
          </a:p>
        </p:txBody>
      </p:sp>
      <p:pic>
        <p:nvPicPr>
          <p:cNvPr id="14" name="Picture 13">
            <a:extLst>
              <a:ext uri="{FF2B5EF4-FFF2-40B4-BE49-F238E27FC236}">
                <a16:creationId xmlns:a16="http://schemas.microsoft.com/office/drawing/2014/main" id="{DFBFB72D-0934-4E0F-B73E-2A034F69BB81}"/>
              </a:ext>
            </a:extLst>
          </p:cNvPr>
          <p:cNvPicPr>
            <a:picLocks noChangeAspect="1"/>
          </p:cNvPicPr>
          <p:nvPr/>
        </p:nvPicPr>
        <p:blipFill>
          <a:blip r:embed="rId2"/>
          <a:stretch>
            <a:fillRect/>
          </a:stretch>
        </p:blipFill>
        <p:spPr>
          <a:xfrm>
            <a:off x="5779008" y="807817"/>
            <a:ext cx="5635709" cy="2285007"/>
          </a:xfrm>
          <a:prstGeom prst="rect">
            <a:avLst/>
          </a:prstGeom>
        </p:spPr>
      </p:pic>
      <p:pic>
        <p:nvPicPr>
          <p:cNvPr id="16" name="Picture 15">
            <a:extLst>
              <a:ext uri="{FF2B5EF4-FFF2-40B4-BE49-F238E27FC236}">
                <a16:creationId xmlns:a16="http://schemas.microsoft.com/office/drawing/2014/main" id="{BC1BF733-F086-48C7-AB88-84E74CA3B878}"/>
              </a:ext>
            </a:extLst>
          </p:cNvPr>
          <p:cNvPicPr>
            <a:picLocks noChangeAspect="1"/>
          </p:cNvPicPr>
          <p:nvPr/>
        </p:nvPicPr>
        <p:blipFill>
          <a:blip r:embed="rId3"/>
          <a:stretch>
            <a:fillRect/>
          </a:stretch>
        </p:blipFill>
        <p:spPr>
          <a:xfrm>
            <a:off x="5779008" y="3643655"/>
            <a:ext cx="5731811" cy="2197321"/>
          </a:xfrm>
          <a:prstGeom prst="rect">
            <a:avLst/>
          </a:prstGeom>
        </p:spPr>
      </p:pic>
    </p:spTree>
    <p:extLst>
      <p:ext uri="{BB962C8B-B14F-4D97-AF65-F5344CB8AC3E}">
        <p14:creationId xmlns:p14="http://schemas.microsoft.com/office/powerpoint/2010/main" val="130540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A0433C9-D1AF-499F-A6BE-33F467B619A8}"/>
              </a:ext>
            </a:extLst>
          </p:cNvPr>
          <p:cNvSpPr>
            <a:spLocks noGrp="1"/>
          </p:cNvSpPr>
          <p:nvPr>
            <p:ph sz="half" idx="2"/>
          </p:nvPr>
        </p:nvSpPr>
        <p:spPr>
          <a:xfrm>
            <a:off x="1042058" y="645459"/>
            <a:ext cx="4675286" cy="5663901"/>
          </a:xfrm>
        </p:spPr>
        <p:txBody>
          <a:bodyPr>
            <a:normAutofit/>
          </a:bodyPr>
          <a:lstStyle/>
          <a:p>
            <a:pPr marL="0" indent="0">
              <a:buNone/>
            </a:pPr>
            <a:endParaRPr lang="en-US" sz="2000" dirty="0">
              <a:solidFill>
                <a:schemeClr val="bg2">
                  <a:lumMod val="1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3) In our Data People who are getting Loan are 68.72% and people who are not getting loan are 31.28%. </a:t>
            </a:r>
          </a:p>
          <a:p>
            <a:endParaRPr lang="en-US" sz="2000" b="1" u="sng" dirty="0">
              <a:solidFill>
                <a:srgbClr val="000000"/>
              </a:solidFill>
              <a:latin typeface="Rockwell" panose="02060603020205020403" pitchFamily="18" charset="77"/>
              <a:sym typeface="EB Garamond Regular"/>
            </a:endParaRPr>
          </a:p>
          <a:p>
            <a:endParaRPr lang="en-US" sz="2000" b="1" u="sng" dirty="0">
              <a:solidFill>
                <a:srgbClr val="000000"/>
              </a:solidFill>
              <a:latin typeface="Rockwell" panose="02060603020205020403" pitchFamily="18" charset="77"/>
              <a:sym typeface="EB Garamond Regular"/>
            </a:endParaRPr>
          </a:p>
          <a:p>
            <a:endParaRPr lang="en-US" sz="2000" b="1" u="sng" dirty="0">
              <a:solidFill>
                <a:srgbClr val="000000"/>
              </a:solidFill>
              <a:latin typeface="Rockwell" panose="02060603020205020403" pitchFamily="18" charset="77"/>
              <a:sym typeface="EB Garamond Regular"/>
            </a:endParaRP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4) In a whole population males are 81.75% and  females are 18.25%. But here we cannot say, we are giving the loan on the basis of Gender because it is the clear case of discrimination.</a:t>
            </a:r>
          </a:p>
          <a:p>
            <a:endParaRPr lang="en-IN" dirty="0"/>
          </a:p>
        </p:txBody>
      </p:sp>
      <p:sp>
        <p:nvSpPr>
          <p:cNvPr id="7" name="Footer Placeholder 6">
            <a:extLst>
              <a:ext uri="{FF2B5EF4-FFF2-40B4-BE49-F238E27FC236}">
                <a16:creationId xmlns:a16="http://schemas.microsoft.com/office/drawing/2014/main" id="{0C56D0A5-530A-4B26-A95A-A7F842345BFE}"/>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ABB5D7AF-BF1D-44F2-8BDE-A95D0920DC2A}"/>
              </a:ext>
            </a:extLst>
          </p:cNvPr>
          <p:cNvSpPr>
            <a:spLocks noGrp="1"/>
          </p:cNvSpPr>
          <p:nvPr>
            <p:ph type="sldNum" sz="quarter" idx="12"/>
          </p:nvPr>
        </p:nvSpPr>
        <p:spPr/>
        <p:txBody>
          <a:bodyPr/>
          <a:lstStyle/>
          <a:p>
            <a:fld id="{6D22F896-40B5-4ADD-8801-0D06FADFA095}" type="slidenum">
              <a:rPr lang="en-US" sz="1400" smtClean="0"/>
              <a:t>11</a:t>
            </a:fld>
            <a:endParaRPr lang="en-US" dirty="0"/>
          </a:p>
        </p:txBody>
      </p:sp>
      <p:pic>
        <p:nvPicPr>
          <p:cNvPr id="9" name="Content Placeholder 8">
            <a:extLst>
              <a:ext uri="{FF2B5EF4-FFF2-40B4-BE49-F238E27FC236}">
                <a16:creationId xmlns:a16="http://schemas.microsoft.com/office/drawing/2014/main" id="{BA6E8D4B-F737-43D1-B695-E5B5C7E301DD}"/>
              </a:ext>
            </a:extLst>
          </p:cNvPr>
          <p:cNvPicPr>
            <a:picLocks noGrp="1" noChangeAspect="1"/>
          </p:cNvPicPr>
          <p:nvPr>
            <p:ph sz="quarter" idx="4"/>
          </p:nvPr>
        </p:nvPicPr>
        <p:blipFill>
          <a:blip r:embed="rId2"/>
          <a:stretch>
            <a:fillRect/>
          </a:stretch>
        </p:blipFill>
        <p:spPr>
          <a:xfrm>
            <a:off x="6387185" y="3792050"/>
            <a:ext cx="4540791" cy="2597982"/>
          </a:xfrm>
          <a:prstGeom prst="rect">
            <a:avLst/>
          </a:prstGeom>
        </p:spPr>
      </p:pic>
      <p:pic>
        <p:nvPicPr>
          <p:cNvPr id="10" name="Content Placeholder 9">
            <a:extLst>
              <a:ext uri="{FF2B5EF4-FFF2-40B4-BE49-F238E27FC236}">
                <a16:creationId xmlns:a16="http://schemas.microsoft.com/office/drawing/2014/main" id="{9E61FF3E-1635-48DF-8A4B-CFADEBF0B95F}"/>
              </a:ext>
            </a:extLst>
          </p:cNvPr>
          <p:cNvPicPr>
            <a:picLocks noChangeAspect="1"/>
          </p:cNvPicPr>
          <p:nvPr/>
        </p:nvPicPr>
        <p:blipFill>
          <a:blip r:embed="rId3"/>
          <a:stretch>
            <a:fillRect/>
          </a:stretch>
        </p:blipFill>
        <p:spPr>
          <a:xfrm>
            <a:off x="6320119" y="645459"/>
            <a:ext cx="4675286" cy="3065919"/>
          </a:xfrm>
          <a:prstGeom prst="rect">
            <a:avLst/>
          </a:prstGeom>
        </p:spPr>
      </p:pic>
    </p:spTree>
    <p:extLst>
      <p:ext uri="{BB962C8B-B14F-4D97-AF65-F5344CB8AC3E}">
        <p14:creationId xmlns:p14="http://schemas.microsoft.com/office/powerpoint/2010/main" val="178354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3144AE3-474C-40E5-A273-1FD6C9705CF8}"/>
              </a:ext>
            </a:extLst>
          </p:cNvPr>
          <p:cNvSpPr>
            <a:spLocks noGrp="1"/>
          </p:cNvSpPr>
          <p:nvPr>
            <p:ph sz="half" idx="2"/>
          </p:nvPr>
        </p:nvSpPr>
        <p:spPr>
          <a:xfrm>
            <a:off x="1024128" y="753035"/>
            <a:ext cx="4754880" cy="5556325"/>
          </a:xfrm>
        </p:spPr>
        <p:txBody>
          <a:bodyPr/>
          <a:lstStyle/>
          <a:p>
            <a:pPr marL="0" indent="0">
              <a:buNone/>
            </a:pPr>
            <a:endParaRPr lang="en-US" sz="2000" dirty="0">
              <a:solidFill>
                <a:schemeClr val="tx2">
                  <a:lumMod val="5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5) In our data  people  graduated people are 78.17% and not graduated are 21.81% with respect to Loan Status . </a:t>
            </a:r>
          </a:p>
          <a:p>
            <a:endParaRPr lang="en-US" sz="2000" b="1" dirty="0">
              <a:solidFill>
                <a:schemeClr val="tx2">
                  <a:lumMod val="50000"/>
                </a:schemeClr>
              </a:solidFill>
              <a:latin typeface="Rockwell" panose="02060603020205020403" pitchFamily="18" charset="77"/>
              <a:ea typeface="EB Garamond Regular"/>
              <a:cs typeface="EB Garamond Regular"/>
              <a:sym typeface="EB Garamond Regular"/>
            </a:endParaRPr>
          </a:p>
          <a:p>
            <a:endParaRPr lang="en-US" sz="2000" b="1" dirty="0">
              <a:solidFill>
                <a:schemeClr val="tx2">
                  <a:lumMod val="50000"/>
                </a:schemeClr>
              </a:solidFill>
              <a:latin typeface="Rockwell" panose="02060603020205020403" pitchFamily="18" charset="77"/>
              <a:ea typeface="EB Garamond Regular"/>
              <a:cs typeface="EB Garamond Regular"/>
              <a:sym typeface="EB Garamond Regular"/>
            </a:endParaRPr>
          </a:p>
          <a:p>
            <a:endParaRPr lang="en-US" sz="2000" b="1" dirty="0">
              <a:solidFill>
                <a:schemeClr val="tx2">
                  <a:lumMod val="50000"/>
                </a:schemeClr>
              </a:solidFill>
              <a:latin typeface="Rockwell" panose="02060603020205020403" pitchFamily="18" charset="77"/>
              <a:ea typeface="EB Garamond Regular"/>
              <a:cs typeface="EB Garamond Regular"/>
              <a:sym typeface="EB Garamond Regular"/>
            </a:endParaRPr>
          </a:p>
          <a:p>
            <a:pPr marL="0" indent="0">
              <a:buNone/>
            </a:pPr>
            <a:endParaRPr lang="en-US" sz="2000" b="1" dirty="0">
              <a:solidFill>
                <a:schemeClr val="tx2">
                  <a:lumMod val="50000"/>
                </a:schemeClr>
              </a:solidFill>
              <a:latin typeface="Rockwell" panose="02060603020205020403" pitchFamily="18" charset="77"/>
              <a:ea typeface="EB Garamond Regular"/>
              <a:cs typeface="EB Garamond Regular"/>
              <a:sym typeface="EB Garamond Regular"/>
            </a:endParaRP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6) Married people are </a:t>
            </a:r>
            <a:r>
              <a:rPr lang="en-IN" sz="2000" b="1" i="0" dirty="0">
                <a:solidFill>
                  <a:schemeClr val="tx2">
                    <a:lumMod val="50000"/>
                  </a:schemeClr>
                </a:solidFill>
                <a:latin typeface="Helvetica Neue"/>
              </a:rPr>
              <a:t>64.82% &amp; unmarried peoples are 35.18% in our dataset </a:t>
            </a:r>
            <a:r>
              <a:rPr lang="en-IN" sz="2000" b="1" dirty="0">
                <a:solidFill>
                  <a:schemeClr val="tx2">
                    <a:lumMod val="50000"/>
                  </a:schemeClr>
                </a:solidFill>
                <a:latin typeface="Helvetica Neue"/>
              </a:rPr>
              <a:t>with respect to Loan Status.</a:t>
            </a:r>
            <a:endParaRPr lang="en-IN" sz="2000" dirty="0"/>
          </a:p>
          <a:p>
            <a:endParaRPr lang="en-IN" sz="2000" dirty="0"/>
          </a:p>
          <a:p>
            <a:endParaRPr lang="en-IN" dirty="0"/>
          </a:p>
          <a:p>
            <a:endParaRPr lang="en-IN" dirty="0"/>
          </a:p>
        </p:txBody>
      </p:sp>
      <p:sp>
        <p:nvSpPr>
          <p:cNvPr id="7" name="Footer Placeholder 6">
            <a:extLst>
              <a:ext uri="{FF2B5EF4-FFF2-40B4-BE49-F238E27FC236}">
                <a16:creationId xmlns:a16="http://schemas.microsoft.com/office/drawing/2014/main" id="{4E6E9D61-7D63-4A68-80EF-DFC470D985ED}"/>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64501884-79B1-438C-89FF-F6E30F15FD32}"/>
              </a:ext>
            </a:extLst>
          </p:cNvPr>
          <p:cNvSpPr>
            <a:spLocks noGrp="1"/>
          </p:cNvSpPr>
          <p:nvPr>
            <p:ph type="sldNum" sz="quarter" idx="12"/>
          </p:nvPr>
        </p:nvSpPr>
        <p:spPr/>
        <p:txBody>
          <a:bodyPr/>
          <a:lstStyle/>
          <a:p>
            <a:fld id="{6D22F896-40B5-4ADD-8801-0D06FADFA095}" type="slidenum">
              <a:rPr lang="en-US" sz="1400" smtClean="0"/>
              <a:t>12</a:t>
            </a:fld>
            <a:endParaRPr lang="en-US" dirty="0"/>
          </a:p>
        </p:txBody>
      </p:sp>
      <p:pic>
        <p:nvPicPr>
          <p:cNvPr id="9" name="Content Placeholder 5">
            <a:extLst>
              <a:ext uri="{FF2B5EF4-FFF2-40B4-BE49-F238E27FC236}">
                <a16:creationId xmlns:a16="http://schemas.microsoft.com/office/drawing/2014/main" id="{3BFC7DDC-B3AA-4CB6-9761-6BF8172B4F35}"/>
              </a:ext>
            </a:extLst>
          </p:cNvPr>
          <p:cNvPicPr>
            <a:picLocks noGrp="1" noChangeAspect="1"/>
          </p:cNvPicPr>
          <p:nvPr>
            <p:ph sz="quarter" idx="4"/>
          </p:nvPr>
        </p:nvPicPr>
        <p:blipFill>
          <a:blip r:embed="rId2"/>
          <a:stretch>
            <a:fillRect/>
          </a:stretch>
        </p:blipFill>
        <p:spPr>
          <a:xfrm>
            <a:off x="6007261" y="753035"/>
            <a:ext cx="4980972" cy="2865683"/>
          </a:xfrm>
        </p:spPr>
      </p:pic>
      <p:pic>
        <p:nvPicPr>
          <p:cNvPr id="3" name="Picture 2">
            <a:extLst>
              <a:ext uri="{FF2B5EF4-FFF2-40B4-BE49-F238E27FC236}">
                <a16:creationId xmlns:a16="http://schemas.microsoft.com/office/drawing/2014/main" id="{76D41C13-0BB2-4643-8871-4E8A98D3001A}"/>
              </a:ext>
            </a:extLst>
          </p:cNvPr>
          <p:cNvPicPr>
            <a:picLocks noChangeAspect="1"/>
          </p:cNvPicPr>
          <p:nvPr/>
        </p:nvPicPr>
        <p:blipFill>
          <a:blip r:embed="rId3"/>
          <a:stretch>
            <a:fillRect/>
          </a:stretch>
        </p:blipFill>
        <p:spPr>
          <a:xfrm>
            <a:off x="6007261" y="3524349"/>
            <a:ext cx="5160611" cy="2865683"/>
          </a:xfrm>
          <a:prstGeom prst="rect">
            <a:avLst/>
          </a:prstGeom>
        </p:spPr>
      </p:pic>
    </p:spTree>
    <p:extLst>
      <p:ext uri="{BB962C8B-B14F-4D97-AF65-F5344CB8AC3E}">
        <p14:creationId xmlns:p14="http://schemas.microsoft.com/office/powerpoint/2010/main" val="11706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3144AE3-474C-40E5-A273-1FD6C9705CF8}"/>
              </a:ext>
            </a:extLst>
          </p:cNvPr>
          <p:cNvSpPr>
            <a:spLocks noGrp="1"/>
          </p:cNvSpPr>
          <p:nvPr>
            <p:ph sz="half" idx="2"/>
          </p:nvPr>
        </p:nvSpPr>
        <p:spPr>
          <a:xfrm>
            <a:off x="1024128" y="753035"/>
            <a:ext cx="4754880" cy="5556325"/>
          </a:xfrm>
        </p:spPr>
        <p:txBody>
          <a:bodyPr/>
          <a:lstStyle/>
          <a:p>
            <a:endParaRPr lang="en-IN" sz="2000" dirty="0"/>
          </a:p>
          <a:p>
            <a:endParaRPr lang="en-IN" dirty="0"/>
          </a:p>
          <a:p>
            <a:endParaRPr lang="en-IN" dirty="0"/>
          </a:p>
        </p:txBody>
      </p:sp>
      <p:sp>
        <p:nvSpPr>
          <p:cNvPr id="7" name="Footer Placeholder 6">
            <a:extLst>
              <a:ext uri="{FF2B5EF4-FFF2-40B4-BE49-F238E27FC236}">
                <a16:creationId xmlns:a16="http://schemas.microsoft.com/office/drawing/2014/main" id="{4E6E9D61-7D63-4A68-80EF-DFC470D985ED}"/>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64501884-79B1-438C-89FF-F6E30F15FD32}"/>
              </a:ext>
            </a:extLst>
          </p:cNvPr>
          <p:cNvSpPr>
            <a:spLocks noGrp="1"/>
          </p:cNvSpPr>
          <p:nvPr>
            <p:ph type="sldNum" sz="quarter" idx="12"/>
          </p:nvPr>
        </p:nvSpPr>
        <p:spPr/>
        <p:txBody>
          <a:bodyPr/>
          <a:lstStyle/>
          <a:p>
            <a:fld id="{6D22F896-40B5-4ADD-8801-0D06FADFA095}" type="slidenum">
              <a:rPr lang="en-US" sz="1400" smtClean="0"/>
              <a:t>13</a:t>
            </a:fld>
            <a:endParaRPr lang="en-US" dirty="0"/>
          </a:p>
        </p:txBody>
      </p:sp>
      <p:sp>
        <p:nvSpPr>
          <p:cNvPr id="5" name="Content Placeholder 4">
            <a:extLst>
              <a:ext uri="{FF2B5EF4-FFF2-40B4-BE49-F238E27FC236}">
                <a16:creationId xmlns:a16="http://schemas.microsoft.com/office/drawing/2014/main" id="{32614962-9FDC-9676-A431-074C3B18B66B}"/>
              </a:ext>
            </a:extLst>
          </p:cNvPr>
          <p:cNvSpPr>
            <a:spLocks noGrp="1"/>
          </p:cNvSpPr>
          <p:nvPr>
            <p:ph sz="quarter" idx="4"/>
          </p:nvPr>
        </p:nvSpPr>
        <p:spPr>
          <a:xfrm>
            <a:off x="1185806" y="753036"/>
            <a:ext cx="5008806" cy="5717668"/>
          </a:xfrm>
        </p:spPr>
        <p:txBody>
          <a:bodyPr>
            <a:normAutofit/>
          </a:bodyPr>
          <a:lstStyle/>
          <a:p>
            <a:endParaRPr lang="en-US" sz="2000" b="1" i="0" dirty="0">
              <a:solidFill>
                <a:schemeClr val="tx2">
                  <a:lumMod val="50000"/>
                </a:schemeClr>
              </a:solidFill>
              <a:effectLst/>
              <a:latin typeface="Helvetica Neue"/>
            </a:endParaRPr>
          </a:p>
          <a:p>
            <a:r>
              <a:rPr lang="en-US" sz="2000" b="1" i="0" dirty="0">
                <a:solidFill>
                  <a:schemeClr val="tx2">
                    <a:lumMod val="50000"/>
                  </a:schemeClr>
                </a:solidFill>
                <a:effectLst/>
                <a:latin typeface="Helvetica Neue"/>
              </a:rPr>
              <a:t>7) In our data people belonging to Semiurban area are 38.00%,people from Urban are 32.95% and people from Rural Area are 29.20%.</a:t>
            </a:r>
          </a:p>
          <a:p>
            <a:endParaRPr lang="en-US" sz="2000" b="1" dirty="0">
              <a:solidFill>
                <a:schemeClr val="tx2">
                  <a:lumMod val="50000"/>
                </a:schemeClr>
              </a:solidFill>
              <a:latin typeface="Helvetica Neue"/>
            </a:endParaRPr>
          </a:p>
          <a:p>
            <a:pPr marL="0" indent="0">
              <a:buNone/>
            </a:pPr>
            <a:endParaRPr lang="en-US" sz="2000" b="1" dirty="0">
              <a:solidFill>
                <a:schemeClr val="tx2">
                  <a:lumMod val="50000"/>
                </a:schemeClr>
              </a:solidFill>
              <a:latin typeface="Helvetica Neue"/>
            </a:endParaRPr>
          </a:p>
          <a:p>
            <a:r>
              <a:rPr lang="en-US" sz="2000" b="1" dirty="0">
                <a:solidFill>
                  <a:schemeClr val="tx2">
                    <a:lumMod val="50000"/>
                  </a:schemeClr>
                </a:solidFill>
                <a:latin typeface="Helvetica Neue"/>
              </a:rPr>
              <a:t>8) Male's who having loan status are Appx equal to 55.56% &amp; Male's who having 'No' loan Status are Appx Equal to 24.46%...</a:t>
            </a:r>
          </a:p>
          <a:p>
            <a:r>
              <a:rPr lang="en-US" sz="2000" b="1" dirty="0">
                <a:solidFill>
                  <a:schemeClr val="tx2">
                    <a:lumMod val="50000"/>
                  </a:schemeClr>
                </a:solidFill>
                <a:latin typeface="Helvetica Neue"/>
              </a:rPr>
              <a:t>Female's who having loan status are Appx equal to 09.78% &amp; Female's who having 'No' loan Status are Appx Equal to 04.07%.</a:t>
            </a:r>
          </a:p>
          <a:p>
            <a:endParaRPr lang="en-US" sz="2000" b="1" dirty="0">
              <a:solidFill>
                <a:schemeClr val="tx2">
                  <a:lumMod val="50000"/>
                </a:schemeClr>
              </a:solidFill>
              <a:latin typeface="Helvetica Neue"/>
            </a:endParaRPr>
          </a:p>
          <a:p>
            <a:endParaRPr lang="en-IN" sz="2000" dirty="0"/>
          </a:p>
        </p:txBody>
      </p:sp>
      <p:pic>
        <p:nvPicPr>
          <p:cNvPr id="10" name="Picture 9">
            <a:extLst>
              <a:ext uri="{FF2B5EF4-FFF2-40B4-BE49-F238E27FC236}">
                <a16:creationId xmlns:a16="http://schemas.microsoft.com/office/drawing/2014/main" id="{9E537288-AA03-9591-C806-69916EE9E3E1}"/>
              </a:ext>
            </a:extLst>
          </p:cNvPr>
          <p:cNvPicPr>
            <a:picLocks noChangeAspect="1"/>
          </p:cNvPicPr>
          <p:nvPr/>
        </p:nvPicPr>
        <p:blipFill>
          <a:blip r:embed="rId2"/>
          <a:stretch>
            <a:fillRect/>
          </a:stretch>
        </p:blipFill>
        <p:spPr>
          <a:xfrm>
            <a:off x="6687671" y="389069"/>
            <a:ext cx="5338482" cy="2812559"/>
          </a:xfrm>
          <a:prstGeom prst="rect">
            <a:avLst/>
          </a:prstGeom>
        </p:spPr>
      </p:pic>
      <p:pic>
        <p:nvPicPr>
          <p:cNvPr id="12" name="Picture 11">
            <a:extLst>
              <a:ext uri="{FF2B5EF4-FFF2-40B4-BE49-F238E27FC236}">
                <a16:creationId xmlns:a16="http://schemas.microsoft.com/office/drawing/2014/main" id="{BF845B34-E7F6-3ED7-6023-3CE1AE3B1675}"/>
              </a:ext>
            </a:extLst>
          </p:cNvPr>
          <p:cNvPicPr>
            <a:picLocks noChangeAspect="1"/>
          </p:cNvPicPr>
          <p:nvPr/>
        </p:nvPicPr>
        <p:blipFill>
          <a:blip r:embed="rId3"/>
          <a:stretch>
            <a:fillRect/>
          </a:stretch>
        </p:blipFill>
        <p:spPr>
          <a:xfrm>
            <a:off x="6687671" y="3429000"/>
            <a:ext cx="5338482" cy="2880360"/>
          </a:xfrm>
          <a:prstGeom prst="rect">
            <a:avLst/>
          </a:prstGeom>
        </p:spPr>
      </p:pic>
    </p:spTree>
    <p:extLst>
      <p:ext uri="{BB962C8B-B14F-4D97-AF65-F5344CB8AC3E}">
        <p14:creationId xmlns:p14="http://schemas.microsoft.com/office/powerpoint/2010/main" val="78328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567A4D-F38C-672B-38C8-54BB32C86EF7}"/>
              </a:ext>
            </a:extLst>
          </p:cNvPr>
          <p:cNvSpPr>
            <a:spLocks noGrp="1"/>
          </p:cNvSpPr>
          <p:nvPr>
            <p:ph type="body" sz="half" idx="2"/>
          </p:nvPr>
        </p:nvSpPr>
        <p:spPr>
          <a:xfrm>
            <a:off x="1024127" y="466165"/>
            <a:ext cx="5207282" cy="6004539"/>
          </a:xfrm>
        </p:spPr>
        <p:txBody>
          <a:bodyPr>
            <a:normAutofit fontScale="25000" lnSpcReduction="20000"/>
          </a:bodyPr>
          <a:lstStyle/>
          <a:p>
            <a:endParaRPr lang="en-US" dirty="0"/>
          </a:p>
          <a:p>
            <a:r>
              <a:rPr lang="en-US" sz="8800" b="1" dirty="0"/>
              <a:t>9) Unmarried people with 'yes' loan  status are 22.80% and Unmarried people with 'No' Loan Status are 13.02%...</a:t>
            </a:r>
          </a:p>
          <a:p>
            <a:r>
              <a:rPr lang="en-US" sz="8800" b="1" dirty="0"/>
              <a:t>Married with 'yes' loan status are 45.60% And Married people with 'No' loan Status are 19.54%.</a:t>
            </a:r>
          </a:p>
          <a:p>
            <a:endParaRPr lang="en-IN" sz="8800" b="1" dirty="0"/>
          </a:p>
          <a:p>
            <a:r>
              <a:rPr lang="en-US" sz="8800" b="1" dirty="0"/>
              <a:t>10) Employed people with 'yes' loan  status are 57.81% and Employed people with 'No' Loan Status are 25.24%...</a:t>
            </a:r>
          </a:p>
          <a:p>
            <a:r>
              <a:rPr lang="en-US" sz="8800" b="1" dirty="0"/>
              <a:t>Unemployed with 'yes' loan status are 08.14% And Unemployed people with 'No' loan Status are 03.25%.</a:t>
            </a:r>
          </a:p>
          <a:p>
            <a:r>
              <a:rPr lang="en-US" sz="8800" b="1" dirty="0"/>
              <a:t>From this analysis we can say that people who are not self employed are getting more loan status as compare to self employed peoples.</a:t>
            </a:r>
            <a:endParaRPr lang="en-IN" sz="8800" b="1" dirty="0"/>
          </a:p>
        </p:txBody>
      </p:sp>
      <p:sp>
        <p:nvSpPr>
          <p:cNvPr id="5" name="Footer Placeholder 4">
            <a:extLst>
              <a:ext uri="{FF2B5EF4-FFF2-40B4-BE49-F238E27FC236}">
                <a16:creationId xmlns:a16="http://schemas.microsoft.com/office/drawing/2014/main" id="{273E44BD-668F-877B-83D7-6603013648DC}"/>
              </a:ext>
            </a:extLst>
          </p:cNvPr>
          <p:cNvSpPr>
            <a:spLocks noGrp="1"/>
          </p:cNvSpPr>
          <p:nvPr>
            <p:ph type="ftr" sz="quarter" idx="11"/>
          </p:nvPr>
        </p:nvSpPr>
        <p:spPr/>
        <p:txBody>
          <a:bodyPr/>
          <a:lstStyle/>
          <a:p>
            <a:r>
              <a:rPr lang="en-US"/>
              <a:t>Patil Vikrant</a:t>
            </a:r>
            <a:endParaRPr lang="en-US" dirty="0"/>
          </a:p>
        </p:txBody>
      </p:sp>
      <p:sp>
        <p:nvSpPr>
          <p:cNvPr id="6" name="Slide Number Placeholder 5">
            <a:extLst>
              <a:ext uri="{FF2B5EF4-FFF2-40B4-BE49-F238E27FC236}">
                <a16:creationId xmlns:a16="http://schemas.microsoft.com/office/drawing/2014/main" id="{7E06A80F-2394-3818-32B0-D73C50829242}"/>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8" name="Picture 7">
            <a:extLst>
              <a:ext uri="{FF2B5EF4-FFF2-40B4-BE49-F238E27FC236}">
                <a16:creationId xmlns:a16="http://schemas.microsoft.com/office/drawing/2014/main" id="{AE0DE865-5E5B-4D5A-4912-F65C8EAA7071}"/>
              </a:ext>
            </a:extLst>
          </p:cNvPr>
          <p:cNvPicPr>
            <a:picLocks noChangeAspect="1"/>
          </p:cNvPicPr>
          <p:nvPr/>
        </p:nvPicPr>
        <p:blipFill>
          <a:blip r:embed="rId2"/>
          <a:stretch>
            <a:fillRect/>
          </a:stretch>
        </p:blipFill>
        <p:spPr>
          <a:xfrm>
            <a:off x="6231409" y="3611869"/>
            <a:ext cx="5652248" cy="2644588"/>
          </a:xfrm>
          <a:prstGeom prst="rect">
            <a:avLst/>
          </a:prstGeom>
        </p:spPr>
      </p:pic>
      <p:pic>
        <p:nvPicPr>
          <p:cNvPr id="10" name="Picture 9">
            <a:extLst>
              <a:ext uri="{FF2B5EF4-FFF2-40B4-BE49-F238E27FC236}">
                <a16:creationId xmlns:a16="http://schemas.microsoft.com/office/drawing/2014/main" id="{807CE02D-6362-D069-971C-8C5406B69009}"/>
              </a:ext>
            </a:extLst>
          </p:cNvPr>
          <p:cNvPicPr>
            <a:picLocks noChangeAspect="1"/>
          </p:cNvPicPr>
          <p:nvPr/>
        </p:nvPicPr>
        <p:blipFill>
          <a:blip r:embed="rId3"/>
          <a:stretch>
            <a:fillRect/>
          </a:stretch>
        </p:blipFill>
        <p:spPr>
          <a:xfrm>
            <a:off x="6231409" y="466165"/>
            <a:ext cx="5391381" cy="2841811"/>
          </a:xfrm>
          <a:prstGeom prst="rect">
            <a:avLst/>
          </a:prstGeom>
        </p:spPr>
      </p:pic>
    </p:spTree>
    <p:extLst>
      <p:ext uri="{BB962C8B-B14F-4D97-AF65-F5344CB8AC3E}">
        <p14:creationId xmlns:p14="http://schemas.microsoft.com/office/powerpoint/2010/main" val="2278218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C6C8E3-8055-4F0A-B146-4C12638978FB}"/>
              </a:ext>
            </a:extLst>
          </p:cNvPr>
          <p:cNvSpPr>
            <a:spLocks noGrp="1"/>
          </p:cNvSpPr>
          <p:nvPr>
            <p:ph sz="half" idx="2"/>
          </p:nvPr>
        </p:nvSpPr>
        <p:spPr>
          <a:xfrm>
            <a:off x="923365" y="439089"/>
            <a:ext cx="5351928" cy="6221687"/>
          </a:xfrm>
        </p:spPr>
        <p:txBody>
          <a:bodyPr>
            <a:normAutofit fontScale="92500" lnSpcReduction="10000"/>
          </a:bodyPr>
          <a:lstStyle/>
          <a:p>
            <a:pPr marL="0" indent="0">
              <a:buNone/>
            </a:pPr>
            <a:endParaRPr lang="en-US" sz="2600" dirty="0">
              <a:solidFill>
                <a:schemeClr val="tx2">
                  <a:lumMod val="5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11) People having 'Yes' loan Status with 'Semiurban' Property Area are 28.50%,'Urban' Property Area are 21.17%,'Rular' Property Area are 18.72% .</a:t>
            </a: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People having 'No' loan Status with 'Urban' Property Area are 11.07%,'Rular' Property Area are 10.26%,'Semiurban' Property Area are 08.14% </a:t>
            </a:r>
            <a:endParaRPr lang="en-IN" sz="2000" b="1" dirty="0"/>
          </a:p>
          <a:p>
            <a:pPr marL="0" indent="0">
              <a:buNone/>
            </a:pPr>
            <a:endParaRPr lang="en-IN" sz="2000" b="1" dirty="0"/>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12) People having 'Yes' loan Status with '0' Dependents are 23.61%,'1' dependents are 10.58%,'2’  Dependent's are 12.21% and '3' Dependents are 04.88%.</a:t>
            </a: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People having 'No' loan Status with '0' Dependents are 17.91%,'1' dependents are 05.04%,'2’  Dependent's are 04.07% and '3' Dependents are 03.25%.</a:t>
            </a:r>
          </a:p>
          <a:p>
            <a:pPr marL="0" indent="0">
              <a:buNone/>
            </a:pPr>
            <a:r>
              <a:rPr lang="en-US" sz="2000" b="1" dirty="0">
                <a:solidFill>
                  <a:schemeClr val="tx2">
                    <a:lumMod val="50000"/>
                  </a:schemeClr>
                </a:solidFill>
                <a:latin typeface="Rockwell" panose="02060603020205020403" pitchFamily="18" charset="77"/>
                <a:sym typeface="EB Garamond Regular"/>
              </a:rPr>
              <a:t>From this analysis we can say that people with 0 independents are getting more yes loan status as compare to others.</a:t>
            </a:r>
            <a:endParaRPr lang="en-IN" dirty="0"/>
          </a:p>
        </p:txBody>
      </p:sp>
      <p:pic>
        <p:nvPicPr>
          <p:cNvPr id="10" name="Content Placeholder 9">
            <a:extLst>
              <a:ext uri="{FF2B5EF4-FFF2-40B4-BE49-F238E27FC236}">
                <a16:creationId xmlns:a16="http://schemas.microsoft.com/office/drawing/2014/main" id="{7E0C9A40-7028-4DB5-A70B-F21FEBDAA747}"/>
              </a:ext>
            </a:extLst>
          </p:cNvPr>
          <p:cNvPicPr>
            <a:picLocks noGrp="1" noChangeAspect="1"/>
          </p:cNvPicPr>
          <p:nvPr>
            <p:ph sz="quarter" idx="4"/>
          </p:nvPr>
        </p:nvPicPr>
        <p:blipFill>
          <a:blip r:embed="rId2"/>
          <a:stretch>
            <a:fillRect/>
          </a:stretch>
        </p:blipFill>
        <p:spPr>
          <a:xfrm>
            <a:off x="6275294" y="322728"/>
            <a:ext cx="5641002" cy="3137041"/>
          </a:xfrm>
        </p:spPr>
      </p:pic>
      <p:sp>
        <p:nvSpPr>
          <p:cNvPr id="7" name="Footer Placeholder 6">
            <a:extLst>
              <a:ext uri="{FF2B5EF4-FFF2-40B4-BE49-F238E27FC236}">
                <a16:creationId xmlns:a16="http://schemas.microsoft.com/office/drawing/2014/main" id="{9F9A6B93-6AAC-4135-A065-7D94DEFB463E}"/>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1AA16698-2AE9-46DC-9335-DC4B884692DC}"/>
              </a:ext>
            </a:extLst>
          </p:cNvPr>
          <p:cNvSpPr>
            <a:spLocks noGrp="1"/>
          </p:cNvSpPr>
          <p:nvPr>
            <p:ph type="sldNum" sz="quarter" idx="12"/>
          </p:nvPr>
        </p:nvSpPr>
        <p:spPr/>
        <p:txBody>
          <a:bodyPr/>
          <a:lstStyle/>
          <a:p>
            <a:fld id="{6D22F896-40B5-4ADD-8801-0D06FADFA095}" type="slidenum">
              <a:rPr lang="en-US" sz="1400" smtClean="0"/>
              <a:t>15</a:t>
            </a:fld>
            <a:endParaRPr lang="en-US" dirty="0"/>
          </a:p>
        </p:txBody>
      </p:sp>
      <p:pic>
        <p:nvPicPr>
          <p:cNvPr id="12" name="Picture 11">
            <a:extLst>
              <a:ext uri="{FF2B5EF4-FFF2-40B4-BE49-F238E27FC236}">
                <a16:creationId xmlns:a16="http://schemas.microsoft.com/office/drawing/2014/main" id="{172E59C5-213F-43B1-882B-44AFAB62BABD}"/>
              </a:ext>
            </a:extLst>
          </p:cNvPr>
          <p:cNvPicPr>
            <a:picLocks noChangeAspect="1"/>
          </p:cNvPicPr>
          <p:nvPr/>
        </p:nvPicPr>
        <p:blipFill>
          <a:blip r:embed="rId3"/>
          <a:stretch>
            <a:fillRect/>
          </a:stretch>
        </p:blipFill>
        <p:spPr>
          <a:xfrm>
            <a:off x="6152071" y="3538456"/>
            <a:ext cx="5833741" cy="2880455"/>
          </a:xfrm>
          <a:prstGeom prst="rect">
            <a:avLst/>
          </a:prstGeom>
        </p:spPr>
      </p:pic>
    </p:spTree>
    <p:extLst>
      <p:ext uri="{BB962C8B-B14F-4D97-AF65-F5344CB8AC3E}">
        <p14:creationId xmlns:p14="http://schemas.microsoft.com/office/powerpoint/2010/main" val="15878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61F35A7-D60F-46C4-B437-C5EC5B365DB2}"/>
              </a:ext>
            </a:extLst>
          </p:cNvPr>
          <p:cNvSpPr>
            <a:spLocks noGrp="1"/>
          </p:cNvSpPr>
          <p:nvPr>
            <p:ph sz="half" idx="2"/>
          </p:nvPr>
        </p:nvSpPr>
        <p:spPr>
          <a:xfrm>
            <a:off x="1024128" y="546847"/>
            <a:ext cx="5071872" cy="5923857"/>
          </a:xfrm>
        </p:spPr>
        <p:txBody>
          <a:bodyPr/>
          <a:lstStyle/>
          <a:p>
            <a:pPr marL="0" indent="0">
              <a:buNone/>
            </a:pPr>
            <a:endParaRPr lang="en-US" sz="2000" dirty="0">
              <a:solidFill>
                <a:srgbClr val="FFFF00"/>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13) Average Total Income of the males is appx equal to 6000 and females is appx equal to 5000.</a:t>
            </a:r>
            <a:r>
              <a:rPr lang="en-IN" sz="2000" b="1" dirty="0">
                <a:solidFill>
                  <a:schemeClr val="tx2">
                    <a:lumMod val="50000"/>
                  </a:schemeClr>
                </a:solidFill>
                <a:latin typeface="Rockwell" panose="02060603020205020403" pitchFamily="18" charset="77"/>
                <a:ea typeface="EB Garamond Regular"/>
                <a:cs typeface="EB Garamond Regular"/>
                <a:sym typeface="EB Garamond Regular"/>
              </a:rPr>
              <a:t> Standard deviation of females Income are more that males Income.</a:t>
            </a:r>
            <a:endParaRPr lang="en-IN" b="1" dirty="0"/>
          </a:p>
          <a:p>
            <a:pPr marL="0" indent="0">
              <a:buNone/>
            </a:pPr>
            <a:endParaRPr lang="en-IN" b="1" dirty="0"/>
          </a:p>
          <a:p>
            <a:endParaRPr lang="en-US" sz="2400" b="1" dirty="0">
              <a:solidFill>
                <a:srgbClr val="FFFF00"/>
              </a:solidFill>
            </a:endParaRPr>
          </a:p>
          <a:p>
            <a:pPr marL="0" indent="0">
              <a:buNone/>
            </a:pPr>
            <a:r>
              <a:rPr lang="en-US" sz="2400" b="1" dirty="0">
                <a:solidFill>
                  <a:schemeClr val="tx2">
                    <a:lumMod val="50000"/>
                  </a:schemeClr>
                </a:solidFill>
              </a:rPr>
              <a:t>14</a:t>
            </a:r>
            <a:r>
              <a:rPr lang="en-US" sz="2000" b="1" dirty="0">
                <a:solidFill>
                  <a:schemeClr val="tx2">
                    <a:lumMod val="50000"/>
                  </a:schemeClr>
                </a:solidFill>
              </a:rPr>
              <a:t>) </a:t>
            </a:r>
            <a:r>
              <a:rPr lang="en-US" sz="2400" b="1" dirty="0">
                <a:solidFill>
                  <a:schemeClr val="tx2">
                    <a:lumMod val="50000"/>
                  </a:schemeClr>
                </a:solidFill>
              </a:rPr>
              <a:t>Average Total Income of Married People is </a:t>
            </a:r>
            <a:r>
              <a:rPr lang="en-US" sz="2400" b="1" dirty="0">
                <a:solidFill>
                  <a:schemeClr val="tx2">
                    <a:lumMod val="50000"/>
                  </a:schemeClr>
                </a:solidFill>
                <a:latin typeface="Rockwell" panose="02060603020205020403" pitchFamily="18" charset="77"/>
                <a:ea typeface="EB Garamond Regular"/>
                <a:cs typeface="EB Garamond Regular"/>
                <a:sym typeface="EB Garamond Regular"/>
              </a:rPr>
              <a:t>appx equal</a:t>
            </a:r>
            <a:r>
              <a:rPr lang="en-US" sz="2400" b="1" dirty="0">
                <a:solidFill>
                  <a:schemeClr val="tx2">
                    <a:lumMod val="50000"/>
                  </a:schemeClr>
                </a:solidFill>
              </a:rPr>
              <a:t> 7000 and females is </a:t>
            </a:r>
            <a:r>
              <a:rPr lang="en-US" sz="2400" b="1" dirty="0">
                <a:solidFill>
                  <a:schemeClr val="tx2">
                    <a:lumMod val="50000"/>
                  </a:schemeClr>
                </a:solidFill>
                <a:latin typeface="Rockwell" panose="02060603020205020403" pitchFamily="18" charset="77"/>
                <a:ea typeface="EB Garamond Regular"/>
                <a:cs typeface="EB Garamond Regular"/>
                <a:sym typeface="EB Garamond Regular"/>
              </a:rPr>
              <a:t>appx equal to</a:t>
            </a:r>
            <a:r>
              <a:rPr lang="en-US" sz="2400" b="1" dirty="0">
                <a:solidFill>
                  <a:schemeClr val="tx2">
                    <a:lumMod val="50000"/>
                  </a:schemeClr>
                </a:solidFill>
              </a:rPr>
              <a:t> 6200. Standard deviation of males Income and females Income seems like approximate equal.</a:t>
            </a:r>
            <a:endParaRPr lang="en-IN" sz="2400" b="1" dirty="0">
              <a:solidFill>
                <a:schemeClr val="tx2">
                  <a:lumMod val="50000"/>
                </a:schemeClr>
              </a:solidFill>
            </a:endParaRPr>
          </a:p>
          <a:p>
            <a:endParaRPr lang="en-IN" dirty="0"/>
          </a:p>
        </p:txBody>
      </p:sp>
      <p:sp>
        <p:nvSpPr>
          <p:cNvPr id="7" name="Footer Placeholder 6">
            <a:extLst>
              <a:ext uri="{FF2B5EF4-FFF2-40B4-BE49-F238E27FC236}">
                <a16:creationId xmlns:a16="http://schemas.microsoft.com/office/drawing/2014/main" id="{8B3DE99C-68EC-4B0C-958A-123DF79217DC}"/>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5478B89E-0AD1-4494-A312-72C7CCA9FD0C}"/>
              </a:ext>
            </a:extLst>
          </p:cNvPr>
          <p:cNvSpPr>
            <a:spLocks noGrp="1"/>
          </p:cNvSpPr>
          <p:nvPr>
            <p:ph type="sldNum" sz="quarter" idx="12"/>
          </p:nvPr>
        </p:nvSpPr>
        <p:spPr/>
        <p:txBody>
          <a:bodyPr/>
          <a:lstStyle/>
          <a:p>
            <a:fld id="{6D22F896-40B5-4ADD-8801-0D06FADFA095}" type="slidenum">
              <a:rPr lang="en-US" sz="1400" smtClean="0"/>
              <a:t>16</a:t>
            </a:fld>
            <a:endParaRPr lang="en-US" sz="1400" dirty="0"/>
          </a:p>
        </p:txBody>
      </p:sp>
      <p:pic>
        <p:nvPicPr>
          <p:cNvPr id="9" name="Content Placeholder 5">
            <a:extLst>
              <a:ext uri="{FF2B5EF4-FFF2-40B4-BE49-F238E27FC236}">
                <a16:creationId xmlns:a16="http://schemas.microsoft.com/office/drawing/2014/main" id="{6748788E-DC67-437D-AFA7-604AB017406A}"/>
              </a:ext>
            </a:extLst>
          </p:cNvPr>
          <p:cNvPicPr>
            <a:picLocks noGrp="1" noChangeAspect="1"/>
          </p:cNvPicPr>
          <p:nvPr>
            <p:ph sz="quarter" idx="4"/>
          </p:nvPr>
        </p:nvPicPr>
        <p:blipFill>
          <a:blip r:embed="rId2"/>
          <a:stretch>
            <a:fillRect/>
          </a:stretch>
        </p:blipFill>
        <p:spPr>
          <a:xfrm>
            <a:off x="6314382" y="546847"/>
            <a:ext cx="4754879" cy="2772521"/>
          </a:xfrm>
        </p:spPr>
      </p:pic>
      <p:pic>
        <p:nvPicPr>
          <p:cNvPr id="10" name="Content Placeholder 7">
            <a:extLst>
              <a:ext uri="{FF2B5EF4-FFF2-40B4-BE49-F238E27FC236}">
                <a16:creationId xmlns:a16="http://schemas.microsoft.com/office/drawing/2014/main" id="{E3674C7B-BE1C-48F3-871F-8B9F77BD9F46}"/>
              </a:ext>
            </a:extLst>
          </p:cNvPr>
          <p:cNvPicPr>
            <a:picLocks noChangeAspect="1"/>
          </p:cNvPicPr>
          <p:nvPr/>
        </p:nvPicPr>
        <p:blipFill>
          <a:blip r:embed="rId3"/>
          <a:stretch>
            <a:fillRect/>
          </a:stretch>
        </p:blipFill>
        <p:spPr>
          <a:xfrm>
            <a:off x="6314382" y="3538633"/>
            <a:ext cx="4853490" cy="2691838"/>
          </a:xfrm>
          <a:prstGeom prst="rect">
            <a:avLst/>
          </a:prstGeom>
        </p:spPr>
      </p:pic>
    </p:spTree>
    <p:extLst>
      <p:ext uri="{BB962C8B-B14F-4D97-AF65-F5344CB8AC3E}">
        <p14:creationId xmlns:p14="http://schemas.microsoft.com/office/powerpoint/2010/main" val="384233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20F98-0D06-4CDC-A29D-D500F7C59B6B}"/>
              </a:ext>
            </a:extLst>
          </p:cNvPr>
          <p:cNvSpPr>
            <a:spLocks noGrp="1"/>
          </p:cNvSpPr>
          <p:nvPr>
            <p:ph sz="half" idx="1"/>
          </p:nvPr>
        </p:nvSpPr>
        <p:spPr>
          <a:xfrm>
            <a:off x="1024127" y="696503"/>
            <a:ext cx="4793968" cy="5536463"/>
          </a:xfrm>
        </p:spPr>
        <p:txBody>
          <a:bodyPr>
            <a:normAutofit/>
          </a:bodyPr>
          <a:lstStyle/>
          <a:p>
            <a:pPr>
              <a:buFont typeface="Wingdings" panose="05000000000000000000" pitchFamily="2" charset="2"/>
              <a:buChar char="Ø"/>
            </a:pPr>
            <a:r>
              <a:rPr lang="en-US" sz="2800" b="1" u="sng" dirty="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rPr>
              <a:t>Bivariate Analysis:</a:t>
            </a: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 </a:t>
            </a: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1) using scatter plot we can see that as ‘Total Income’ increases ‘Loan Amount’ also increases.</a:t>
            </a:r>
          </a:p>
          <a:p>
            <a:endParaRPr lang="en-IN" sz="2000" b="1" dirty="0"/>
          </a:p>
          <a:p>
            <a:endParaRPr lang="en-IN" sz="2000" b="1" dirty="0"/>
          </a:p>
          <a:p>
            <a:pPr marL="0" indent="0">
              <a:buNone/>
            </a:pPr>
            <a:endParaRPr lang="en-IN" sz="2000" b="1" dirty="0"/>
          </a:p>
          <a:p>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2) using scatter plot we can see that as ‘Total Income’ increases ‘Loan Amount’ also increases with respect to Gender of applicant.</a:t>
            </a:r>
          </a:p>
          <a:p>
            <a:endParaRPr lang="en-IN" dirty="0"/>
          </a:p>
        </p:txBody>
      </p:sp>
      <p:sp>
        <p:nvSpPr>
          <p:cNvPr id="5" name="Footer Placeholder 4">
            <a:extLst>
              <a:ext uri="{FF2B5EF4-FFF2-40B4-BE49-F238E27FC236}">
                <a16:creationId xmlns:a16="http://schemas.microsoft.com/office/drawing/2014/main" id="{F156EE81-6658-4D69-8C0E-3F138EDF21A4}"/>
              </a:ext>
            </a:extLst>
          </p:cNvPr>
          <p:cNvSpPr>
            <a:spLocks noGrp="1"/>
          </p:cNvSpPr>
          <p:nvPr>
            <p:ph type="ftr" sz="quarter" idx="11"/>
          </p:nvPr>
        </p:nvSpPr>
        <p:spPr/>
        <p:txBody>
          <a:bodyPr/>
          <a:lstStyle/>
          <a:p>
            <a:r>
              <a:rPr lang="en-US" sz="1400" dirty="0"/>
              <a:t>Patil Vikrant</a:t>
            </a:r>
          </a:p>
        </p:txBody>
      </p:sp>
      <p:sp>
        <p:nvSpPr>
          <p:cNvPr id="6" name="Slide Number Placeholder 5">
            <a:extLst>
              <a:ext uri="{FF2B5EF4-FFF2-40B4-BE49-F238E27FC236}">
                <a16:creationId xmlns:a16="http://schemas.microsoft.com/office/drawing/2014/main" id="{A2EA7639-1FFC-49A1-8D4E-6BD308FF39AD}"/>
              </a:ext>
            </a:extLst>
          </p:cNvPr>
          <p:cNvSpPr>
            <a:spLocks noGrp="1"/>
          </p:cNvSpPr>
          <p:nvPr>
            <p:ph type="sldNum" sz="quarter" idx="12"/>
          </p:nvPr>
        </p:nvSpPr>
        <p:spPr/>
        <p:txBody>
          <a:bodyPr/>
          <a:lstStyle/>
          <a:p>
            <a:fld id="{6D22F896-40B5-4ADD-8801-0D06FADFA095}" type="slidenum">
              <a:rPr lang="en-US" sz="1400" smtClean="0"/>
              <a:t>17</a:t>
            </a:fld>
            <a:endParaRPr lang="en-US" dirty="0"/>
          </a:p>
        </p:txBody>
      </p:sp>
      <p:pic>
        <p:nvPicPr>
          <p:cNvPr id="7" name="Content Placeholder 6">
            <a:extLst>
              <a:ext uri="{FF2B5EF4-FFF2-40B4-BE49-F238E27FC236}">
                <a16:creationId xmlns:a16="http://schemas.microsoft.com/office/drawing/2014/main" id="{6105C9B9-0886-4837-81B4-C04A9BEB8BC1}"/>
              </a:ext>
            </a:extLst>
          </p:cNvPr>
          <p:cNvPicPr>
            <a:picLocks noGrp="1" noChangeAspect="1"/>
          </p:cNvPicPr>
          <p:nvPr>
            <p:ph sz="half" idx="2"/>
          </p:nvPr>
        </p:nvPicPr>
        <p:blipFill>
          <a:blip r:embed="rId2"/>
          <a:stretch>
            <a:fillRect/>
          </a:stretch>
        </p:blipFill>
        <p:spPr>
          <a:xfrm>
            <a:off x="5926162" y="3500470"/>
            <a:ext cx="5901458" cy="2732496"/>
          </a:xfrm>
          <a:prstGeom prst="rect">
            <a:avLst/>
          </a:prstGeom>
        </p:spPr>
      </p:pic>
      <p:pic>
        <p:nvPicPr>
          <p:cNvPr id="9" name="Picture 8">
            <a:extLst>
              <a:ext uri="{FF2B5EF4-FFF2-40B4-BE49-F238E27FC236}">
                <a16:creationId xmlns:a16="http://schemas.microsoft.com/office/drawing/2014/main" id="{AD9D17C5-9DC8-40D5-AA83-0B879C6C5196}"/>
              </a:ext>
            </a:extLst>
          </p:cNvPr>
          <p:cNvPicPr>
            <a:picLocks noChangeAspect="1"/>
          </p:cNvPicPr>
          <p:nvPr/>
        </p:nvPicPr>
        <p:blipFill>
          <a:blip r:embed="rId3"/>
          <a:stretch>
            <a:fillRect/>
          </a:stretch>
        </p:blipFill>
        <p:spPr>
          <a:xfrm>
            <a:off x="5892922" y="696503"/>
            <a:ext cx="5934698" cy="2732497"/>
          </a:xfrm>
          <a:prstGeom prst="rect">
            <a:avLst/>
          </a:prstGeom>
        </p:spPr>
      </p:pic>
    </p:spTree>
    <p:extLst>
      <p:ext uri="{BB962C8B-B14F-4D97-AF65-F5344CB8AC3E}">
        <p14:creationId xmlns:p14="http://schemas.microsoft.com/office/powerpoint/2010/main" val="352708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478547-C152-4F9C-AC9A-7223278987E1}"/>
              </a:ext>
            </a:extLst>
          </p:cNvPr>
          <p:cNvSpPr>
            <a:spLocks noGrp="1"/>
          </p:cNvSpPr>
          <p:nvPr>
            <p:ph sz="half" idx="2"/>
          </p:nvPr>
        </p:nvSpPr>
        <p:spPr>
          <a:xfrm>
            <a:off x="1024128" y="601884"/>
            <a:ext cx="4220225" cy="5707476"/>
          </a:xfrm>
        </p:spPr>
        <p:txBody>
          <a:bodyPr>
            <a:normAutofit/>
          </a:bodyPr>
          <a:lstStyle/>
          <a:p>
            <a:pPr marL="0" indent="0">
              <a:buNone/>
            </a:pPr>
            <a:endParaRPr lang="en-US" sz="2000" dirty="0">
              <a:solidFill>
                <a:srgbClr val="FFFF00"/>
              </a:solidFill>
              <a:effectLst>
                <a:outerShdw blurRad="38100" dist="38100" dir="2700000" algn="tl">
                  <a:srgbClr val="000000">
                    <a:alpha val="43137"/>
                  </a:srgbClr>
                </a:outerShdw>
              </a:effectLst>
            </a:endParaRPr>
          </a:p>
          <a:p>
            <a:r>
              <a:rPr lang="en-US" sz="2400" b="1" dirty="0">
                <a:solidFill>
                  <a:schemeClr val="tx2">
                    <a:lumMod val="50000"/>
                  </a:schemeClr>
                </a:solidFill>
              </a:rPr>
              <a:t>3) </a:t>
            </a:r>
            <a:r>
              <a:rPr lang="en-US" sz="2400" b="1" dirty="0">
                <a:solidFill>
                  <a:schemeClr val="tx2">
                    <a:lumMod val="50000"/>
                  </a:schemeClr>
                </a:solidFill>
                <a:ea typeface="EB Garamond Regular"/>
                <a:cs typeface="EB Garamond Regular"/>
                <a:sym typeface="EB Garamond Regular"/>
              </a:rPr>
              <a:t>‘Total Income’ increases ‘Loan Amount’ also increases</a:t>
            </a:r>
            <a:r>
              <a:rPr lang="en-US" sz="2400" b="1" dirty="0">
                <a:solidFill>
                  <a:schemeClr val="tx2">
                    <a:lumMod val="50000"/>
                  </a:schemeClr>
                </a:solidFill>
              </a:rPr>
              <a:t> with respect to Marital Status Using scatterplot.</a:t>
            </a:r>
            <a:endParaRPr lang="en-IN" sz="2400" b="1" dirty="0">
              <a:solidFill>
                <a:schemeClr val="tx2">
                  <a:lumMod val="50000"/>
                </a:schemeClr>
              </a:solidFill>
            </a:endParaRPr>
          </a:p>
          <a:p>
            <a:endParaRPr lang="en-IN" sz="2400" b="1" dirty="0"/>
          </a:p>
          <a:p>
            <a:pPr marL="0" indent="0">
              <a:buNone/>
            </a:pPr>
            <a:endParaRPr lang="en-IN" sz="2400" b="1" dirty="0"/>
          </a:p>
          <a:p>
            <a:pPr marL="0" indent="0">
              <a:buNone/>
            </a:pPr>
            <a:endParaRPr lang="en-IN" sz="2400" b="1" dirty="0"/>
          </a:p>
          <a:p>
            <a:pPr marL="0" indent="0">
              <a:buNone/>
            </a:pPr>
            <a:r>
              <a:rPr lang="en-IN" sz="2400" b="1" dirty="0"/>
              <a:t>4)Relation between ‘Total Income’ and ‘Loan Amount’ with respect to different-different property area’s.</a:t>
            </a:r>
          </a:p>
        </p:txBody>
      </p:sp>
      <p:sp>
        <p:nvSpPr>
          <p:cNvPr id="7" name="Footer Placeholder 6">
            <a:extLst>
              <a:ext uri="{FF2B5EF4-FFF2-40B4-BE49-F238E27FC236}">
                <a16:creationId xmlns:a16="http://schemas.microsoft.com/office/drawing/2014/main" id="{6BE133D8-F3AF-4C06-A04E-434962598383}"/>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ED11E661-91E5-4323-A98E-01F1748FA087}"/>
              </a:ext>
            </a:extLst>
          </p:cNvPr>
          <p:cNvSpPr>
            <a:spLocks noGrp="1"/>
          </p:cNvSpPr>
          <p:nvPr>
            <p:ph type="sldNum" sz="quarter" idx="12"/>
          </p:nvPr>
        </p:nvSpPr>
        <p:spPr/>
        <p:txBody>
          <a:bodyPr/>
          <a:lstStyle/>
          <a:p>
            <a:fld id="{6D22F896-40B5-4ADD-8801-0D06FADFA095}" type="slidenum">
              <a:rPr lang="en-US" sz="1400" smtClean="0"/>
              <a:t>18</a:t>
            </a:fld>
            <a:endParaRPr lang="en-US" dirty="0"/>
          </a:p>
        </p:txBody>
      </p:sp>
      <p:pic>
        <p:nvPicPr>
          <p:cNvPr id="11" name="Picture 10">
            <a:extLst>
              <a:ext uri="{FF2B5EF4-FFF2-40B4-BE49-F238E27FC236}">
                <a16:creationId xmlns:a16="http://schemas.microsoft.com/office/drawing/2014/main" id="{637CB843-1A3E-4C29-9D18-857DEE501168}"/>
              </a:ext>
            </a:extLst>
          </p:cNvPr>
          <p:cNvPicPr>
            <a:picLocks noChangeAspect="1"/>
          </p:cNvPicPr>
          <p:nvPr/>
        </p:nvPicPr>
        <p:blipFill>
          <a:blip r:embed="rId2"/>
          <a:stretch>
            <a:fillRect/>
          </a:stretch>
        </p:blipFill>
        <p:spPr>
          <a:xfrm>
            <a:off x="5463251" y="3455622"/>
            <a:ext cx="6375728" cy="2853738"/>
          </a:xfrm>
          <a:prstGeom prst="rect">
            <a:avLst/>
          </a:prstGeom>
        </p:spPr>
      </p:pic>
      <p:pic>
        <p:nvPicPr>
          <p:cNvPr id="15" name="Picture 14">
            <a:extLst>
              <a:ext uri="{FF2B5EF4-FFF2-40B4-BE49-F238E27FC236}">
                <a16:creationId xmlns:a16="http://schemas.microsoft.com/office/drawing/2014/main" id="{5A2C50B8-DF86-4769-A224-E64A1896CC46}"/>
              </a:ext>
            </a:extLst>
          </p:cNvPr>
          <p:cNvPicPr>
            <a:picLocks noChangeAspect="1"/>
          </p:cNvPicPr>
          <p:nvPr/>
        </p:nvPicPr>
        <p:blipFill>
          <a:blip r:embed="rId3"/>
          <a:stretch>
            <a:fillRect/>
          </a:stretch>
        </p:blipFill>
        <p:spPr>
          <a:xfrm>
            <a:off x="5575587" y="548641"/>
            <a:ext cx="6133117" cy="2906981"/>
          </a:xfrm>
          <a:prstGeom prst="rect">
            <a:avLst/>
          </a:prstGeom>
        </p:spPr>
      </p:pic>
    </p:spTree>
    <p:extLst>
      <p:ext uri="{BB962C8B-B14F-4D97-AF65-F5344CB8AC3E}">
        <p14:creationId xmlns:p14="http://schemas.microsoft.com/office/powerpoint/2010/main" val="2998845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694DE09-30F9-4832-B49F-ACEFDB37ABB3}"/>
              </a:ext>
            </a:extLst>
          </p:cNvPr>
          <p:cNvSpPr>
            <a:spLocks noGrp="1"/>
          </p:cNvSpPr>
          <p:nvPr>
            <p:ph sz="half" idx="2"/>
          </p:nvPr>
        </p:nvSpPr>
        <p:spPr>
          <a:xfrm>
            <a:off x="1138518" y="752354"/>
            <a:ext cx="4706470" cy="5718350"/>
          </a:xfrm>
        </p:spPr>
        <p:txBody>
          <a:bodyPr>
            <a:normAutofit lnSpcReduction="10000"/>
          </a:bodyPr>
          <a:lstStyle/>
          <a:p>
            <a:pPr marL="0" indent="0">
              <a:buNone/>
            </a:pPr>
            <a:r>
              <a:rPr lang="en-US" sz="2400" b="1" dirty="0"/>
              <a:t>5) Relation between ‘Balance’ and ‘Loan Amount’ is having positive co-relation means ‘balance’ increases ‘Loan Amount’ also increases with respect to credit history.</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6) Relation between ‘Balance’ and ‘Loan Amount’ is having positive co-relation means ‘balance’ increases ‘Loan Amount’ also increases with respect to ‘Education Status’.</a:t>
            </a:r>
          </a:p>
          <a:p>
            <a:endParaRPr lang="en-IN" dirty="0"/>
          </a:p>
        </p:txBody>
      </p:sp>
      <p:pic>
        <p:nvPicPr>
          <p:cNvPr id="10" name="Content Placeholder 9">
            <a:extLst>
              <a:ext uri="{FF2B5EF4-FFF2-40B4-BE49-F238E27FC236}">
                <a16:creationId xmlns:a16="http://schemas.microsoft.com/office/drawing/2014/main" id="{F66C2E62-214B-443E-AFCF-A485DF6CC66F}"/>
              </a:ext>
            </a:extLst>
          </p:cNvPr>
          <p:cNvPicPr>
            <a:picLocks noGrp="1" noChangeAspect="1"/>
          </p:cNvPicPr>
          <p:nvPr>
            <p:ph sz="quarter" idx="4"/>
          </p:nvPr>
        </p:nvPicPr>
        <p:blipFill>
          <a:blip r:embed="rId2"/>
          <a:stretch>
            <a:fillRect/>
          </a:stretch>
        </p:blipFill>
        <p:spPr>
          <a:xfrm>
            <a:off x="5779008" y="512179"/>
            <a:ext cx="6327068" cy="2916821"/>
          </a:xfrm>
        </p:spPr>
      </p:pic>
      <p:sp>
        <p:nvSpPr>
          <p:cNvPr id="7" name="Footer Placeholder 6">
            <a:extLst>
              <a:ext uri="{FF2B5EF4-FFF2-40B4-BE49-F238E27FC236}">
                <a16:creationId xmlns:a16="http://schemas.microsoft.com/office/drawing/2014/main" id="{D00B800E-66AD-4860-8D09-2200D7BB6BF2}"/>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022FB74B-B048-4A90-B005-A90507838B1B}"/>
              </a:ext>
            </a:extLst>
          </p:cNvPr>
          <p:cNvSpPr>
            <a:spLocks noGrp="1"/>
          </p:cNvSpPr>
          <p:nvPr>
            <p:ph type="sldNum" sz="quarter" idx="12"/>
          </p:nvPr>
        </p:nvSpPr>
        <p:spPr/>
        <p:txBody>
          <a:bodyPr/>
          <a:lstStyle/>
          <a:p>
            <a:fld id="{6D22F896-40B5-4ADD-8801-0D06FADFA095}" type="slidenum">
              <a:rPr lang="en-US" sz="1400" smtClean="0"/>
              <a:t>19</a:t>
            </a:fld>
            <a:endParaRPr lang="en-US" dirty="0"/>
          </a:p>
        </p:txBody>
      </p:sp>
      <p:pic>
        <p:nvPicPr>
          <p:cNvPr id="12" name="Picture 11">
            <a:extLst>
              <a:ext uri="{FF2B5EF4-FFF2-40B4-BE49-F238E27FC236}">
                <a16:creationId xmlns:a16="http://schemas.microsoft.com/office/drawing/2014/main" id="{D362592A-ACB7-4448-86D9-361CC6CCB55D}"/>
              </a:ext>
            </a:extLst>
          </p:cNvPr>
          <p:cNvPicPr>
            <a:picLocks noChangeAspect="1"/>
          </p:cNvPicPr>
          <p:nvPr/>
        </p:nvPicPr>
        <p:blipFill>
          <a:blip r:embed="rId3"/>
          <a:stretch>
            <a:fillRect/>
          </a:stretch>
        </p:blipFill>
        <p:spPr>
          <a:xfrm>
            <a:off x="5647602" y="3291840"/>
            <a:ext cx="6458474" cy="3053981"/>
          </a:xfrm>
          <a:prstGeom prst="rect">
            <a:avLst/>
          </a:prstGeom>
        </p:spPr>
      </p:pic>
    </p:spTree>
    <p:extLst>
      <p:ext uri="{BB962C8B-B14F-4D97-AF65-F5344CB8AC3E}">
        <p14:creationId xmlns:p14="http://schemas.microsoft.com/office/powerpoint/2010/main" val="61557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1FF8-24DA-4A2C-85B3-FA8ECC531FF4}"/>
              </a:ext>
            </a:extLst>
          </p:cNvPr>
          <p:cNvSpPr>
            <a:spLocks noGrp="1"/>
          </p:cNvSpPr>
          <p:nvPr>
            <p:ph type="title"/>
          </p:nvPr>
        </p:nvSpPr>
        <p:spPr>
          <a:xfrm>
            <a:off x="1356566" y="844496"/>
            <a:ext cx="9905998" cy="645459"/>
          </a:xfrm>
        </p:spPr>
        <p:txBody>
          <a:bodyPr>
            <a:normAutofit/>
          </a:bodyPr>
          <a:lstStyle/>
          <a:p>
            <a:r>
              <a:rPr lang="en-US" sz="3600" b="1" u="sng" dirty="0">
                <a:solidFill>
                  <a:srgbClr val="660066"/>
                </a:solidFill>
                <a:effectLst>
                  <a:outerShdw blurRad="38100" dist="38100" dir="2700000" algn="tl">
                    <a:srgbClr val="000000">
                      <a:alpha val="43137"/>
                    </a:srgbClr>
                  </a:outerShdw>
                </a:effectLst>
              </a:rPr>
              <a:t>Background and Motivation</a:t>
            </a:r>
            <a:endParaRPr lang="en-IN" sz="3600" b="1" u="sng" dirty="0">
              <a:solidFill>
                <a:srgbClr val="66006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534B1FD-56BE-4309-94E1-B9532F1FC267}"/>
              </a:ext>
            </a:extLst>
          </p:cNvPr>
          <p:cNvSpPr>
            <a:spLocks noGrp="1"/>
          </p:cNvSpPr>
          <p:nvPr>
            <p:ph idx="1"/>
          </p:nvPr>
        </p:nvSpPr>
        <p:spPr>
          <a:xfrm>
            <a:off x="1356566" y="1955260"/>
            <a:ext cx="8486681" cy="4266246"/>
          </a:xfrm>
        </p:spPr>
        <p:txBody>
          <a:bodyPr>
            <a:normAutofit/>
          </a:bodyPr>
          <a:lstStyle/>
          <a:p>
            <a:pPr>
              <a:buFont typeface="Arial" panose="020B0604020202020204" pitchFamily="34" charset="0"/>
              <a:buChar char="•"/>
            </a:pPr>
            <a:r>
              <a:rPr lang="en-US" sz="2000" b="1" i="0" dirty="0">
                <a:solidFill>
                  <a:schemeClr val="tx2"/>
                </a:solidFill>
                <a:effectLst/>
                <a:latin typeface="Source Sans Pro" panose="020B0503030403020204" pitchFamily="34" charset="0"/>
              </a:rPr>
              <a:t>  </a:t>
            </a:r>
            <a:r>
              <a:rPr lang="en-US" sz="2400" b="1" dirty="0"/>
              <a:t>As the needs of people are increasing, the demand for loans in banks is also frequently getting higher every day. Banks typically process an applicant's loan after screening and verifying the applicant's eligibility, which is a difficult and time-consuming process. In some cases, some applicants default and banks lose capital. </a:t>
            </a:r>
          </a:p>
          <a:p>
            <a:pPr>
              <a:buFont typeface="Arial" panose="020B0604020202020204" pitchFamily="34" charset="0"/>
              <a:buChar char="•"/>
            </a:pPr>
            <a:r>
              <a:rPr lang="en-US" sz="2400" b="1" dirty="0"/>
              <a:t> The machine learning approach is ideal for reducing human effort and effective decision making in the loan approval process by implementing machine learning tools that use classification algorithms to predict eligible </a:t>
            </a:r>
            <a:r>
              <a:rPr lang="en-US" sz="2400" b="1"/>
              <a:t>loan applicants.</a:t>
            </a:r>
            <a:endParaRPr lang="en-IN" sz="2000" b="1" dirty="0">
              <a:solidFill>
                <a:schemeClr val="tx2"/>
              </a:solidFill>
            </a:endParaRPr>
          </a:p>
        </p:txBody>
      </p:sp>
      <p:sp>
        <p:nvSpPr>
          <p:cNvPr id="4" name="Footer Placeholder 3">
            <a:extLst>
              <a:ext uri="{FF2B5EF4-FFF2-40B4-BE49-F238E27FC236}">
                <a16:creationId xmlns:a16="http://schemas.microsoft.com/office/drawing/2014/main" id="{DB141F9A-3EB8-4564-A228-7C1B1C15C65C}"/>
              </a:ext>
            </a:extLst>
          </p:cNvPr>
          <p:cNvSpPr>
            <a:spLocks noGrp="1"/>
          </p:cNvSpPr>
          <p:nvPr>
            <p:ph type="ftr" sz="quarter" idx="11"/>
          </p:nvPr>
        </p:nvSpPr>
        <p:spPr/>
        <p:txBody>
          <a:bodyPr/>
          <a:lstStyle/>
          <a:p>
            <a:r>
              <a:rPr lang="en-US" sz="1400" dirty="0"/>
              <a:t>Patil</a:t>
            </a:r>
            <a:r>
              <a:rPr lang="en-US" sz="1100" dirty="0"/>
              <a:t> </a:t>
            </a:r>
            <a:r>
              <a:rPr lang="en-US" sz="1400" dirty="0"/>
              <a:t>Vikrant</a:t>
            </a:r>
            <a:endParaRPr lang="en-US" sz="1100" dirty="0"/>
          </a:p>
        </p:txBody>
      </p:sp>
      <p:sp>
        <p:nvSpPr>
          <p:cNvPr id="5" name="Slide Number Placeholder 4">
            <a:extLst>
              <a:ext uri="{FF2B5EF4-FFF2-40B4-BE49-F238E27FC236}">
                <a16:creationId xmlns:a16="http://schemas.microsoft.com/office/drawing/2014/main" id="{1C893612-D4C0-4881-8672-E1FA059970B9}"/>
              </a:ext>
            </a:extLst>
          </p:cNvPr>
          <p:cNvSpPr>
            <a:spLocks noGrp="1"/>
          </p:cNvSpPr>
          <p:nvPr>
            <p:ph type="sldNum" sz="quarter" idx="12"/>
          </p:nvPr>
        </p:nvSpPr>
        <p:spPr/>
        <p:txBody>
          <a:bodyPr/>
          <a:lstStyle/>
          <a:p>
            <a:fld id="{6D22F896-40B5-4ADD-8801-0D06FADFA095}" type="slidenum">
              <a:rPr lang="en-US" sz="1200" smtClean="0"/>
              <a:t>2</a:t>
            </a:fld>
            <a:endParaRPr lang="en-US" sz="1200" dirty="0"/>
          </a:p>
        </p:txBody>
      </p:sp>
    </p:spTree>
    <p:extLst>
      <p:ext uri="{BB962C8B-B14F-4D97-AF65-F5344CB8AC3E}">
        <p14:creationId xmlns:p14="http://schemas.microsoft.com/office/powerpoint/2010/main" val="3528457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A7DC5-D7D3-422D-A377-679C12C6B260}"/>
              </a:ext>
            </a:extLst>
          </p:cNvPr>
          <p:cNvSpPr>
            <a:spLocks noGrp="1"/>
          </p:cNvSpPr>
          <p:nvPr>
            <p:ph sz="half" idx="1"/>
          </p:nvPr>
        </p:nvSpPr>
        <p:spPr>
          <a:xfrm>
            <a:off x="1024126" y="519953"/>
            <a:ext cx="5000155" cy="5789407"/>
          </a:xfrm>
        </p:spPr>
        <p:txBody>
          <a:bodyPr/>
          <a:lstStyle/>
          <a:p>
            <a:pPr>
              <a:buFont typeface="Wingdings" panose="05000000000000000000" pitchFamily="2" charset="2"/>
              <a:buChar char="Ø"/>
            </a:pPr>
            <a:endParaRPr lang="en-US" sz="2400" b="1" u="sng" dirty="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pPr>
              <a:buFont typeface="Wingdings" panose="05000000000000000000" pitchFamily="2" charset="2"/>
              <a:buChar char="Ø"/>
            </a:pPr>
            <a:r>
              <a:rPr lang="en-US" sz="2400" b="1" u="sng" dirty="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rPr>
              <a:t> DISTRIBUTION_PLOT’S :</a:t>
            </a:r>
          </a:p>
          <a:p>
            <a:endParaRPr lang="en-US" sz="2000" dirty="0">
              <a:solidFill>
                <a:schemeClr val="tx2">
                  <a:lumMod val="5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1) Income Variable is slightly positively skewed. </a:t>
            </a:r>
          </a:p>
          <a:p>
            <a:endParaRPr lang="en-IN" sz="2000" b="1" dirty="0"/>
          </a:p>
          <a:p>
            <a:endParaRPr lang="en-IN" sz="2000" b="1" dirty="0"/>
          </a:p>
          <a:p>
            <a:endParaRPr lang="en-IN" sz="2000" b="1" dirty="0"/>
          </a:p>
          <a:p>
            <a:pPr marL="0" indent="0">
              <a:buNone/>
            </a:pP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2)Loan amount Variable is positively skewed.</a:t>
            </a:r>
          </a:p>
          <a:p>
            <a:endParaRPr lang="en-IN" dirty="0"/>
          </a:p>
        </p:txBody>
      </p:sp>
      <p:sp>
        <p:nvSpPr>
          <p:cNvPr id="5" name="Footer Placeholder 4">
            <a:extLst>
              <a:ext uri="{FF2B5EF4-FFF2-40B4-BE49-F238E27FC236}">
                <a16:creationId xmlns:a16="http://schemas.microsoft.com/office/drawing/2014/main" id="{3A411D1A-70F0-4061-82F0-43AD2FAF8C0E}"/>
              </a:ext>
            </a:extLst>
          </p:cNvPr>
          <p:cNvSpPr>
            <a:spLocks noGrp="1"/>
          </p:cNvSpPr>
          <p:nvPr>
            <p:ph type="ftr" sz="quarter" idx="11"/>
          </p:nvPr>
        </p:nvSpPr>
        <p:spPr/>
        <p:txBody>
          <a:bodyPr/>
          <a:lstStyle/>
          <a:p>
            <a:r>
              <a:rPr lang="en-US" sz="1400" dirty="0"/>
              <a:t>Patil Vikrant</a:t>
            </a:r>
          </a:p>
        </p:txBody>
      </p:sp>
      <p:sp>
        <p:nvSpPr>
          <p:cNvPr id="6" name="Slide Number Placeholder 5">
            <a:extLst>
              <a:ext uri="{FF2B5EF4-FFF2-40B4-BE49-F238E27FC236}">
                <a16:creationId xmlns:a16="http://schemas.microsoft.com/office/drawing/2014/main" id="{1980F73C-A1B3-45E9-9777-3FB0B2E3B08D}"/>
              </a:ext>
            </a:extLst>
          </p:cNvPr>
          <p:cNvSpPr>
            <a:spLocks noGrp="1"/>
          </p:cNvSpPr>
          <p:nvPr>
            <p:ph type="sldNum" sz="quarter" idx="12"/>
          </p:nvPr>
        </p:nvSpPr>
        <p:spPr/>
        <p:txBody>
          <a:bodyPr/>
          <a:lstStyle/>
          <a:p>
            <a:fld id="{6D22F896-40B5-4ADD-8801-0D06FADFA095}" type="slidenum">
              <a:rPr lang="en-US" sz="1400" smtClean="0"/>
              <a:t>20</a:t>
            </a:fld>
            <a:endParaRPr lang="en-US" dirty="0"/>
          </a:p>
        </p:txBody>
      </p:sp>
      <p:pic>
        <p:nvPicPr>
          <p:cNvPr id="7" name="Content Placeholder 5">
            <a:extLst>
              <a:ext uri="{FF2B5EF4-FFF2-40B4-BE49-F238E27FC236}">
                <a16:creationId xmlns:a16="http://schemas.microsoft.com/office/drawing/2014/main" id="{03A2B954-6A2A-4531-BE8C-69031D5E8252}"/>
              </a:ext>
            </a:extLst>
          </p:cNvPr>
          <p:cNvPicPr>
            <a:picLocks noGrp="1" noChangeAspect="1"/>
          </p:cNvPicPr>
          <p:nvPr>
            <p:ph sz="half" idx="2"/>
          </p:nvPr>
        </p:nvPicPr>
        <p:blipFill>
          <a:blip r:embed="rId2"/>
          <a:stretch>
            <a:fillRect/>
          </a:stretch>
        </p:blipFill>
        <p:spPr>
          <a:xfrm>
            <a:off x="6311153" y="744072"/>
            <a:ext cx="4856720" cy="2609785"/>
          </a:xfrm>
        </p:spPr>
      </p:pic>
      <p:pic>
        <p:nvPicPr>
          <p:cNvPr id="11" name="Picture 10">
            <a:extLst>
              <a:ext uri="{FF2B5EF4-FFF2-40B4-BE49-F238E27FC236}">
                <a16:creationId xmlns:a16="http://schemas.microsoft.com/office/drawing/2014/main" id="{1C645634-D1A2-4401-A32D-573B2BD36DD9}"/>
              </a:ext>
            </a:extLst>
          </p:cNvPr>
          <p:cNvPicPr>
            <a:picLocks noChangeAspect="1"/>
          </p:cNvPicPr>
          <p:nvPr/>
        </p:nvPicPr>
        <p:blipFill>
          <a:blip r:embed="rId3"/>
          <a:stretch>
            <a:fillRect/>
          </a:stretch>
        </p:blipFill>
        <p:spPr>
          <a:xfrm>
            <a:off x="6095999" y="3429000"/>
            <a:ext cx="5585013" cy="2880360"/>
          </a:xfrm>
          <a:prstGeom prst="rect">
            <a:avLst/>
          </a:prstGeom>
        </p:spPr>
      </p:pic>
    </p:spTree>
    <p:extLst>
      <p:ext uri="{BB962C8B-B14F-4D97-AF65-F5344CB8AC3E}">
        <p14:creationId xmlns:p14="http://schemas.microsoft.com/office/powerpoint/2010/main" val="618770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E22B634-8C50-4192-94B5-688F37BA5ED7}"/>
              </a:ext>
            </a:extLst>
          </p:cNvPr>
          <p:cNvSpPr>
            <a:spLocks noGrp="1"/>
          </p:cNvSpPr>
          <p:nvPr>
            <p:ph sz="half" idx="2"/>
          </p:nvPr>
        </p:nvSpPr>
        <p:spPr>
          <a:xfrm>
            <a:off x="1024128" y="654424"/>
            <a:ext cx="4865683" cy="5654936"/>
          </a:xfrm>
        </p:spPr>
        <p:txBody>
          <a:bodyPr/>
          <a:lstStyle/>
          <a:p>
            <a:endParaRPr lang="en-US" sz="2000" dirty="0">
              <a:solidFill>
                <a:schemeClr val="tx2">
                  <a:lumMod val="5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endParaRPr lang="en-US" sz="2000" dirty="0">
              <a:solidFill>
                <a:schemeClr val="tx2">
                  <a:lumMod val="50000"/>
                </a:schemeClr>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3)Balance variable is also positively skewed.</a:t>
            </a:r>
            <a:endParaRPr lang="en-IN" sz="2000" b="1" dirty="0">
              <a:solidFill>
                <a:schemeClr val="tx2">
                  <a:lumMod val="50000"/>
                </a:schemeClr>
              </a:solidFill>
            </a:endParaRPr>
          </a:p>
          <a:p>
            <a:endParaRPr lang="en-IN" sz="2000" b="1" dirty="0"/>
          </a:p>
          <a:p>
            <a:endParaRPr lang="en-IN" sz="2000" b="1" dirty="0"/>
          </a:p>
          <a:p>
            <a:endParaRPr lang="en-IN" sz="2000" b="1" dirty="0"/>
          </a:p>
          <a:p>
            <a:endParaRPr lang="en-US" sz="2000" b="1" dirty="0">
              <a:solidFill>
                <a:schemeClr val="tx2">
                  <a:lumMod val="50000"/>
                </a:schemeClr>
              </a:solidFill>
              <a:latin typeface="Rockwell" panose="02060603020205020403" pitchFamily="18" charset="77"/>
              <a:ea typeface="EB Garamond Regular"/>
              <a:cs typeface="EB Garamond Regular"/>
              <a:sym typeface="EB Garamond Regular"/>
            </a:endParaRPr>
          </a:p>
          <a:p>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3) Total Income variable is also positively skewed.</a:t>
            </a:r>
            <a:endParaRPr lang="en-IN" sz="2000" b="1" dirty="0">
              <a:solidFill>
                <a:schemeClr val="tx2">
                  <a:lumMod val="50000"/>
                </a:schemeClr>
              </a:solidFill>
            </a:endParaRPr>
          </a:p>
          <a:p>
            <a:endParaRPr lang="en-IN" dirty="0"/>
          </a:p>
        </p:txBody>
      </p:sp>
      <p:pic>
        <p:nvPicPr>
          <p:cNvPr id="10" name="Content Placeholder 9">
            <a:extLst>
              <a:ext uri="{FF2B5EF4-FFF2-40B4-BE49-F238E27FC236}">
                <a16:creationId xmlns:a16="http://schemas.microsoft.com/office/drawing/2014/main" id="{362F9098-A059-40BB-9CBD-3D323991DA84}"/>
              </a:ext>
            </a:extLst>
          </p:cNvPr>
          <p:cNvPicPr>
            <a:picLocks noGrp="1" noChangeAspect="1"/>
          </p:cNvPicPr>
          <p:nvPr>
            <p:ph sz="quarter" idx="4"/>
          </p:nvPr>
        </p:nvPicPr>
        <p:blipFill>
          <a:blip r:embed="rId2"/>
          <a:stretch>
            <a:fillRect/>
          </a:stretch>
        </p:blipFill>
        <p:spPr>
          <a:xfrm>
            <a:off x="6224777" y="3612777"/>
            <a:ext cx="4943096" cy="2733241"/>
          </a:xfrm>
        </p:spPr>
      </p:pic>
      <p:sp>
        <p:nvSpPr>
          <p:cNvPr id="7" name="Footer Placeholder 6">
            <a:extLst>
              <a:ext uri="{FF2B5EF4-FFF2-40B4-BE49-F238E27FC236}">
                <a16:creationId xmlns:a16="http://schemas.microsoft.com/office/drawing/2014/main" id="{ACF9A7B5-E184-4765-80E1-A1FE40142213}"/>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CB580095-765B-42D4-8416-41D1C944FADD}"/>
              </a:ext>
            </a:extLst>
          </p:cNvPr>
          <p:cNvSpPr>
            <a:spLocks noGrp="1"/>
          </p:cNvSpPr>
          <p:nvPr>
            <p:ph type="sldNum" sz="quarter" idx="12"/>
          </p:nvPr>
        </p:nvSpPr>
        <p:spPr/>
        <p:txBody>
          <a:bodyPr/>
          <a:lstStyle/>
          <a:p>
            <a:fld id="{6D22F896-40B5-4ADD-8801-0D06FADFA095}" type="slidenum">
              <a:rPr lang="en-US" sz="1400" smtClean="0"/>
              <a:t>21</a:t>
            </a:fld>
            <a:endParaRPr lang="en-US" dirty="0"/>
          </a:p>
        </p:txBody>
      </p:sp>
      <p:pic>
        <p:nvPicPr>
          <p:cNvPr id="12" name="Picture 11">
            <a:extLst>
              <a:ext uri="{FF2B5EF4-FFF2-40B4-BE49-F238E27FC236}">
                <a16:creationId xmlns:a16="http://schemas.microsoft.com/office/drawing/2014/main" id="{319D35E3-FA36-4227-95EE-3B14083EA806}"/>
              </a:ext>
            </a:extLst>
          </p:cNvPr>
          <p:cNvPicPr>
            <a:picLocks noChangeAspect="1"/>
          </p:cNvPicPr>
          <p:nvPr/>
        </p:nvPicPr>
        <p:blipFill>
          <a:blip r:embed="rId3"/>
          <a:stretch>
            <a:fillRect/>
          </a:stretch>
        </p:blipFill>
        <p:spPr>
          <a:xfrm>
            <a:off x="6224778" y="718906"/>
            <a:ext cx="5088682" cy="2588496"/>
          </a:xfrm>
          <a:prstGeom prst="rect">
            <a:avLst/>
          </a:prstGeom>
        </p:spPr>
      </p:pic>
    </p:spTree>
    <p:extLst>
      <p:ext uri="{BB962C8B-B14F-4D97-AF65-F5344CB8AC3E}">
        <p14:creationId xmlns:p14="http://schemas.microsoft.com/office/powerpoint/2010/main" val="466877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04C773A-AD81-4585-9338-459852444086}"/>
              </a:ext>
            </a:extLst>
          </p:cNvPr>
          <p:cNvSpPr>
            <a:spLocks noGrp="1"/>
          </p:cNvSpPr>
          <p:nvPr>
            <p:ph sz="half" idx="2"/>
          </p:nvPr>
        </p:nvSpPr>
        <p:spPr>
          <a:xfrm>
            <a:off x="1024128" y="833718"/>
            <a:ext cx="4754880" cy="5475642"/>
          </a:xfrm>
        </p:spPr>
        <p:txBody>
          <a:bodyPr/>
          <a:lstStyle/>
          <a:p>
            <a:pPr>
              <a:buFont typeface="Wingdings" panose="05000000000000000000" pitchFamily="2" charset="2"/>
              <a:buChar char="Ø"/>
            </a:pPr>
            <a:r>
              <a:rPr lang="en-US" sz="2800" b="1" u="sng" dirty="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rPr>
              <a:t>Comparison plots</a:t>
            </a:r>
          </a:p>
          <a:p>
            <a:pPr marL="0" indent="0">
              <a:buNone/>
            </a:pPr>
            <a:endParaRPr lang="en-US" sz="2800" dirty="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endParaRPr>
          </a:p>
          <a:p>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1)</a:t>
            </a:r>
            <a:r>
              <a:rPr lang="en-US" sz="2000" b="1" dirty="0">
                <a:solidFill>
                  <a:srgbClr val="7030A0"/>
                </a:solidFill>
                <a:latin typeface="Rockwell" panose="02060603020205020403" pitchFamily="18" charset="77"/>
                <a:ea typeface="EB Garamond Regular"/>
                <a:cs typeface="EB Garamond Regular"/>
                <a:sym typeface="EB Garamond Regular"/>
              </a:rPr>
              <a:t> </a:t>
            </a:r>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Using joint plot we can see that ‘Total Income’ variable is positively skewed with respect to ‘Loan Amount’ variable.</a:t>
            </a:r>
            <a:endParaRPr lang="en-US" sz="2000" b="1" dirty="0">
              <a:solidFill>
                <a:schemeClr val="tx2">
                  <a:lumMod val="50000"/>
                </a:schemeClr>
              </a:solidFill>
            </a:endParaRPr>
          </a:p>
          <a:p>
            <a:endParaRPr lang="en-IN" b="1" dirty="0">
              <a:solidFill>
                <a:schemeClr val="tx2">
                  <a:lumMod val="50000"/>
                </a:schemeClr>
              </a:solidFill>
            </a:endParaRPr>
          </a:p>
          <a:p>
            <a:pPr marL="0" indent="0">
              <a:buNone/>
            </a:pPr>
            <a:endParaRPr lang="en-US" sz="2000" b="1" dirty="0">
              <a:solidFill>
                <a:schemeClr val="tx2">
                  <a:lumMod val="50000"/>
                </a:schemeClr>
              </a:solidFill>
              <a:latin typeface="Rockwell" panose="02060603020205020403" pitchFamily="18" charset="77"/>
              <a:ea typeface="EB Garamond Regular"/>
              <a:cs typeface="EB Garamond Regular"/>
              <a:sym typeface="EB Garamond Regular"/>
            </a:endParaRPr>
          </a:p>
          <a:p>
            <a:r>
              <a:rPr lang="en-US" sz="2000" b="1" dirty="0">
                <a:solidFill>
                  <a:schemeClr val="tx2">
                    <a:lumMod val="50000"/>
                  </a:schemeClr>
                </a:solidFill>
                <a:latin typeface="Rockwell" panose="02060603020205020403" pitchFamily="18" charset="77"/>
                <a:ea typeface="EB Garamond Regular"/>
                <a:cs typeface="EB Garamond Regular"/>
                <a:sym typeface="EB Garamond Regular"/>
              </a:rPr>
              <a:t>2)using joint plot we can see that ‘Total Income’&amp; ‘Loan Amount’ variable are positively skewed with respect to ‘Gender’ variable.</a:t>
            </a:r>
            <a:endParaRPr lang="en-US" sz="2000" b="1" dirty="0">
              <a:solidFill>
                <a:schemeClr val="tx2">
                  <a:lumMod val="50000"/>
                </a:schemeClr>
              </a:solidFill>
            </a:endParaRPr>
          </a:p>
          <a:p>
            <a:endParaRPr lang="en-IN" dirty="0"/>
          </a:p>
        </p:txBody>
      </p:sp>
      <p:sp>
        <p:nvSpPr>
          <p:cNvPr id="7" name="Footer Placeholder 6">
            <a:extLst>
              <a:ext uri="{FF2B5EF4-FFF2-40B4-BE49-F238E27FC236}">
                <a16:creationId xmlns:a16="http://schemas.microsoft.com/office/drawing/2014/main" id="{13284B12-2012-452E-AFC9-ECA4123F70A2}"/>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919ECEA7-C123-4B95-A395-EA806058DD5E}"/>
              </a:ext>
            </a:extLst>
          </p:cNvPr>
          <p:cNvSpPr>
            <a:spLocks noGrp="1"/>
          </p:cNvSpPr>
          <p:nvPr>
            <p:ph type="sldNum" sz="quarter" idx="12"/>
          </p:nvPr>
        </p:nvSpPr>
        <p:spPr/>
        <p:txBody>
          <a:bodyPr/>
          <a:lstStyle/>
          <a:p>
            <a:fld id="{6D22F896-40B5-4ADD-8801-0D06FADFA095}" type="slidenum">
              <a:rPr lang="en-US" sz="1400" smtClean="0"/>
              <a:t>22</a:t>
            </a:fld>
            <a:endParaRPr lang="en-US" dirty="0"/>
          </a:p>
        </p:txBody>
      </p:sp>
      <p:pic>
        <p:nvPicPr>
          <p:cNvPr id="9" name="Picture 8">
            <a:extLst>
              <a:ext uri="{FF2B5EF4-FFF2-40B4-BE49-F238E27FC236}">
                <a16:creationId xmlns:a16="http://schemas.microsoft.com/office/drawing/2014/main" id="{ABB010B1-A9DE-4049-A5F3-B5F25DB8C1EF}"/>
              </a:ext>
            </a:extLst>
          </p:cNvPr>
          <p:cNvPicPr>
            <a:picLocks noChangeAspect="1"/>
          </p:cNvPicPr>
          <p:nvPr/>
        </p:nvPicPr>
        <p:blipFill>
          <a:blip r:embed="rId2"/>
          <a:stretch>
            <a:fillRect/>
          </a:stretch>
        </p:blipFill>
        <p:spPr>
          <a:xfrm>
            <a:off x="5907740" y="551329"/>
            <a:ext cx="5755341" cy="2877671"/>
          </a:xfrm>
          <a:prstGeom prst="rect">
            <a:avLst/>
          </a:prstGeom>
        </p:spPr>
      </p:pic>
      <p:pic>
        <p:nvPicPr>
          <p:cNvPr id="10" name="Picture 9">
            <a:extLst>
              <a:ext uri="{FF2B5EF4-FFF2-40B4-BE49-F238E27FC236}">
                <a16:creationId xmlns:a16="http://schemas.microsoft.com/office/drawing/2014/main" id="{6F590F59-55FE-4291-A16A-8E562F115C97}"/>
              </a:ext>
            </a:extLst>
          </p:cNvPr>
          <p:cNvPicPr>
            <a:picLocks noChangeAspect="1"/>
          </p:cNvPicPr>
          <p:nvPr/>
        </p:nvPicPr>
        <p:blipFill>
          <a:blip r:embed="rId3"/>
          <a:stretch>
            <a:fillRect/>
          </a:stretch>
        </p:blipFill>
        <p:spPr>
          <a:xfrm>
            <a:off x="5692588" y="3429000"/>
            <a:ext cx="5647765" cy="2944906"/>
          </a:xfrm>
          <a:prstGeom prst="rect">
            <a:avLst/>
          </a:prstGeom>
        </p:spPr>
      </p:pic>
    </p:spTree>
    <p:extLst>
      <p:ext uri="{BB962C8B-B14F-4D97-AF65-F5344CB8AC3E}">
        <p14:creationId xmlns:p14="http://schemas.microsoft.com/office/powerpoint/2010/main" val="346431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FCF9A9-28B7-4656-9E91-CF4A79983F83}"/>
              </a:ext>
            </a:extLst>
          </p:cNvPr>
          <p:cNvSpPr>
            <a:spLocks noGrp="1"/>
          </p:cNvSpPr>
          <p:nvPr>
            <p:ph sz="half" idx="2"/>
          </p:nvPr>
        </p:nvSpPr>
        <p:spPr>
          <a:xfrm>
            <a:off x="1024128" y="784861"/>
            <a:ext cx="4498131" cy="5320104"/>
          </a:xfrm>
        </p:spPr>
        <p:txBody>
          <a:bodyPr>
            <a:normAutofit lnSpcReduction="10000"/>
          </a:bodyPr>
          <a:lstStyle/>
          <a:p>
            <a:pPr>
              <a:buFont typeface="Wingdings" panose="05000000000000000000" pitchFamily="2" charset="2"/>
              <a:buChar char="Ø"/>
            </a:pPr>
            <a:r>
              <a:rPr lang="en-US" sz="2800" b="1" i="1" u="sng" dirty="0">
                <a:solidFill>
                  <a:srgbClr val="7030A0"/>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rPr>
              <a:t>Multivariate Analysis :</a:t>
            </a:r>
          </a:p>
          <a:p>
            <a:endParaRPr lang="en-US" sz="2400" b="1" i="1" u="sng" dirty="0">
              <a:solidFill>
                <a:srgbClr val="7030A0"/>
              </a:solidFill>
              <a:effectLst>
                <a:outerShdw blurRad="38100" dist="38100" dir="2700000" algn="tl">
                  <a:srgbClr val="000000">
                    <a:alpha val="43137"/>
                  </a:srgbClr>
                </a:outerShdw>
              </a:effectLst>
              <a:latin typeface="Rockwell" panose="02060603020205020403" pitchFamily="18" charset="77"/>
              <a:sym typeface="EB Garamond Regular"/>
            </a:endParaRPr>
          </a:p>
          <a:p>
            <a:pPr>
              <a:buFont typeface="Arial" panose="020B0604020202020204" pitchFamily="34" charset="0"/>
              <a:buChar char="•"/>
            </a:pPr>
            <a:r>
              <a:rPr lang="en-IN" dirty="0"/>
              <a:t> </a:t>
            </a:r>
            <a:r>
              <a:rPr lang="en-IN" sz="2400" b="1" dirty="0"/>
              <a:t>Using pair plot we can plot the multiple variable .</a:t>
            </a:r>
          </a:p>
          <a:p>
            <a:pPr marL="0" indent="0">
              <a:buNone/>
            </a:pPr>
            <a:endParaRPr lang="en-IN" sz="2400" b="1" dirty="0"/>
          </a:p>
          <a:p>
            <a:pPr>
              <a:buFont typeface="Arial" panose="020B0604020202020204" pitchFamily="34" charset="0"/>
              <a:buChar char="•"/>
            </a:pPr>
            <a:r>
              <a:rPr lang="en-IN" sz="2400" b="1" dirty="0"/>
              <a:t> This plot shows that as Total Income increases Loan Amount also increases with respect to Loan Status.</a:t>
            </a:r>
          </a:p>
          <a:p>
            <a:pPr marL="0" indent="0">
              <a:buNone/>
            </a:pPr>
            <a:endParaRPr lang="en-IN" sz="2400" b="1" dirty="0"/>
          </a:p>
          <a:p>
            <a:pPr>
              <a:buFont typeface="Arial" panose="020B0604020202020204" pitchFamily="34" charset="0"/>
              <a:buChar char="•"/>
            </a:pPr>
            <a:r>
              <a:rPr lang="en-IN" sz="2400" b="1" dirty="0"/>
              <a:t> As Balance increases EMI also increases with respect to Loan Status. </a:t>
            </a:r>
          </a:p>
        </p:txBody>
      </p:sp>
      <p:pic>
        <p:nvPicPr>
          <p:cNvPr id="10" name="Content Placeholder 9">
            <a:extLst>
              <a:ext uri="{FF2B5EF4-FFF2-40B4-BE49-F238E27FC236}">
                <a16:creationId xmlns:a16="http://schemas.microsoft.com/office/drawing/2014/main" id="{AEB3F9E2-2989-44BB-A0BD-2A63CC868332}"/>
              </a:ext>
            </a:extLst>
          </p:cNvPr>
          <p:cNvPicPr>
            <a:picLocks noGrp="1" noChangeAspect="1"/>
          </p:cNvPicPr>
          <p:nvPr>
            <p:ph sz="quarter" idx="4"/>
          </p:nvPr>
        </p:nvPicPr>
        <p:blipFill>
          <a:blip r:embed="rId2"/>
          <a:stretch>
            <a:fillRect/>
          </a:stretch>
        </p:blipFill>
        <p:spPr>
          <a:xfrm>
            <a:off x="5719482" y="679591"/>
            <a:ext cx="5549153" cy="5602616"/>
          </a:xfrm>
        </p:spPr>
      </p:pic>
      <p:sp>
        <p:nvSpPr>
          <p:cNvPr id="7" name="Footer Placeholder 6">
            <a:extLst>
              <a:ext uri="{FF2B5EF4-FFF2-40B4-BE49-F238E27FC236}">
                <a16:creationId xmlns:a16="http://schemas.microsoft.com/office/drawing/2014/main" id="{39366B01-4BD1-4FE6-AA48-AC2C741E2512}"/>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98B97ACF-4865-467E-AF78-181E9F4DD820}"/>
              </a:ext>
            </a:extLst>
          </p:cNvPr>
          <p:cNvSpPr>
            <a:spLocks noGrp="1"/>
          </p:cNvSpPr>
          <p:nvPr>
            <p:ph type="sldNum" sz="quarter" idx="12"/>
          </p:nvPr>
        </p:nvSpPr>
        <p:spPr/>
        <p:txBody>
          <a:bodyPr/>
          <a:lstStyle/>
          <a:p>
            <a:fld id="{6D22F896-40B5-4ADD-8801-0D06FADFA095}" type="slidenum">
              <a:rPr lang="en-US" sz="1400" smtClean="0"/>
              <a:t>23</a:t>
            </a:fld>
            <a:endParaRPr lang="en-US" dirty="0"/>
          </a:p>
        </p:txBody>
      </p:sp>
    </p:spTree>
    <p:extLst>
      <p:ext uri="{BB962C8B-B14F-4D97-AF65-F5344CB8AC3E}">
        <p14:creationId xmlns:p14="http://schemas.microsoft.com/office/powerpoint/2010/main" val="1827558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FCF9A9-28B7-4656-9E91-CF4A79983F83}"/>
              </a:ext>
            </a:extLst>
          </p:cNvPr>
          <p:cNvSpPr>
            <a:spLocks noGrp="1"/>
          </p:cNvSpPr>
          <p:nvPr>
            <p:ph sz="half" idx="2"/>
          </p:nvPr>
        </p:nvSpPr>
        <p:spPr>
          <a:xfrm>
            <a:off x="878541" y="784861"/>
            <a:ext cx="3801035" cy="5524500"/>
          </a:xfrm>
        </p:spPr>
        <p:txBody>
          <a:bodyPr/>
          <a:lstStyle/>
          <a:p>
            <a:endParaRPr lang="en-US" sz="2400" b="1" i="1" u="sng" dirty="0">
              <a:solidFill>
                <a:srgbClr val="7030A0"/>
              </a:solidFill>
              <a:effectLst>
                <a:outerShdw blurRad="38100" dist="38100" dir="2700000" algn="tl">
                  <a:srgbClr val="000000">
                    <a:alpha val="43137"/>
                  </a:srgbClr>
                </a:outerShdw>
              </a:effectLst>
              <a:latin typeface="Rockwell" panose="02060603020205020403" pitchFamily="18" charset="77"/>
              <a:sym typeface="EB Garamond Regular"/>
            </a:endParaRPr>
          </a:p>
          <a:p>
            <a:pPr>
              <a:buFont typeface="Arial" panose="020B0604020202020204" pitchFamily="34" charset="0"/>
              <a:buChar char="•"/>
            </a:pPr>
            <a:r>
              <a:rPr lang="en-IN" sz="2400" b="1" dirty="0"/>
              <a:t>In This plot we can see that as Loan Amount increases Balance also increases with respect to number of dependent.</a:t>
            </a:r>
          </a:p>
          <a:p>
            <a:pPr marL="0" indent="0">
              <a:buNone/>
            </a:pPr>
            <a:endParaRPr lang="en-IN" sz="2400" b="1" dirty="0"/>
          </a:p>
          <a:p>
            <a:pPr>
              <a:buFont typeface="Arial" panose="020B0604020202020204" pitchFamily="34" charset="0"/>
              <a:buChar char="•"/>
            </a:pPr>
            <a:r>
              <a:rPr lang="en-IN" sz="2400" b="1" dirty="0"/>
              <a:t> As EMI increases Total Income also increases with respect to number of dependent. </a:t>
            </a:r>
          </a:p>
        </p:txBody>
      </p:sp>
      <p:sp>
        <p:nvSpPr>
          <p:cNvPr id="7" name="Footer Placeholder 6">
            <a:extLst>
              <a:ext uri="{FF2B5EF4-FFF2-40B4-BE49-F238E27FC236}">
                <a16:creationId xmlns:a16="http://schemas.microsoft.com/office/drawing/2014/main" id="{39366B01-4BD1-4FE6-AA48-AC2C741E2512}"/>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98B97ACF-4865-467E-AF78-181E9F4DD820}"/>
              </a:ext>
            </a:extLst>
          </p:cNvPr>
          <p:cNvSpPr>
            <a:spLocks noGrp="1"/>
          </p:cNvSpPr>
          <p:nvPr>
            <p:ph type="sldNum" sz="quarter" idx="12"/>
          </p:nvPr>
        </p:nvSpPr>
        <p:spPr/>
        <p:txBody>
          <a:bodyPr/>
          <a:lstStyle/>
          <a:p>
            <a:fld id="{6D22F896-40B5-4ADD-8801-0D06FADFA095}" type="slidenum">
              <a:rPr lang="en-US" sz="1400" smtClean="0"/>
              <a:t>24</a:t>
            </a:fld>
            <a:endParaRPr lang="en-US" dirty="0"/>
          </a:p>
        </p:txBody>
      </p:sp>
      <p:pic>
        <p:nvPicPr>
          <p:cNvPr id="6" name="Picture 5">
            <a:extLst>
              <a:ext uri="{FF2B5EF4-FFF2-40B4-BE49-F238E27FC236}">
                <a16:creationId xmlns:a16="http://schemas.microsoft.com/office/drawing/2014/main" id="{D0B3EEF0-90BA-4C66-9A0A-65D0C8A29ABB}"/>
              </a:ext>
            </a:extLst>
          </p:cNvPr>
          <p:cNvPicPr>
            <a:picLocks noChangeAspect="1"/>
          </p:cNvPicPr>
          <p:nvPr/>
        </p:nvPicPr>
        <p:blipFill>
          <a:blip r:embed="rId2"/>
          <a:stretch>
            <a:fillRect/>
          </a:stretch>
        </p:blipFill>
        <p:spPr>
          <a:xfrm>
            <a:off x="4771214" y="567246"/>
            <a:ext cx="6790268" cy="5742115"/>
          </a:xfrm>
          <a:prstGeom prst="rect">
            <a:avLst/>
          </a:prstGeom>
        </p:spPr>
      </p:pic>
    </p:spTree>
    <p:extLst>
      <p:ext uri="{BB962C8B-B14F-4D97-AF65-F5344CB8AC3E}">
        <p14:creationId xmlns:p14="http://schemas.microsoft.com/office/powerpoint/2010/main" val="161823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6BE0-0156-4B2E-AB41-32AE28DDDDBA}"/>
              </a:ext>
            </a:extLst>
          </p:cNvPr>
          <p:cNvSpPr>
            <a:spLocks noGrp="1"/>
          </p:cNvSpPr>
          <p:nvPr>
            <p:ph type="title"/>
          </p:nvPr>
        </p:nvSpPr>
        <p:spPr>
          <a:xfrm>
            <a:off x="1024128" y="860801"/>
            <a:ext cx="5367707" cy="562266"/>
          </a:xfrm>
        </p:spPr>
        <p:txBody>
          <a:bodyPr>
            <a:normAutofit/>
          </a:bodyPr>
          <a:lstStyle/>
          <a:p>
            <a:r>
              <a:rPr lang="en-US" sz="3200" b="1" u="sng" dirty="0">
                <a:solidFill>
                  <a:srgbClr val="660066"/>
                </a:solidFill>
                <a:effectLst>
                  <a:outerShdw blurRad="38100" dist="38100" dir="2700000" algn="tl">
                    <a:srgbClr val="000000">
                      <a:alpha val="43137"/>
                    </a:srgbClr>
                  </a:outerShdw>
                </a:effectLst>
              </a:rPr>
              <a:t>Algorithms going to be used</a:t>
            </a:r>
            <a:endParaRPr lang="en-IN" sz="3200" dirty="0"/>
          </a:p>
        </p:txBody>
      </p:sp>
      <p:sp>
        <p:nvSpPr>
          <p:cNvPr id="7" name="Footer Placeholder 6">
            <a:extLst>
              <a:ext uri="{FF2B5EF4-FFF2-40B4-BE49-F238E27FC236}">
                <a16:creationId xmlns:a16="http://schemas.microsoft.com/office/drawing/2014/main" id="{70A2BE40-2BDF-4569-ACFB-EC2531469F01}"/>
              </a:ext>
            </a:extLst>
          </p:cNvPr>
          <p:cNvSpPr>
            <a:spLocks noGrp="1"/>
          </p:cNvSpPr>
          <p:nvPr>
            <p:ph type="ftr" sz="quarter" idx="11"/>
          </p:nvPr>
        </p:nvSpPr>
        <p:spPr>
          <a:xfrm>
            <a:off x="4860862" y="6470704"/>
            <a:ext cx="5901459" cy="274320"/>
          </a:xfrm>
        </p:spPr>
        <p:txBody>
          <a:bodyPr/>
          <a:lstStyle/>
          <a:p>
            <a:r>
              <a:rPr lang="en-US" sz="1400" dirty="0"/>
              <a:t>Patil Vikrant</a:t>
            </a:r>
          </a:p>
        </p:txBody>
      </p:sp>
      <p:sp>
        <p:nvSpPr>
          <p:cNvPr id="8" name="Slide Number Placeholder 7">
            <a:extLst>
              <a:ext uri="{FF2B5EF4-FFF2-40B4-BE49-F238E27FC236}">
                <a16:creationId xmlns:a16="http://schemas.microsoft.com/office/drawing/2014/main" id="{E6CAE15F-EDA7-4E1C-81E3-8FF557F510D2}"/>
              </a:ext>
            </a:extLst>
          </p:cNvPr>
          <p:cNvSpPr>
            <a:spLocks noGrp="1"/>
          </p:cNvSpPr>
          <p:nvPr>
            <p:ph type="sldNum" sz="quarter" idx="12"/>
          </p:nvPr>
        </p:nvSpPr>
        <p:spPr/>
        <p:txBody>
          <a:bodyPr/>
          <a:lstStyle/>
          <a:p>
            <a:fld id="{6D22F896-40B5-4ADD-8801-0D06FADFA095}" type="slidenum">
              <a:rPr lang="en-US" sz="1400" smtClean="0"/>
              <a:t>25</a:t>
            </a:fld>
            <a:endParaRPr lang="en-US" sz="1400" dirty="0"/>
          </a:p>
        </p:txBody>
      </p:sp>
      <p:graphicFrame>
        <p:nvGraphicFramePr>
          <p:cNvPr id="9" name="Content Placeholder 8">
            <a:extLst>
              <a:ext uri="{FF2B5EF4-FFF2-40B4-BE49-F238E27FC236}">
                <a16:creationId xmlns:a16="http://schemas.microsoft.com/office/drawing/2014/main" id="{E4D443B4-E72B-4533-9BE8-120D5393F780}"/>
              </a:ext>
            </a:extLst>
          </p:cNvPr>
          <p:cNvGraphicFramePr>
            <a:graphicFrameLocks noGrp="1"/>
          </p:cNvGraphicFramePr>
          <p:nvPr>
            <p:ph sz="half" idx="2"/>
            <p:extLst>
              <p:ext uri="{D42A27DB-BD31-4B8C-83A1-F6EECF244321}">
                <p14:modId xmlns:p14="http://schemas.microsoft.com/office/powerpoint/2010/main" val="1989085432"/>
              </p:ext>
            </p:extLst>
          </p:nvPr>
        </p:nvGraphicFramePr>
        <p:xfrm>
          <a:off x="1024128" y="1748117"/>
          <a:ext cx="9813205" cy="4634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915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074BE-2DBF-43F3-B747-19A59EE6BF55}"/>
              </a:ext>
            </a:extLst>
          </p:cNvPr>
          <p:cNvSpPr>
            <a:spLocks noGrp="1"/>
          </p:cNvSpPr>
          <p:nvPr>
            <p:ph sz="half" idx="2"/>
          </p:nvPr>
        </p:nvSpPr>
        <p:spPr>
          <a:xfrm>
            <a:off x="1327573" y="741680"/>
            <a:ext cx="9277673" cy="5596367"/>
          </a:xfrm>
        </p:spPr>
        <p:txBody>
          <a:bodyPr>
            <a:normAutofit fontScale="92500" lnSpcReduction="10000"/>
          </a:bodyPr>
          <a:lstStyle/>
          <a:p>
            <a:pPr>
              <a:buFont typeface="Wingdings" panose="05000000000000000000" pitchFamily="2" charset="2"/>
              <a:buChar char="Ø"/>
            </a:pPr>
            <a:r>
              <a:rPr lang="en-US" sz="3200" b="1" i="1" u="sng" dirty="0">
                <a:solidFill>
                  <a:schemeClr val="accent1"/>
                </a:solidFill>
                <a:effectLst>
                  <a:outerShdw blurRad="38100" dist="38100" dir="2700000" algn="tl">
                    <a:srgbClr val="000000">
                      <a:alpha val="43137"/>
                    </a:srgbClr>
                  </a:outerShdw>
                </a:effectLst>
              </a:rPr>
              <a:t>Accuracy Metrics </a:t>
            </a:r>
            <a:r>
              <a:rPr lang="en-US" sz="2800" b="1" dirty="0">
                <a:solidFill>
                  <a:schemeClr val="accent1"/>
                </a:solidFill>
              </a:rPr>
              <a:t>:-</a:t>
            </a:r>
          </a:p>
          <a:p>
            <a:pPr marL="342900" indent="-342900">
              <a:buFont typeface="Arial" panose="020B0604020202020204" pitchFamily="34" charset="0"/>
              <a:buChar char="•"/>
            </a:pPr>
            <a:r>
              <a:rPr lang="en-US" sz="2400" b="1" dirty="0">
                <a:solidFill>
                  <a:schemeClr val="tx2">
                    <a:lumMod val="50000"/>
                  </a:schemeClr>
                </a:solidFill>
              </a:rPr>
              <a:t>Accuracy is the metrics which gives the information about how our model is predicting well or not in absolute sense.</a:t>
            </a:r>
          </a:p>
          <a:p>
            <a:pPr marL="342900" indent="-342900">
              <a:buFont typeface="Arial" panose="020B0604020202020204" pitchFamily="34" charset="0"/>
              <a:buChar char="•"/>
            </a:pPr>
            <a:r>
              <a:rPr lang="en-US" sz="2400" b="1" dirty="0">
                <a:solidFill>
                  <a:schemeClr val="tx2">
                    <a:lumMod val="50000"/>
                  </a:schemeClr>
                </a:solidFill>
              </a:rPr>
              <a:t>Top Accuracies of all algorithms:</a:t>
            </a:r>
          </a:p>
          <a:p>
            <a:pPr marL="342900" indent="-342900">
              <a:buFont typeface="Arial" panose="020B0604020202020204" pitchFamily="34" charset="0"/>
              <a:buChar char="•"/>
            </a:pPr>
            <a:endParaRPr lang="en-US" sz="2400" b="1" dirty="0">
              <a:solidFill>
                <a:schemeClr val="tx2">
                  <a:lumMod val="50000"/>
                </a:schemeClr>
              </a:solidFill>
            </a:endParaRPr>
          </a:p>
          <a:p>
            <a:pPr marL="342900" indent="-342900">
              <a:buFont typeface="Arial" panose="020B0604020202020204" pitchFamily="34" charset="0"/>
              <a:buChar char="•"/>
            </a:pPr>
            <a:endParaRPr lang="en-US" sz="2400" b="1" dirty="0">
              <a:solidFill>
                <a:schemeClr val="tx2">
                  <a:lumMod val="50000"/>
                </a:schemeClr>
              </a:solidFill>
            </a:endParaRPr>
          </a:p>
          <a:p>
            <a:pPr marL="342900" indent="-342900">
              <a:buFont typeface="Arial" panose="020B0604020202020204" pitchFamily="34" charset="0"/>
              <a:buChar char="•"/>
            </a:pPr>
            <a:endParaRPr lang="en-US" sz="2400" b="1" dirty="0">
              <a:solidFill>
                <a:schemeClr val="tx2">
                  <a:lumMod val="50000"/>
                </a:schemeClr>
              </a:solidFill>
            </a:endParaRPr>
          </a:p>
          <a:p>
            <a:pPr marL="342900" indent="-342900">
              <a:buFont typeface="Arial" panose="020B0604020202020204" pitchFamily="34" charset="0"/>
              <a:buChar char="•"/>
            </a:pPr>
            <a:endParaRPr lang="en-US" sz="2400" b="1" dirty="0">
              <a:solidFill>
                <a:schemeClr val="tx2">
                  <a:lumMod val="50000"/>
                </a:schemeClr>
              </a:solidFill>
            </a:endParaRPr>
          </a:p>
          <a:p>
            <a:pPr marL="342900" indent="-342900">
              <a:buFont typeface="Arial" panose="020B0604020202020204" pitchFamily="34" charset="0"/>
              <a:buChar char="•"/>
            </a:pPr>
            <a:endParaRPr lang="en-US" sz="2400" b="1" dirty="0">
              <a:solidFill>
                <a:schemeClr val="tx2">
                  <a:lumMod val="50000"/>
                </a:schemeClr>
              </a:solidFill>
            </a:endParaRPr>
          </a:p>
          <a:p>
            <a:pPr marL="342900" indent="-342900">
              <a:buFont typeface="Arial" panose="020B0604020202020204" pitchFamily="34" charset="0"/>
              <a:buChar char="•"/>
            </a:pPr>
            <a:endParaRPr lang="en-US" sz="2400" b="1" dirty="0">
              <a:solidFill>
                <a:schemeClr val="tx2">
                  <a:lumMod val="50000"/>
                </a:schemeClr>
              </a:solidFill>
            </a:endParaRPr>
          </a:p>
          <a:p>
            <a:pPr marL="342900" indent="-342900">
              <a:buFont typeface="Arial" panose="020B0604020202020204" pitchFamily="34" charset="0"/>
              <a:buChar char="•"/>
            </a:pPr>
            <a:endParaRPr lang="en-US" sz="2400" b="1" dirty="0">
              <a:solidFill>
                <a:schemeClr val="tx2">
                  <a:lumMod val="50000"/>
                </a:schemeClr>
              </a:solidFill>
            </a:endParaRPr>
          </a:p>
          <a:p>
            <a:pPr marL="342900" indent="-342900">
              <a:buFont typeface="Arial" panose="020B0604020202020204" pitchFamily="34" charset="0"/>
              <a:buChar char="•"/>
            </a:pPr>
            <a:r>
              <a:rPr lang="en-US" sz="2400" b="1" dirty="0">
                <a:solidFill>
                  <a:schemeClr val="tx2">
                    <a:lumMod val="50000"/>
                  </a:schemeClr>
                </a:solidFill>
              </a:rPr>
              <a:t>Accuracy of KNN Model is having better</a:t>
            </a:r>
            <a:r>
              <a:rPr lang="en-IN" sz="2400" b="1" dirty="0"/>
              <a:t> accuracy as compare to other algorithms.</a:t>
            </a:r>
          </a:p>
        </p:txBody>
      </p:sp>
      <p:sp>
        <p:nvSpPr>
          <p:cNvPr id="7" name="Footer Placeholder 6">
            <a:extLst>
              <a:ext uri="{FF2B5EF4-FFF2-40B4-BE49-F238E27FC236}">
                <a16:creationId xmlns:a16="http://schemas.microsoft.com/office/drawing/2014/main" id="{4ED56B5E-AD8F-4202-8D60-C177182D8BBC}"/>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06F34577-704D-4061-8418-5DB5C4A6FA68}"/>
              </a:ext>
            </a:extLst>
          </p:cNvPr>
          <p:cNvSpPr>
            <a:spLocks noGrp="1"/>
          </p:cNvSpPr>
          <p:nvPr>
            <p:ph type="sldNum" sz="quarter" idx="12"/>
          </p:nvPr>
        </p:nvSpPr>
        <p:spPr/>
        <p:txBody>
          <a:bodyPr/>
          <a:lstStyle/>
          <a:p>
            <a:fld id="{6D22F896-40B5-4ADD-8801-0D06FADFA095}" type="slidenum">
              <a:rPr lang="en-US" sz="1400" smtClean="0"/>
              <a:t>26</a:t>
            </a:fld>
            <a:endParaRPr lang="en-US" dirty="0"/>
          </a:p>
        </p:txBody>
      </p:sp>
      <p:graphicFrame>
        <p:nvGraphicFramePr>
          <p:cNvPr id="11" name="Table 11">
            <a:extLst>
              <a:ext uri="{FF2B5EF4-FFF2-40B4-BE49-F238E27FC236}">
                <a16:creationId xmlns:a16="http://schemas.microsoft.com/office/drawing/2014/main" id="{076E18D7-9A04-469D-8CD1-C2ED3177D0DC}"/>
              </a:ext>
            </a:extLst>
          </p:cNvPr>
          <p:cNvGraphicFramePr>
            <a:graphicFrameLocks noGrp="1"/>
          </p:cNvGraphicFramePr>
          <p:nvPr>
            <p:extLst>
              <p:ext uri="{D42A27DB-BD31-4B8C-83A1-F6EECF244321}">
                <p14:modId xmlns:p14="http://schemas.microsoft.com/office/powerpoint/2010/main" val="748879244"/>
              </p:ext>
            </p:extLst>
          </p:nvPr>
        </p:nvGraphicFramePr>
        <p:xfrm>
          <a:off x="2348753" y="2646403"/>
          <a:ext cx="7153836" cy="2560320"/>
        </p:xfrm>
        <a:graphic>
          <a:graphicData uri="http://schemas.openxmlformats.org/drawingml/2006/table">
            <a:tbl>
              <a:tblPr firstRow="1" bandRow="1">
                <a:tableStyleId>{5C22544A-7EE6-4342-B048-85BDC9FD1C3A}</a:tableStyleId>
              </a:tblPr>
              <a:tblGrid>
                <a:gridCol w="3563289">
                  <a:extLst>
                    <a:ext uri="{9D8B030D-6E8A-4147-A177-3AD203B41FA5}">
                      <a16:colId xmlns:a16="http://schemas.microsoft.com/office/drawing/2014/main" val="1411473478"/>
                    </a:ext>
                  </a:extLst>
                </a:gridCol>
                <a:gridCol w="3590547">
                  <a:extLst>
                    <a:ext uri="{9D8B030D-6E8A-4147-A177-3AD203B41FA5}">
                      <a16:colId xmlns:a16="http://schemas.microsoft.com/office/drawing/2014/main" val="789120581"/>
                    </a:ext>
                  </a:extLst>
                </a:gridCol>
              </a:tblGrid>
              <a:tr h="330154">
                <a:tc>
                  <a:txBody>
                    <a:bodyPr/>
                    <a:lstStyle/>
                    <a:p>
                      <a:pPr algn="ctr"/>
                      <a:r>
                        <a:rPr lang="en-IN" dirty="0">
                          <a:solidFill>
                            <a:schemeClr val="bg1"/>
                          </a:solidFill>
                        </a:rPr>
                        <a:t>Algorithms</a:t>
                      </a:r>
                    </a:p>
                  </a:txBody>
                  <a:tcPr/>
                </a:tc>
                <a:tc>
                  <a:txBody>
                    <a:bodyPr/>
                    <a:lstStyle/>
                    <a:p>
                      <a:pPr algn="ctr"/>
                      <a:r>
                        <a:rPr lang="en-IN" dirty="0">
                          <a:solidFill>
                            <a:schemeClr val="bg1"/>
                          </a:solidFill>
                        </a:rPr>
                        <a:t> Accuracy</a:t>
                      </a:r>
                    </a:p>
                  </a:txBody>
                  <a:tcPr/>
                </a:tc>
                <a:extLst>
                  <a:ext uri="{0D108BD9-81ED-4DB2-BD59-A6C34878D82A}">
                    <a16:rowId xmlns:a16="http://schemas.microsoft.com/office/drawing/2014/main" val="628204161"/>
                  </a:ext>
                </a:extLst>
              </a:tr>
              <a:tr h="330154">
                <a:tc>
                  <a:txBody>
                    <a:bodyPr/>
                    <a:lstStyle/>
                    <a:p>
                      <a:pPr algn="ctr"/>
                      <a:r>
                        <a:rPr lang="en-IN" dirty="0">
                          <a:solidFill>
                            <a:schemeClr val="tx2">
                              <a:lumMod val="50000"/>
                            </a:schemeClr>
                          </a:solidFill>
                        </a:rPr>
                        <a:t>Logistic Regression</a:t>
                      </a:r>
                    </a:p>
                  </a:txBody>
                  <a:tcPr/>
                </a:tc>
                <a:tc>
                  <a:txBody>
                    <a:bodyPr/>
                    <a:lstStyle/>
                    <a:p>
                      <a:pPr algn="ctr"/>
                      <a:r>
                        <a:rPr lang="en-US" dirty="0">
                          <a:solidFill>
                            <a:schemeClr val="tx2">
                              <a:lumMod val="50000"/>
                            </a:schemeClr>
                          </a:solidFill>
                        </a:rPr>
                        <a:t>0.7837</a:t>
                      </a:r>
                      <a:endParaRPr lang="en-IN" dirty="0">
                        <a:solidFill>
                          <a:schemeClr val="tx2">
                            <a:lumMod val="50000"/>
                          </a:schemeClr>
                        </a:solidFill>
                      </a:endParaRPr>
                    </a:p>
                  </a:txBody>
                  <a:tcPr/>
                </a:tc>
                <a:extLst>
                  <a:ext uri="{0D108BD9-81ED-4DB2-BD59-A6C34878D82A}">
                    <a16:rowId xmlns:a16="http://schemas.microsoft.com/office/drawing/2014/main" val="4226927090"/>
                  </a:ext>
                </a:extLst>
              </a:tr>
              <a:tr h="330154">
                <a:tc>
                  <a:txBody>
                    <a:bodyPr/>
                    <a:lstStyle/>
                    <a:p>
                      <a:pPr algn="ctr"/>
                      <a:r>
                        <a:rPr lang="en-IN" dirty="0">
                          <a:solidFill>
                            <a:schemeClr val="tx2">
                              <a:lumMod val="50000"/>
                            </a:schemeClr>
                          </a:solidFill>
                        </a:rPr>
                        <a:t>KNN</a:t>
                      </a:r>
                    </a:p>
                  </a:txBody>
                  <a:tcPr/>
                </a:tc>
                <a:tc>
                  <a:txBody>
                    <a:bodyPr/>
                    <a:lstStyle/>
                    <a:p>
                      <a:pPr algn="ctr"/>
                      <a:r>
                        <a:rPr lang="en-US" dirty="0">
                          <a:solidFill>
                            <a:schemeClr val="tx2">
                              <a:lumMod val="50000"/>
                            </a:schemeClr>
                          </a:solidFill>
                        </a:rPr>
                        <a:t>0.7891</a:t>
                      </a:r>
                      <a:endParaRPr lang="en-IN" dirty="0">
                        <a:solidFill>
                          <a:schemeClr val="tx2">
                            <a:lumMod val="50000"/>
                          </a:schemeClr>
                        </a:solidFill>
                      </a:endParaRPr>
                    </a:p>
                  </a:txBody>
                  <a:tcPr/>
                </a:tc>
                <a:extLst>
                  <a:ext uri="{0D108BD9-81ED-4DB2-BD59-A6C34878D82A}">
                    <a16:rowId xmlns:a16="http://schemas.microsoft.com/office/drawing/2014/main" val="571484954"/>
                  </a:ext>
                </a:extLst>
              </a:tr>
              <a:tr h="330154">
                <a:tc>
                  <a:txBody>
                    <a:bodyPr/>
                    <a:lstStyle/>
                    <a:p>
                      <a:pPr algn="ctr"/>
                      <a:r>
                        <a:rPr lang="en-IN" dirty="0">
                          <a:solidFill>
                            <a:schemeClr val="tx2">
                              <a:lumMod val="50000"/>
                            </a:schemeClr>
                          </a:solidFill>
                        </a:rPr>
                        <a:t>Decision Tree</a:t>
                      </a:r>
                    </a:p>
                  </a:txBody>
                  <a:tcPr/>
                </a:tc>
                <a:tc>
                  <a:txBody>
                    <a:bodyPr/>
                    <a:lstStyle/>
                    <a:p>
                      <a:pPr algn="ctr"/>
                      <a:r>
                        <a:rPr lang="en-US" dirty="0">
                          <a:solidFill>
                            <a:schemeClr val="tx2">
                              <a:lumMod val="50000"/>
                            </a:schemeClr>
                          </a:solidFill>
                        </a:rPr>
                        <a:t>0.7027</a:t>
                      </a:r>
                      <a:endParaRPr lang="en-IN" dirty="0">
                        <a:solidFill>
                          <a:schemeClr val="tx2">
                            <a:lumMod val="50000"/>
                          </a:schemeClr>
                        </a:solidFill>
                      </a:endParaRPr>
                    </a:p>
                  </a:txBody>
                  <a:tcPr/>
                </a:tc>
                <a:extLst>
                  <a:ext uri="{0D108BD9-81ED-4DB2-BD59-A6C34878D82A}">
                    <a16:rowId xmlns:a16="http://schemas.microsoft.com/office/drawing/2014/main" val="2379401647"/>
                  </a:ext>
                </a:extLst>
              </a:tr>
              <a:tr h="330154">
                <a:tc>
                  <a:txBody>
                    <a:bodyPr/>
                    <a:lstStyle/>
                    <a:p>
                      <a:pPr algn="ctr"/>
                      <a:r>
                        <a:rPr lang="en-IN" dirty="0">
                          <a:solidFill>
                            <a:schemeClr val="tx2">
                              <a:lumMod val="50000"/>
                            </a:schemeClr>
                          </a:solidFill>
                        </a:rPr>
                        <a:t>Random Forest</a:t>
                      </a:r>
                    </a:p>
                  </a:txBody>
                  <a:tcPr/>
                </a:tc>
                <a:tc>
                  <a:txBody>
                    <a:bodyPr/>
                    <a:lstStyle/>
                    <a:p>
                      <a:pPr algn="ctr"/>
                      <a:r>
                        <a:rPr lang="en-IN" dirty="0"/>
                        <a:t>0.7405</a:t>
                      </a:r>
                      <a:endParaRPr lang="en-IN" dirty="0">
                        <a:solidFill>
                          <a:schemeClr val="tx2">
                            <a:lumMod val="50000"/>
                          </a:schemeClr>
                        </a:solidFill>
                      </a:endParaRPr>
                    </a:p>
                  </a:txBody>
                  <a:tcPr/>
                </a:tc>
                <a:extLst>
                  <a:ext uri="{0D108BD9-81ED-4DB2-BD59-A6C34878D82A}">
                    <a16:rowId xmlns:a16="http://schemas.microsoft.com/office/drawing/2014/main" val="775533830"/>
                  </a:ext>
                </a:extLst>
              </a:tr>
              <a:tr h="330154">
                <a:tc>
                  <a:txBody>
                    <a:bodyPr/>
                    <a:lstStyle/>
                    <a:p>
                      <a:pPr algn="ctr"/>
                      <a:r>
                        <a:rPr lang="en-IN" dirty="0">
                          <a:solidFill>
                            <a:schemeClr val="tx2">
                              <a:lumMod val="50000"/>
                            </a:schemeClr>
                          </a:solidFill>
                        </a:rPr>
                        <a:t>Ada Boost</a:t>
                      </a:r>
                    </a:p>
                  </a:txBody>
                  <a:tcPr/>
                </a:tc>
                <a:tc>
                  <a:txBody>
                    <a:bodyPr/>
                    <a:lstStyle/>
                    <a:p>
                      <a:pPr algn="ctr"/>
                      <a:r>
                        <a:rPr lang="en-US" dirty="0">
                          <a:solidFill>
                            <a:schemeClr val="tx2">
                              <a:lumMod val="50000"/>
                            </a:schemeClr>
                          </a:solidFill>
                        </a:rPr>
                        <a:t>0.7459</a:t>
                      </a:r>
                      <a:endParaRPr lang="en-IN" dirty="0">
                        <a:solidFill>
                          <a:schemeClr val="tx2">
                            <a:lumMod val="50000"/>
                          </a:schemeClr>
                        </a:solidFill>
                      </a:endParaRPr>
                    </a:p>
                  </a:txBody>
                  <a:tcPr/>
                </a:tc>
                <a:extLst>
                  <a:ext uri="{0D108BD9-81ED-4DB2-BD59-A6C34878D82A}">
                    <a16:rowId xmlns:a16="http://schemas.microsoft.com/office/drawing/2014/main" val="339349547"/>
                  </a:ext>
                </a:extLst>
              </a:tr>
              <a:tr h="330154">
                <a:tc>
                  <a:txBody>
                    <a:bodyPr/>
                    <a:lstStyle/>
                    <a:p>
                      <a:pPr algn="ctr"/>
                      <a:r>
                        <a:rPr lang="en-IN" dirty="0">
                          <a:solidFill>
                            <a:schemeClr val="tx2">
                              <a:lumMod val="50000"/>
                            </a:schemeClr>
                          </a:solidFill>
                        </a:rPr>
                        <a:t>Gradient Boost</a:t>
                      </a:r>
                    </a:p>
                  </a:txBody>
                  <a:tcPr/>
                </a:tc>
                <a:tc>
                  <a:txBody>
                    <a:bodyPr/>
                    <a:lstStyle/>
                    <a:p>
                      <a:pPr algn="ctr"/>
                      <a:r>
                        <a:rPr lang="en-US" dirty="0">
                          <a:solidFill>
                            <a:schemeClr val="tx2">
                              <a:lumMod val="50000"/>
                            </a:schemeClr>
                          </a:solidFill>
                        </a:rPr>
                        <a:t>0.7621</a:t>
                      </a:r>
                      <a:endParaRPr lang="en-IN" dirty="0">
                        <a:solidFill>
                          <a:schemeClr val="tx2">
                            <a:lumMod val="50000"/>
                          </a:schemeClr>
                        </a:solidFill>
                      </a:endParaRPr>
                    </a:p>
                  </a:txBody>
                  <a:tcPr/>
                </a:tc>
                <a:extLst>
                  <a:ext uri="{0D108BD9-81ED-4DB2-BD59-A6C34878D82A}">
                    <a16:rowId xmlns:a16="http://schemas.microsoft.com/office/drawing/2014/main" val="1632679218"/>
                  </a:ext>
                </a:extLst>
              </a:tr>
            </a:tbl>
          </a:graphicData>
        </a:graphic>
      </p:graphicFrame>
    </p:spTree>
    <p:extLst>
      <p:ext uri="{BB962C8B-B14F-4D97-AF65-F5344CB8AC3E}">
        <p14:creationId xmlns:p14="http://schemas.microsoft.com/office/powerpoint/2010/main" val="68119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B4F1119-7CC0-4B67-B9E9-0C6C1F6457B4}"/>
              </a:ext>
            </a:extLst>
          </p:cNvPr>
          <p:cNvSpPr>
            <a:spLocks noGrp="1"/>
          </p:cNvSpPr>
          <p:nvPr>
            <p:ph sz="half" idx="2"/>
          </p:nvPr>
        </p:nvSpPr>
        <p:spPr>
          <a:xfrm>
            <a:off x="1024127" y="833120"/>
            <a:ext cx="9813205" cy="5522856"/>
          </a:xfrm>
        </p:spPr>
        <p:txBody>
          <a:bodyPr>
            <a:normAutofit fontScale="92500" lnSpcReduction="20000"/>
          </a:bodyPr>
          <a:lstStyle/>
          <a:p>
            <a:pPr>
              <a:buFont typeface="Wingdings" panose="05000000000000000000" pitchFamily="2" charset="2"/>
              <a:buChar char="Ø"/>
            </a:pPr>
            <a:r>
              <a:rPr lang="en-US" sz="3200" b="1" u="sng" dirty="0">
                <a:solidFill>
                  <a:schemeClr val="accent1"/>
                </a:solidFill>
                <a:effectLst>
                  <a:outerShdw blurRad="38100" dist="38100" dir="2700000" algn="tl">
                    <a:srgbClr val="000000">
                      <a:alpha val="43137"/>
                    </a:srgbClr>
                  </a:outerShdw>
                </a:effectLst>
              </a:rPr>
              <a:t>Confusion Matrix </a:t>
            </a:r>
            <a:r>
              <a:rPr lang="en-US" sz="3200" b="1" dirty="0">
                <a:solidFill>
                  <a:schemeClr val="accent1"/>
                </a:solidFill>
              </a:rPr>
              <a:t>:-</a:t>
            </a:r>
            <a:endParaRPr lang="en-US" sz="3200" dirty="0">
              <a:solidFill>
                <a:schemeClr val="accent1"/>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US" b="1" dirty="0">
                <a:solidFill>
                  <a:schemeClr val="tx2">
                    <a:lumMod val="50000"/>
                  </a:schemeClr>
                </a:solidFill>
              </a:rPr>
              <a:t>Here we have imbalance data set so we are considering the confusion matrix.</a:t>
            </a:r>
          </a:p>
          <a:p>
            <a:pPr>
              <a:buFont typeface="Arial" panose="020B0604020202020204" pitchFamily="34" charset="0"/>
              <a:buChar char="•"/>
            </a:pPr>
            <a:r>
              <a:rPr lang="en-IN" sz="2600" b="1" dirty="0"/>
              <a:t>  </a:t>
            </a:r>
            <a:r>
              <a:rPr lang="en-IN" b="1" dirty="0"/>
              <a:t>Models with the FP &amp; FN:</a:t>
            </a:r>
          </a:p>
          <a:p>
            <a:pPr>
              <a:buFont typeface="Arial" panose="020B0604020202020204" pitchFamily="34" charset="0"/>
              <a:buChar char="•"/>
            </a:pPr>
            <a:endParaRPr lang="en-IN" sz="2600" b="1" dirty="0"/>
          </a:p>
          <a:p>
            <a:pPr>
              <a:buFont typeface="Arial" panose="020B0604020202020204" pitchFamily="34" charset="0"/>
              <a:buChar char="•"/>
            </a:pPr>
            <a:endParaRPr lang="en-IN" sz="2600" b="1" dirty="0"/>
          </a:p>
          <a:p>
            <a:pPr>
              <a:buFont typeface="Arial" panose="020B0604020202020204" pitchFamily="34" charset="0"/>
              <a:buChar char="•"/>
            </a:pPr>
            <a:endParaRPr lang="en-IN" sz="2600" b="1" dirty="0"/>
          </a:p>
          <a:p>
            <a:pPr>
              <a:buFont typeface="Arial" panose="020B0604020202020204" pitchFamily="34" charset="0"/>
              <a:buChar char="•"/>
            </a:pPr>
            <a:endParaRPr lang="en-IN" sz="2600" b="1" dirty="0"/>
          </a:p>
          <a:p>
            <a:pPr>
              <a:buFont typeface="Arial" panose="020B0604020202020204" pitchFamily="34" charset="0"/>
              <a:buChar char="•"/>
            </a:pPr>
            <a:endParaRPr lang="en-IN" sz="2600" b="1" dirty="0"/>
          </a:p>
          <a:p>
            <a:pPr>
              <a:buFont typeface="Arial" panose="020B0604020202020204" pitchFamily="34" charset="0"/>
              <a:buChar char="•"/>
            </a:pPr>
            <a:endParaRPr lang="en-IN" sz="2600" b="1" dirty="0"/>
          </a:p>
          <a:p>
            <a:pPr>
              <a:buFont typeface="Arial" panose="020B0604020202020204" pitchFamily="34" charset="0"/>
              <a:buChar char="•"/>
            </a:pPr>
            <a:endParaRPr lang="en-IN" sz="2600" b="1" dirty="0"/>
          </a:p>
          <a:p>
            <a:pPr marL="0" indent="0">
              <a:buNone/>
            </a:pPr>
            <a:endParaRPr lang="en-IN" sz="2600" b="1" dirty="0"/>
          </a:p>
          <a:p>
            <a:pPr>
              <a:buFont typeface="Arial" panose="020B0604020202020204" pitchFamily="34" charset="0"/>
              <a:buChar char="•"/>
            </a:pPr>
            <a:r>
              <a:rPr lang="en-IN" b="1" dirty="0"/>
              <a:t>  KNN is having less number of incorrect records.</a:t>
            </a:r>
          </a:p>
        </p:txBody>
      </p:sp>
      <p:sp>
        <p:nvSpPr>
          <p:cNvPr id="7" name="Footer Placeholder 6">
            <a:extLst>
              <a:ext uri="{FF2B5EF4-FFF2-40B4-BE49-F238E27FC236}">
                <a16:creationId xmlns:a16="http://schemas.microsoft.com/office/drawing/2014/main" id="{E9245D82-CA63-4FFF-B224-58EE996602D6}"/>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AA3D41A3-FD4E-4D29-B764-70C79F5CCDFF}"/>
              </a:ext>
            </a:extLst>
          </p:cNvPr>
          <p:cNvSpPr>
            <a:spLocks noGrp="1"/>
          </p:cNvSpPr>
          <p:nvPr>
            <p:ph type="sldNum" sz="quarter" idx="12"/>
          </p:nvPr>
        </p:nvSpPr>
        <p:spPr/>
        <p:txBody>
          <a:bodyPr/>
          <a:lstStyle/>
          <a:p>
            <a:fld id="{6D22F896-40B5-4ADD-8801-0D06FADFA095}" type="slidenum">
              <a:rPr lang="en-US" sz="1400" smtClean="0"/>
              <a:t>27</a:t>
            </a:fld>
            <a:endParaRPr lang="en-US" sz="1400" dirty="0"/>
          </a:p>
        </p:txBody>
      </p:sp>
      <p:graphicFrame>
        <p:nvGraphicFramePr>
          <p:cNvPr id="9" name="Table 9">
            <a:extLst>
              <a:ext uri="{FF2B5EF4-FFF2-40B4-BE49-F238E27FC236}">
                <a16:creationId xmlns:a16="http://schemas.microsoft.com/office/drawing/2014/main" id="{A92214F7-63F4-42FB-A3F7-A34BF8BBE88B}"/>
              </a:ext>
            </a:extLst>
          </p:cNvPr>
          <p:cNvGraphicFramePr>
            <a:graphicFrameLocks noGrp="1"/>
          </p:cNvGraphicFramePr>
          <p:nvPr>
            <p:extLst>
              <p:ext uri="{D42A27DB-BD31-4B8C-83A1-F6EECF244321}">
                <p14:modId xmlns:p14="http://schemas.microsoft.com/office/powerpoint/2010/main" val="719133237"/>
              </p:ext>
            </p:extLst>
          </p:nvPr>
        </p:nvGraphicFramePr>
        <p:xfrm>
          <a:off x="1857305" y="2294965"/>
          <a:ext cx="7967553" cy="2939316"/>
        </p:xfrm>
        <a:graphic>
          <a:graphicData uri="http://schemas.openxmlformats.org/drawingml/2006/table">
            <a:tbl>
              <a:tblPr firstRow="1" bandRow="1">
                <a:tableStyleId>{5C22544A-7EE6-4342-B048-85BDC9FD1C3A}</a:tableStyleId>
              </a:tblPr>
              <a:tblGrid>
                <a:gridCol w="2655851">
                  <a:extLst>
                    <a:ext uri="{9D8B030D-6E8A-4147-A177-3AD203B41FA5}">
                      <a16:colId xmlns:a16="http://schemas.microsoft.com/office/drawing/2014/main" val="269074805"/>
                    </a:ext>
                  </a:extLst>
                </a:gridCol>
                <a:gridCol w="2655851">
                  <a:extLst>
                    <a:ext uri="{9D8B030D-6E8A-4147-A177-3AD203B41FA5}">
                      <a16:colId xmlns:a16="http://schemas.microsoft.com/office/drawing/2014/main" val="3998701690"/>
                    </a:ext>
                  </a:extLst>
                </a:gridCol>
                <a:gridCol w="2655851">
                  <a:extLst>
                    <a:ext uri="{9D8B030D-6E8A-4147-A177-3AD203B41FA5}">
                      <a16:colId xmlns:a16="http://schemas.microsoft.com/office/drawing/2014/main" val="1517466030"/>
                    </a:ext>
                  </a:extLst>
                </a:gridCol>
              </a:tblGrid>
              <a:tr h="383206">
                <a:tc>
                  <a:txBody>
                    <a:bodyPr/>
                    <a:lstStyle/>
                    <a:p>
                      <a:pPr algn="ctr"/>
                      <a:r>
                        <a:rPr lang="en-IN" dirty="0">
                          <a:solidFill>
                            <a:schemeClr val="bg1"/>
                          </a:solidFill>
                        </a:rPr>
                        <a:t>Algorithms</a:t>
                      </a:r>
                    </a:p>
                  </a:txBody>
                  <a:tcPr/>
                </a:tc>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472427187"/>
                  </a:ext>
                </a:extLst>
              </a:tr>
              <a:tr h="383206">
                <a:tc>
                  <a:txBody>
                    <a:bodyPr/>
                    <a:lstStyle/>
                    <a:p>
                      <a:pPr algn="ctr"/>
                      <a:r>
                        <a:rPr lang="en-IN" dirty="0">
                          <a:solidFill>
                            <a:schemeClr val="tx2">
                              <a:lumMod val="50000"/>
                            </a:schemeClr>
                          </a:solidFill>
                        </a:rPr>
                        <a:t>Logistic Regression</a:t>
                      </a:r>
                    </a:p>
                  </a:txBody>
                  <a:tcPr/>
                </a:tc>
                <a:tc>
                  <a:txBody>
                    <a:bodyPr/>
                    <a:lstStyle/>
                    <a:p>
                      <a:pPr algn="ctr"/>
                      <a:r>
                        <a:rPr lang="en-US" dirty="0"/>
                        <a:t>38</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124190869"/>
                  </a:ext>
                </a:extLst>
              </a:tr>
              <a:tr h="605329">
                <a:tc>
                  <a:txBody>
                    <a:bodyPr/>
                    <a:lstStyle/>
                    <a:p>
                      <a:pPr algn="ctr"/>
                      <a:r>
                        <a:rPr lang="en-IN" dirty="0">
                          <a:solidFill>
                            <a:schemeClr val="tx2">
                              <a:lumMod val="50000"/>
                            </a:schemeClr>
                          </a:solidFill>
                        </a:rPr>
                        <a:t>KNN</a:t>
                      </a:r>
                    </a:p>
                    <a:p>
                      <a:pPr algn="ctr"/>
                      <a:r>
                        <a:rPr lang="en-IN" dirty="0">
                          <a:solidFill>
                            <a:schemeClr val="tx2">
                              <a:lumMod val="50000"/>
                            </a:schemeClr>
                          </a:solidFill>
                        </a:rPr>
                        <a:t>(Neighbors-5)</a:t>
                      </a:r>
                    </a:p>
                  </a:txBody>
                  <a:tcPr/>
                </a:tc>
                <a:tc>
                  <a:txBody>
                    <a:bodyPr/>
                    <a:lstStyle/>
                    <a:p>
                      <a:pPr algn="ctr"/>
                      <a:r>
                        <a:rPr lang="en-US" dirty="0"/>
                        <a:t>37</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917893590"/>
                  </a:ext>
                </a:extLst>
              </a:tr>
              <a:tr h="383206">
                <a:tc>
                  <a:txBody>
                    <a:bodyPr/>
                    <a:lstStyle/>
                    <a:p>
                      <a:pPr algn="ctr"/>
                      <a:r>
                        <a:rPr lang="en-IN" dirty="0">
                          <a:solidFill>
                            <a:schemeClr val="tx2">
                              <a:lumMod val="50000"/>
                            </a:schemeClr>
                          </a:solidFill>
                        </a:rPr>
                        <a:t>Decision Tree</a:t>
                      </a:r>
                    </a:p>
                  </a:txBody>
                  <a:tcPr/>
                </a:tc>
                <a:tc>
                  <a:txBody>
                    <a:bodyPr/>
                    <a:lstStyle/>
                    <a:p>
                      <a:pPr algn="ctr"/>
                      <a:r>
                        <a:rPr lang="en-US" dirty="0"/>
                        <a:t>30</a:t>
                      </a:r>
                      <a:endParaRPr lang="en-IN" dirty="0"/>
                    </a:p>
                  </a:txBody>
                  <a:tcPr/>
                </a:tc>
                <a:tc>
                  <a:txBody>
                    <a:bodyPr/>
                    <a:lstStyle/>
                    <a:p>
                      <a:pPr algn="ctr"/>
                      <a:r>
                        <a:rPr lang="en-US" dirty="0"/>
                        <a:t>25</a:t>
                      </a:r>
                      <a:endParaRPr lang="en-IN" dirty="0"/>
                    </a:p>
                  </a:txBody>
                  <a:tcPr/>
                </a:tc>
                <a:extLst>
                  <a:ext uri="{0D108BD9-81ED-4DB2-BD59-A6C34878D82A}">
                    <a16:rowId xmlns:a16="http://schemas.microsoft.com/office/drawing/2014/main" val="27967970"/>
                  </a:ext>
                </a:extLst>
              </a:tr>
              <a:tr h="383206">
                <a:tc>
                  <a:txBody>
                    <a:bodyPr/>
                    <a:lstStyle/>
                    <a:p>
                      <a:pPr algn="ctr"/>
                      <a:r>
                        <a:rPr lang="en-IN" dirty="0">
                          <a:solidFill>
                            <a:schemeClr val="tx2">
                              <a:lumMod val="50000"/>
                            </a:schemeClr>
                          </a:solidFill>
                        </a:rPr>
                        <a:t>Random Forest</a:t>
                      </a:r>
                    </a:p>
                  </a:txBody>
                  <a:tcPr/>
                </a:tc>
                <a:tc>
                  <a:txBody>
                    <a:bodyPr/>
                    <a:lstStyle/>
                    <a:p>
                      <a:pPr algn="ctr"/>
                      <a:r>
                        <a:rPr lang="en-US" dirty="0"/>
                        <a:t>36</a:t>
                      </a:r>
                      <a:endParaRPr lang="en-IN" dirty="0"/>
                    </a:p>
                  </a:txBody>
                  <a:tcPr/>
                </a:tc>
                <a:tc>
                  <a:txBody>
                    <a:bodyPr/>
                    <a:lstStyle/>
                    <a:p>
                      <a:pPr algn="ctr"/>
                      <a:r>
                        <a:rPr lang="en-US" dirty="0"/>
                        <a:t>12</a:t>
                      </a:r>
                      <a:endParaRPr lang="en-IN" dirty="0"/>
                    </a:p>
                  </a:txBody>
                  <a:tcPr/>
                </a:tc>
                <a:extLst>
                  <a:ext uri="{0D108BD9-81ED-4DB2-BD59-A6C34878D82A}">
                    <a16:rowId xmlns:a16="http://schemas.microsoft.com/office/drawing/2014/main" val="1683643124"/>
                  </a:ext>
                </a:extLst>
              </a:tr>
              <a:tr h="383206">
                <a:tc>
                  <a:txBody>
                    <a:bodyPr/>
                    <a:lstStyle/>
                    <a:p>
                      <a:pPr algn="ctr"/>
                      <a:r>
                        <a:rPr lang="en-IN" dirty="0">
                          <a:solidFill>
                            <a:schemeClr val="tx2">
                              <a:lumMod val="50000"/>
                            </a:schemeClr>
                          </a:solidFill>
                        </a:rPr>
                        <a:t>Ada Boost</a:t>
                      </a:r>
                    </a:p>
                  </a:txBody>
                  <a:tcPr/>
                </a:tc>
                <a:tc>
                  <a:txBody>
                    <a:bodyPr/>
                    <a:lstStyle/>
                    <a:p>
                      <a:pPr algn="ctr"/>
                      <a:r>
                        <a:rPr lang="en-US" dirty="0"/>
                        <a:t>37</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2669949283"/>
                  </a:ext>
                </a:extLst>
              </a:tr>
              <a:tr h="383206">
                <a:tc>
                  <a:txBody>
                    <a:bodyPr/>
                    <a:lstStyle/>
                    <a:p>
                      <a:pPr algn="ctr"/>
                      <a:r>
                        <a:rPr lang="en-IN" dirty="0">
                          <a:solidFill>
                            <a:schemeClr val="tx2">
                              <a:lumMod val="50000"/>
                            </a:schemeClr>
                          </a:solidFill>
                        </a:rPr>
                        <a:t>Gradient Boost</a:t>
                      </a:r>
                    </a:p>
                  </a:txBody>
                  <a:tcPr/>
                </a:tc>
                <a:tc>
                  <a:txBody>
                    <a:bodyPr/>
                    <a:lstStyle/>
                    <a:p>
                      <a:pPr algn="ctr"/>
                      <a:r>
                        <a:rPr lang="en-US" dirty="0"/>
                        <a:t>36</a:t>
                      </a:r>
                      <a:endParaRPr lang="en-IN" dirty="0"/>
                    </a:p>
                  </a:txBody>
                  <a:tcPr/>
                </a:tc>
                <a:tc>
                  <a:txBody>
                    <a:bodyPr/>
                    <a:lstStyle/>
                    <a:p>
                      <a:pPr algn="ctr"/>
                      <a:r>
                        <a:rPr lang="en-US" dirty="0"/>
                        <a:t>8</a:t>
                      </a:r>
                      <a:endParaRPr lang="en-IN" dirty="0"/>
                    </a:p>
                  </a:txBody>
                  <a:tcPr/>
                </a:tc>
                <a:extLst>
                  <a:ext uri="{0D108BD9-81ED-4DB2-BD59-A6C34878D82A}">
                    <a16:rowId xmlns:a16="http://schemas.microsoft.com/office/drawing/2014/main" val="2944491910"/>
                  </a:ext>
                </a:extLst>
              </a:tr>
            </a:tbl>
          </a:graphicData>
        </a:graphic>
      </p:graphicFrame>
    </p:spTree>
    <p:extLst>
      <p:ext uri="{BB962C8B-B14F-4D97-AF65-F5344CB8AC3E}">
        <p14:creationId xmlns:p14="http://schemas.microsoft.com/office/powerpoint/2010/main" val="2484148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6E7E7-BCF5-4CDB-BFAB-CA34B82AB7DA}"/>
              </a:ext>
            </a:extLst>
          </p:cNvPr>
          <p:cNvSpPr>
            <a:spLocks noGrp="1"/>
          </p:cNvSpPr>
          <p:nvPr>
            <p:ph sz="half" idx="1"/>
          </p:nvPr>
        </p:nvSpPr>
        <p:spPr>
          <a:xfrm>
            <a:off x="1030940" y="914400"/>
            <a:ext cx="9977719" cy="4948518"/>
          </a:xfrm>
        </p:spPr>
        <p:txBody>
          <a:bodyPr>
            <a:normAutofit/>
          </a:bodyPr>
          <a:lstStyle/>
          <a:p>
            <a:pPr>
              <a:buFont typeface="Wingdings" panose="05000000000000000000" pitchFamily="2" charset="2"/>
              <a:buChar char="Ø"/>
            </a:pPr>
            <a:r>
              <a:rPr lang="en-US" sz="3500" b="1" u="sng" dirty="0">
                <a:solidFill>
                  <a:schemeClr val="accent1"/>
                </a:solidFill>
                <a:effectLst>
                  <a:outerShdw blurRad="38100" dist="38100" dir="2700000" algn="tl">
                    <a:srgbClr val="000000">
                      <a:alpha val="43137"/>
                    </a:srgbClr>
                  </a:outerShdw>
                </a:effectLst>
              </a:rPr>
              <a:t>Cross Validation-</a:t>
            </a:r>
          </a:p>
          <a:p>
            <a:pPr>
              <a:buFont typeface="Arial" panose="020B0604020202020204" pitchFamily="34" charset="0"/>
              <a:buChar char="•"/>
            </a:pPr>
            <a:r>
              <a:rPr lang="en-US" sz="2800" b="1" dirty="0">
                <a:solidFill>
                  <a:schemeClr val="tx2">
                    <a:lumMod val="50000"/>
                  </a:schemeClr>
                </a:solidFill>
                <a:effectLst>
                  <a:outerShdw blurRad="38100" dist="38100" dir="2700000" algn="tl">
                    <a:srgbClr val="000000">
                      <a:alpha val="43137"/>
                    </a:srgbClr>
                  </a:outerShdw>
                </a:effectLst>
              </a:rPr>
              <a:t> </a:t>
            </a:r>
            <a:r>
              <a:rPr lang="en-US" sz="2000" b="1" dirty="0">
                <a:solidFill>
                  <a:schemeClr val="tx2">
                    <a:lumMod val="50000"/>
                  </a:schemeClr>
                </a:solidFill>
              </a:rPr>
              <a:t>Cross validation is the technique which overcomes the overfitting problem. </a:t>
            </a:r>
          </a:p>
          <a:p>
            <a:pPr>
              <a:buFont typeface="Arial" panose="020B0604020202020204" pitchFamily="34" charset="0"/>
              <a:buChar char="•"/>
            </a:pPr>
            <a:r>
              <a:rPr lang="en-US" sz="2000" b="1" dirty="0">
                <a:solidFill>
                  <a:schemeClr val="tx2">
                    <a:lumMod val="50000"/>
                  </a:schemeClr>
                </a:solidFill>
              </a:rPr>
              <a:t>  Types of Cross validation:</a:t>
            </a:r>
          </a:p>
          <a:p>
            <a:pPr marL="0" indent="0">
              <a:buNone/>
            </a:pPr>
            <a:r>
              <a:rPr lang="en-US" sz="2000" b="1" dirty="0">
                <a:solidFill>
                  <a:schemeClr val="tx2">
                    <a:lumMod val="50000"/>
                  </a:schemeClr>
                </a:solidFill>
              </a:rPr>
              <a:t>    1) K-Fold Cross validation</a:t>
            </a:r>
          </a:p>
          <a:p>
            <a:pPr marL="0" indent="0">
              <a:buNone/>
            </a:pPr>
            <a:r>
              <a:rPr lang="en-US" sz="2000" b="1" dirty="0">
                <a:solidFill>
                  <a:schemeClr val="tx2">
                    <a:lumMod val="50000"/>
                  </a:schemeClr>
                </a:solidFill>
              </a:rPr>
              <a:t>    2) Stratified Cross validation</a:t>
            </a:r>
          </a:p>
          <a:p>
            <a:pPr marL="0" indent="0">
              <a:buNone/>
            </a:pPr>
            <a:endParaRPr lang="en-US" sz="2400" dirty="0">
              <a:solidFill>
                <a:schemeClr val="tx2">
                  <a:lumMod val="50000"/>
                </a:schemeClr>
              </a:solidFill>
            </a:endParaRPr>
          </a:p>
          <a:p>
            <a:pPr marL="0" indent="0">
              <a:buNone/>
            </a:pPr>
            <a:endParaRPr lang="en-US" sz="2400" dirty="0">
              <a:solidFill>
                <a:schemeClr val="tx2">
                  <a:lumMod val="50000"/>
                </a:schemeClr>
              </a:solidFill>
            </a:endParaRPr>
          </a:p>
          <a:p>
            <a:pPr marL="0" indent="0">
              <a:buNone/>
            </a:pPr>
            <a:endParaRPr lang="en-US" sz="2400" dirty="0">
              <a:solidFill>
                <a:schemeClr val="tx2">
                  <a:lumMod val="50000"/>
                </a:schemeClr>
              </a:solidFill>
            </a:endParaRPr>
          </a:p>
          <a:p>
            <a:pPr marL="0" indent="0">
              <a:buNone/>
            </a:pPr>
            <a:endParaRPr lang="en-US" sz="2400" dirty="0">
              <a:solidFill>
                <a:schemeClr val="tx2">
                  <a:lumMod val="50000"/>
                </a:schemeClr>
              </a:solidFill>
            </a:endParaRPr>
          </a:p>
          <a:p>
            <a:pPr marL="0" indent="0">
              <a:buNone/>
            </a:pPr>
            <a:endParaRPr lang="en-IN" sz="3200" dirty="0"/>
          </a:p>
        </p:txBody>
      </p:sp>
      <p:sp>
        <p:nvSpPr>
          <p:cNvPr id="5" name="Footer Placeholder 4">
            <a:extLst>
              <a:ext uri="{FF2B5EF4-FFF2-40B4-BE49-F238E27FC236}">
                <a16:creationId xmlns:a16="http://schemas.microsoft.com/office/drawing/2014/main" id="{FDF97C4E-EFBD-4883-A1B3-49BBBC8A2286}"/>
              </a:ext>
            </a:extLst>
          </p:cNvPr>
          <p:cNvSpPr>
            <a:spLocks noGrp="1"/>
          </p:cNvSpPr>
          <p:nvPr>
            <p:ph type="ftr" sz="quarter" idx="11"/>
          </p:nvPr>
        </p:nvSpPr>
        <p:spPr/>
        <p:txBody>
          <a:bodyPr/>
          <a:lstStyle/>
          <a:p>
            <a:r>
              <a:rPr lang="en-US" sz="1400" dirty="0"/>
              <a:t>Patil Vikrant</a:t>
            </a:r>
          </a:p>
        </p:txBody>
      </p:sp>
      <p:sp>
        <p:nvSpPr>
          <p:cNvPr id="6" name="Slide Number Placeholder 5">
            <a:extLst>
              <a:ext uri="{FF2B5EF4-FFF2-40B4-BE49-F238E27FC236}">
                <a16:creationId xmlns:a16="http://schemas.microsoft.com/office/drawing/2014/main" id="{2B75315B-CF67-4E7F-9031-BA8A8D821ABA}"/>
              </a:ext>
            </a:extLst>
          </p:cNvPr>
          <p:cNvSpPr>
            <a:spLocks noGrp="1"/>
          </p:cNvSpPr>
          <p:nvPr>
            <p:ph type="sldNum" sz="quarter" idx="12"/>
          </p:nvPr>
        </p:nvSpPr>
        <p:spPr/>
        <p:txBody>
          <a:bodyPr/>
          <a:lstStyle/>
          <a:p>
            <a:fld id="{6D22F896-40B5-4ADD-8801-0D06FADFA095}" type="slidenum">
              <a:rPr lang="en-US" sz="1400" smtClean="0"/>
              <a:t>28</a:t>
            </a:fld>
            <a:endParaRPr lang="en-US" dirty="0"/>
          </a:p>
        </p:txBody>
      </p:sp>
      <p:graphicFrame>
        <p:nvGraphicFramePr>
          <p:cNvPr id="2" name="Table 3">
            <a:extLst>
              <a:ext uri="{FF2B5EF4-FFF2-40B4-BE49-F238E27FC236}">
                <a16:creationId xmlns:a16="http://schemas.microsoft.com/office/drawing/2014/main" id="{53F1DB6C-DED4-5E02-CA4C-964FE4D469E6}"/>
              </a:ext>
            </a:extLst>
          </p:cNvPr>
          <p:cNvGraphicFramePr>
            <a:graphicFrameLocks noGrp="1"/>
          </p:cNvGraphicFramePr>
          <p:nvPr>
            <p:extLst>
              <p:ext uri="{D42A27DB-BD31-4B8C-83A1-F6EECF244321}">
                <p14:modId xmlns:p14="http://schemas.microsoft.com/office/powerpoint/2010/main" val="2667479115"/>
              </p:ext>
            </p:extLst>
          </p:nvPr>
        </p:nvGraphicFramePr>
        <p:xfrm>
          <a:off x="1512047" y="3570932"/>
          <a:ext cx="8127999" cy="2560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92057545"/>
                    </a:ext>
                  </a:extLst>
                </a:gridCol>
                <a:gridCol w="2709333">
                  <a:extLst>
                    <a:ext uri="{9D8B030D-6E8A-4147-A177-3AD203B41FA5}">
                      <a16:colId xmlns:a16="http://schemas.microsoft.com/office/drawing/2014/main" val="3099958002"/>
                    </a:ext>
                  </a:extLst>
                </a:gridCol>
                <a:gridCol w="2709333">
                  <a:extLst>
                    <a:ext uri="{9D8B030D-6E8A-4147-A177-3AD203B41FA5}">
                      <a16:colId xmlns:a16="http://schemas.microsoft.com/office/drawing/2014/main" val="3926392611"/>
                    </a:ext>
                  </a:extLst>
                </a:gridCol>
              </a:tblGrid>
              <a:tr h="360105">
                <a:tc>
                  <a:txBody>
                    <a:bodyPr/>
                    <a:lstStyle/>
                    <a:p>
                      <a:r>
                        <a:rPr lang="en-IN" dirty="0"/>
                        <a:t>Algorithms</a:t>
                      </a:r>
                    </a:p>
                  </a:txBody>
                  <a:tcPr/>
                </a:tc>
                <a:tc>
                  <a:txBody>
                    <a:bodyPr/>
                    <a:lstStyle/>
                    <a:p>
                      <a:r>
                        <a:rPr lang="en-IN" dirty="0"/>
                        <a:t>K-Fold CV (Accuracy)</a:t>
                      </a:r>
                    </a:p>
                  </a:txBody>
                  <a:tcPr/>
                </a:tc>
                <a:tc>
                  <a:txBody>
                    <a:bodyPr/>
                    <a:lstStyle/>
                    <a:p>
                      <a:r>
                        <a:rPr lang="en-IN" dirty="0"/>
                        <a:t>Stratified CV (Accuracy)</a:t>
                      </a:r>
                    </a:p>
                  </a:txBody>
                  <a:tcPr/>
                </a:tc>
                <a:extLst>
                  <a:ext uri="{0D108BD9-81ED-4DB2-BD59-A6C34878D82A}">
                    <a16:rowId xmlns:a16="http://schemas.microsoft.com/office/drawing/2014/main" val="2727213462"/>
                  </a:ext>
                </a:extLst>
              </a:tr>
              <a:tr h="360105">
                <a:tc>
                  <a:txBody>
                    <a:bodyPr/>
                    <a:lstStyle/>
                    <a:p>
                      <a:r>
                        <a:rPr lang="en-IN" dirty="0"/>
                        <a:t>Logistic Regression</a:t>
                      </a:r>
                    </a:p>
                  </a:txBody>
                  <a:tcPr/>
                </a:tc>
                <a:tc>
                  <a:txBody>
                    <a:bodyPr/>
                    <a:lstStyle/>
                    <a:p>
                      <a:r>
                        <a:rPr lang="en-US" dirty="0"/>
                        <a:t>0.8080</a:t>
                      </a:r>
                      <a:endParaRPr lang="en-IN" dirty="0"/>
                    </a:p>
                  </a:txBody>
                  <a:tcPr/>
                </a:tc>
                <a:tc>
                  <a:txBody>
                    <a:bodyPr/>
                    <a:lstStyle/>
                    <a:p>
                      <a:r>
                        <a:rPr lang="en-US" dirty="0"/>
                        <a:t>0.7996</a:t>
                      </a:r>
                      <a:endParaRPr lang="en-IN" dirty="0"/>
                    </a:p>
                  </a:txBody>
                  <a:tcPr/>
                </a:tc>
                <a:extLst>
                  <a:ext uri="{0D108BD9-81ED-4DB2-BD59-A6C34878D82A}">
                    <a16:rowId xmlns:a16="http://schemas.microsoft.com/office/drawing/2014/main" val="1529923048"/>
                  </a:ext>
                </a:extLst>
              </a:tr>
              <a:tr h="360105">
                <a:tc>
                  <a:txBody>
                    <a:bodyPr/>
                    <a:lstStyle/>
                    <a:p>
                      <a:r>
                        <a:rPr lang="en-IN" dirty="0"/>
                        <a:t>KNN</a:t>
                      </a:r>
                    </a:p>
                  </a:txBody>
                  <a:tcPr/>
                </a:tc>
                <a:tc>
                  <a:txBody>
                    <a:bodyPr/>
                    <a:lstStyle/>
                    <a:p>
                      <a:r>
                        <a:rPr lang="en-US" dirty="0"/>
                        <a:t>0.6333</a:t>
                      </a:r>
                      <a:endParaRPr lang="en-IN" dirty="0"/>
                    </a:p>
                  </a:txBody>
                  <a:tcPr/>
                </a:tc>
                <a:tc>
                  <a:txBody>
                    <a:bodyPr/>
                    <a:lstStyle/>
                    <a:p>
                      <a:r>
                        <a:rPr lang="en-IN" dirty="0"/>
                        <a:t>0.6140</a:t>
                      </a:r>
                    </a:p>
                  </a:txBody>
                  <a:tcPr/>
                </a:tc>
                <a:extLst>
                  <a:ext uri="{0D108BD9-81ED-4DB2-BD59-A6C34878D82A}">
                    <a16:rowId xmlns:a16="http://schemas.microsoft.com/office/drawing/2014/main" val="919041176"/>
                  </a:ext>
                </a:extLst>
              </a:tr>
              <a:tr h="360105">
                <a:tc>
                  <a:txBody>
                    <a:bodyPr/>
                    <a:lstStyle/>
                    <a:p>
                      <a:r>
                        <a:rPr lang="en-IN" dirty="0"/>
                        <a:t>Decision Tree</a:t>
                      </a:r>
                    </a:p>
                  </a:txBody>
                  <a:tcPr/>
                </a:tc>
                <a:tc>
                  <a:txBody>
                    <a:bodyPr/>
                    <a:lstStyle/>
                    <a:p>
                      <a:r>
                        <a:rPr lang="en-US" dirty="0"/>
                        <a:t>0.7168</a:t>
                      </a:r>
                      <a:endParaRPr lang="en-IN" dirty="0"/>
                    </a:p>
                  </a:txBody>
                  <a:tcPr/>
                </a:tc>
                <a:tc>
                  <a:txBody>
                    <a:bodyPr/>
                    <a:lstStyle/>
                    <a:p>
                      <a:r>
                        <a:rPr lang="en-IN" dirty="0"/>
                        <a:t>0.7052</a:t>
                      </a:r>
                    </a:p>
                  </a:txBody>
                  <a:tcPr/>
                </a:tc>
                <a:extLst>
                  <a:ext uri="{0D108BD9-81ED-4DB2-BD59-A6C34878D82A}">
                    <a16:rowId xmlns:a16="http://schemas.microsoft.com/office/drawing/2014/main" val="2584747336"/>
                  </a:ext>
                </a:extLst>
              </a:tr>
              <a:tr h="360105">
                <a:tc>
                  <a:txBody>
                    <a:bodyPr/>
                    <a:lstStyle/>
                    <a:p>
                      <a:r>
                        <a:rPr lang="en-US" dirty="0"/>
                        <a:t>AdaBoost</a:t>
                      </a:r>
                      <a:endParaRPr lang="en-IN" dirty="0"/>
                    </a:p>
                  </a:txBody>
                  <a:tcPr/>
                </a:tc>
                <a:tc>
                  <a:txBody>
                    <a:bodyPr/>
                    <a:lstStyle/>
                    <a:p>
                      <a:r>
                        <a:rPr lang="en-IN" dirty="0"/>
                        <a:t>0.7898</a:t>
                      </a:r>
                    </a:p>
                  </a:txBody>
                  <a:tcPr/>
                </a:tc>
                <a:tc>
                  <a:txBody>
                    <a:bodyPr/>
                    <a:lstStyle/>
                    <a:p>
                      <a:r>
                        <a:rPr lang="en-IN" dirty="0"/>
                        <a:t>0.7866</a:t>
                      </a:r>
                    </a:p>
                  </a:txBody>
                  <a:tcPr/>
                </a:tc>
                <a:extLst>
                  <a:ext uri="{0D108BD9-81ED-4DB2-BD59-A6C34878D82A}">
                    <a16:rowId xmlns:a16="http://schemas.microsoft.com/office/drawing/2014/main" val="1656892587"/>
                  </a:ext>
                </a:extLst>
              </a:tr>
              <a:tr h="355472">
                <a:tc>
                  <a:txBody>
                    <a:bodyPr/>
                    <a:lstStyle/>
                    <a:p>
                      <a:r>
                        <a:rPr lang="en-US" dirty="0"/>
                        <a:t>Gradient Boost</a:t>
                      </a:r>
                      <a:endParaRPr lang="en-IN" dirty="0"/>
                    </a:p>
                  </a:txBody>
                  <a:tcPr/>
                </a:tc>
                <a:tc>
                  <a:txBody>
                    <a:bodyPr/>
                    <a:lstStyle/>
                    <a:p>
                      <a:r>
                        <a:rPr lang="en-IN" dirty="0"/>
                        <a:t>0.7934</a:t>
                      </a:r>
                    </a:p>
                  </a:txBody>
                  <a:tcPr/>
                </a:tc>
                <a:tc>
                  <a:txBody>
                    <a:bodyPr/>
                    <a:lstStyle/>
                    <a:p>
                      <a:r>
                        <a:rPr lang="en-IN" dirty="0"/>
                        <a:t>0.7835</a:t>
                      </a:r>
                    </a:p>
                  </a:txBody>
                  <a:tcPr/>
                </a:tc>
                <a:extLst>
                  <a:ext uri="{0D108BD9-81ED-4DB2-BD59-A6C34878D82A}">
                    <a16:rowId xmlns:a16="http://schemas.microsoft.com/office/drawing/2014/main" val="2146124971"/>
                  </a:ext>
                </a:extLst>
              </a:tr>
              <a:tr h="360105">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504413"/>
                  </a:ext>
                </a:extLst>
              </a:tr>
            </a:tbl>
          </a:graphicData>
        </a:graphic>
      </p:graphicFrame>
    </p:spTree>
    <p:extLst>
      <p:ext uri="{BB962C8B-B14F-4D97-AF65-F5344CB8AC3E}">
        <p14:creationId xmlns:p14="http://schemas.microsoft.com/office/powerpoint/2010/main" val="1729383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56A63-7A0C-4B9B-BD3E-BBFE483CE7B8}"/>
              </a:ext>
            </a:extLst>
          </p:cNvPr>
          <p:cNvSpPr>
            <a:spLocks noGrp="1"/>
          </p:cNvSpPr>
          <p:nvPr>
            <p:ph sz="half" idx="1"/>
          </p:nvPr>
        </p:nvSpPr>
        <p:spPr>
          <a:xfrm>
            <a:off x="833718" y="690283"/>
            <a:ext cx="4921623" cy="5181600"/>
          </a:xfrm>
        </p:spPr>
        <p:txBody>
          <a:bodyPr/>
          <a:lstStyle/>
          <a:p>
            <a:pPr>
              <a:buFont typeface="Wingdings" panose="05000000000000000000" pitchFamily="2" charset="2"/>
              <a:buChar char="Ø"/>
            </a:pPr>
            <a:r>
              <a:rPr lang="en-US" sz="2800" b="1" i="0" u="sng" dirty="0">
                <a:solidFill>
                  <a:schemeClr val="accent1"/>
                </a:solidFill>
                <a:effectLst>
                  <a:outerShdw blurRad="38100" dist="38100" dir="2700000" algn="tl">
                    <a:srgbClr val="000000">
                      <a:alpha val="43137"/>
                    </a:srgbClr>
                  </a:outerShdw>
                </a:effectLst>
                <a:latin typeface="Roboto" panose="02000000000000000000" pitchFamily="2" charset="0"/>
              </a:rPr>
              <a:t>Hyperparameter </a:t>
            </a:r>
            <a:r>
              <a:rPr lang="en-US" sz="2800" b="1" u="sng" dirty="0">
                <a:solidFill>
                  <a:schemeClr val="accent1"/>
                </a:solidFill>
                <a:effectLst>
                  <a:outerShdw blurRad="38100" dist="38100" dir="2700000" algn="tl">
                    <a:srgbClr val="000000">
                      <a:alpha val="43137"/>
                    </a:srgbClr>
                  </a:outerShdw>
                </a:effectLst>
              </a:rPr>
              <a:t> Tunning  </a:t>
            </a:r>
            <a:endParaRPr lang="en-US" sz="2800" b="1" dirty="0">
              <a:solidFill>
                <a:schemeClr val="accent1"/>
              </a:solidFill>
              <a:effectLst>
                <a:outerShdw blurRad="38100" dist="38100" dir="2700000" algn="tl">
                  <a:srgbClr val="000000">
                    <a:alpha val="43137"/>
                  </a:srgbClr>
                </a:outerShdw>
              </a:effectLst>
            </a:endParaRPr>
          </a:p>
          <a:p>
            <a:pPr marL="0" indent="0">
              <a:buNone/>
            </a:pPr>
            <a:endParaRPr lang="en-US" sz="2000" dirty="0">
              <a:effectLst>
                <a:outerShdw blurRad="38100" dist="38100" dir="2700000" algn="tl">
                  <a:srgbClr val="000000">
                    <a:alpha val="43137"/>
                  </a:srgbClr>
                </a:outerShdw>
              </a:effectLst>
            </a:endParaRPr>
          </a:p>
          <a:p>
            <a:pPr>
              <a:buFont typeface="Arial" panose="020B0604020202020204" pitchFamily="34" charset="0"/>
              <a:buChar char="•"/>
            </a:pPr>
            <a:r>
              <a:rPr lang="en-US" sz="2000" b="1" dirty="0"/>
              <a:t>In which we take a multiple hyperparameter &amp; created a combination of multiple hyperparameter.</a:t>
            </a:r>
          </a:p>
          <a:p>
            <a:pPr marL="0" indent="0">
              <a:buNone/>
            </a:pPr>
            <a:endParaRPr lang="en-US" sz="2000" b="1" dirty="0"/>
          </a:p>
          <a:p>
            <a:pPr>
              <a:buFont typeface="Arial" panose="020B0604020202020204" pitchFamily="34" charset="0"/>
              <a:buChar char="•"/>
            </a:pPr>
            <a:r>
              <a:rPr lang="en-US" sz="2000" b="1" dirty="0"/>
              <a:t> Grid search gives us better hyperparameter for our Machine learning Model like here our best hyperparameter are -</a:t>
            </a:r>
          </a:p>
          <a:p>
            <a:pPr marL="0" indent="0">
              <a:buNone/>
            </a:pPr>
            <a:r>
              <a:rPr lang="en-US" sz="2000" b="1" dirty="0"/>
              <a:t>  ‘bootstrap-True’, ‘Max_features-5’,‘n_estimators-12’,  ‘oob score-True’.</a:t>
            </a:r>
          </a:p>
        </p:txBody>
      </p:sp>
      <p:sp>
        <p:nvSpPr>
          <p:cNvPr id="5" name="Footer Placeholder 4">
            <a:extLst>
              <a:ext uri="{FF2B5EF4-FFF2-40B4-BE49-F238E27FC236}">
                <a16:creationId xmlns:a16="http://schemas.microsoft.com/office/drawing/2014/main" id="{8A641475-EB8F-494A-9CA4-45BEDBDDF200}"/>
              </a:ext>
            </a:extLst>
          </p:cNvPr>
          <p:cNvSpPr>
            <a:spLocks noGrp="1"/>
          </p:cNvSpPr>
          <p:nvPr>
            <p:ph type="ftr" sz="quarter" idx="11"/>
          </p:nvPr>
        </p:nvSpPr>
        <p:spPr/>
        <p:txBody>
          <a:bodyPr/>
          <a:lstStyle/>
          <a:p>
            <a:r>
              <a:rPr lang="en-US" sz="1400" dirty="0"/>
              <a:t>Patil Vikrant</a:t>
            </a:r>
          </a:p>
        </p:txBody>
      </p:sp>
      <p:sp>
        <p:nvSpPr>
          <p:cNvPr id="6" name="Slide Number Placeholder 5">
            <a:extLst>
              <a:ext uri="{FF2B5EF4-FFF2-40B4-BE49-F238E27FC236}">
                <a16:creationId xmlns:a16="http://schemas.microsoft.com/office/drawing/2014/main" id="{D16D9218-206D-431C-835C-E6B8AB376384}"/>
              </a:ext>
            </a:extLst>
          </p:cNvPr>
          <p:cNvSpPr>
            <a:spLocks noGrp="1"/>
          </p:cNvSpPr>
          <p:nvPr>
            <p:ph type="sldNum" sz="quarter" idx="12"/>
          </p:nvPr>
        </p:nvSpPr>
        <p:spPr/>
        <p:txBody>
          <a:bodyPr/>
          <a:lstStyle/>
          <a:p>
            <a:fld id="{6D22F896-40B5-4ADD-8801-0D06FADFA095}" type="slidenum">
              <a:rPr lang="en-US" sz="1400" smtClean="0"/>
              <a:t>29</a:t>
            </a:fld>
            <a:endParaRPr lang="en-US" dirty="0"/>
          </a:p>
        </p:txBody>
      </p:sp>
      <p:pic>
        <p:nvPicPr>
          <p:cNvPr id="4" name="Picture 3">
            <a:extLst>
              <a:ext uri="{FF2B5EF4-FFF2-40B4-BE49-F238E27FC236}">
                <a16:creationId xmlns:a16="http://schemas.microsoft.com/office/drawing/2014/main" id="{44650F10-EBAD-F634-6B8F-21A56552E7A7}"/>
              </a:ext>
            </a:extLst>
          </p:cNvPr>
          <p:cNvPicPr>
            <a:picLocks noChangeAspect="1"/>
          </p:cNvPicPr>
          <p:nvPr/>
        </p:nvPicPr>
        <p:blipFill>
          <a:blip r:embed="rId2"/>
          <a:stretch>
            <a:fillRect/>
          </a:stretch>
        </p:blipFill>
        <p:spPr>
          <a:xfrm>
            <a:off x="5836025" y="878540"/>
            <a:ext cx="5992065" cy="5289177"/>
          </a:xfrm>
          <a:prstGeom prst="rect">
            <a:avLst/>
          </a:prstGeom>
        </p:spPr>
      </p:pic>
    </p:spTree>
    <p:extLst>
      <p:ext uri="{BB962C8B-B14F-4D97-AF65-F5344CB8AC3E}">
        <p14:creationId xmlns:p14="http://schemas.microsoft.com/office/powerpoint/2010/main" val="238696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1FF8-24DA-4A2C-85B3-FA8ECC531FF4}"/>
              </a:ext>
            </a:extLst>
          </p:cNvPr>
          <p:cNvSpPr>
            <a:spLocks noGrp="1"/>
          </p:cNvSpPr>
          <p:nvPr>
            <p:ph type="title"/>
          </p:nvPr>
        </p:nvSpPr>
        <p:spPr>
          <a:xfrm>
            <a:off x="1945341" y="905007"/>
            <a:ext cx="5351930" cy="793378"/>
          </a:xfrm>
        </p:spPr>
        <p:txBody>
          <a:bodyPr>
            <a:normAutofit/>
          </a:bodyPr>
          <a:lstStyle/>
          <a:p>
            <a:r>
              <a:rPr lang="en-US" sz="3600" b="1" u="sng" dirty="0">
                <a:solidFill>
                  <a:srgbClr val="660066"/>
                </a:solidFill>
                <a:effectLst>
                  <a:outerShdw blurRad="38100" dist="38100" dir="2700000" algn="tl">
                    <a:srgbClr val="000000">
                      <a:alpha val="43137"/>
                    </a:srgbClr>
                  </a:outerShdw>
                </a:effectLst>
              </a:rPr>
              <a:t>Problem Statement  </a:t>
            </a:r>
            <a:endParaRPr lang="en-IN" sz="3600" b="1" u="sng" dirty="0">
              <a:solidFill>
                <a:srgbClr val="66006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534B1FD-56BE-4309-94E1-B9532F1FC267}"/>
              </a:ext>
            </a:extLst>
          </p:cNvPr>
          <p:cNvSpPr>
            <a:spLocks noGrp="1"/>
          </p:cNvSpPr>
          <p:nvPr>
            <p:ph idx="1"/>
          </p:nvPr>
        </p:nvSpPr>
        <p:spPr>
          <a:xfrm>
            <a:off x="1645215" y="1891554"/>
            <a:ext cx="8646267" cy="4205568"/>
          </a:xfrm>
        </p:spPr>
        <p:txBody>
          <a:bodyPr>
            <a:normAutofit/>
          </a:bodyPr>
          <a:lstStyle/>
          <a:p>
            <a:pPr marL="127000" lvl="0" indent="0">
              <a:spcBef>
                <a:spcPts val="0"/>
              </a:spcBef>
              <a:buSzPts val="1600"/>
              <a:buNone/>
            </a:pPr>
            <a:endParaRPr lang="en-US" sz="2400" b="1" i="0" dirty="0">
              <a:solidFill>
                <a:schemeClr val="tx2"/>
              </a:solidFill>
              <a:latin typeface="Source Sans Pro" panose="020B0503030403020204" pitchFamily="34" charset="0"/>
            </a:endParaRPr>
          </a:p>
          <a:p>
            <a:pPr marL="469900" lvl="0" indent="-342900">
              <a:spcBef>
                <a:spcPts val="0"/>
              </a:spcBef>
              <a:buSzPts val="1600"/>
              <a:buFont typeface="Wingdings" panose="05000000000000000000" pitchFamily="2" charset="2"/>
              <a:buChar char="ü"/>
            </a:pPr>
            <a:r>
              <a:rPr lang="en-US" sz="2400" b="1" i="0" dirty="0">
                <a:solidFill>
                  <a:schemeClr val="tx2">
                    <a:lumMod val="50000"/>
                  </a:schemeClr>
                </a:solidFill>
                <a:latin typeface="Source Sans Pro" panose="020B0503030403020204" pitchFamily="34" charset="0"/>
              </a:rPr>
              <a:t>The main objective of this project is to predict whether assigning the loan to particular person will be safe or not. Means pick out which customer will be able to pay the debt and which customer is likely will not be able to pay the debts.</a:t>
            </a:r>
          </a:p>
          <a:p>
            <a:pPr marL="127000" lvl="0" indent="0">
              <a:spcBef>
                <a:spcPts val="0"/>
              </a:spcBef>
              <a:buSzPts val="1600"/>
              <a:buNone/>
            </a:pPr>
            <a:endParaRPr lang="en-US" sz="2400" b="1" i="0" dirty="0">
              <a:solidFill>
                <a:schemeClr val="tx2">
                  <a:lumMod val="50000"/>
                </a:schemeClr>
              </a:solidFill>
              <a:latin typeface="Source Sans Pro" panose="020B0503030403020204" pitchFamily="34" charset="0"/>
            </a:endParaRPr>
          </a:p>
          <a:p>
            <a:pPr marL="469900" lvl="0" indent="-342900">
              <a:spcBef>
                <a:spcPts val="0"/>
              </a:spcBef>
              <a:buSzPts val="1600"/>
              <a:buFont typeface="Wingdings" panose="05000000000000000000" pitchFamily="2" charset="2"/>
              <a:buChar char="ü"/>
            </a:pPr>
            <a:r>
              <a:rPr lang="en-US" sz="2400" b="1" dirty="0">
                <a:solidFill>
                  <a:schemeClr val="tx2">
                    <a:lumMod val="50000"/>
                  </a:schemeClr>
                </a:solidFill>
                <a:latin typeface="Source Sans Pro" panose="020B0503030403020204" pitchFamily="34" charset="0"/>
              </a:rPr>
              <a:t>Build a model with respect to all the Independent And Dependent features, Whichever Model perform well pick that model as our final model.</a:t>
            </a:r>
            <a:endParaRPr lang="en-US" sz="2400" b="1" i="0" dirty="0">
              <a:solidFill>
                <a:schemeClr val="tx2">
                  <a:lumMod val="50000"/>
                </a:schemeClr>
              </a:solidFill>
              <a:latin typeface="Source Sans Pro" panose="020B0503030403020204" pitchFamily="34" charset="0"/>
            </a:endParaRPr>
          </a:p>
          <a:p>
            <a:pPr marL="127000" lvl="0" indent="0">
              <a:spcBef>
                <a:spcPts val="0"/>
              </a:spcBef>
              <a:buSzPts val="1600"/>
              <a:buNone/>
            </a:pPr>
            <a:endParaRPr lang="en-US" sz="2400" b="1" i="0" dirty="0">
              <a:solidFill>
                <a:schemeClr val="tx2"/>
              </a:solidFill>
              <a:latin typeface="Source Sans Pro" panose="020B0503030403020204" pitchFamily="34" charset="0"/>
            </a:endParaRPr>
          </a:p>
          <a:p>
            <a:pPr marL="127000" lvl="0" indent="0">
              <a:spcBef>
                <a:spcPts val="0"/>
              </a:spcBef>
              <a:buSzPts val="1600"/>
              <a:buNone/>
            </a:pPr>
            <a:endParaRPr lang="en-US" sz="2400" b="1" dirty="0">
              <a:solidFill>
                <a:schemeClr val="tx2"/>
              </a:solidFill>
              <a:latin typeface="Source Sans Pro" panose="020B0503030403020204" pitchFamily="34" charset="0"/>
            </a:endParaRPr>
          </a:p>
          <a:p>
            <a:pPr marL="127000" lvl="0" indent="0">
              <a:spcBef>
                <a:spcPts val="0"/>
              </a:spcBef>
              <a:buSzPts val="1600"/>
              <a:buNone/>
            </a:pPr>
            <a:endParaRPr lang="en-US" sz="2400" b="1" i="0" dirty="0">
              <a:solidFill>
                <a:schemeClr val="tx2"/>
              </a:solidFill>
              <a:latin typeface="Source Sans Pro" panose="020B0503030403020204" pitchFamily="34" charset="0"/>
            </a:endParaRPr>
          </a:p>
          <a:p>
            <a:pPr marL="127000" lvl="0" indent="0">
              <a:spcBef>
                <a:spcPts val="0"/>
              </a:spcBef>
              <a:buSzPts val="1600"/>
              <a:buNone/>
            </a:pPr>
            <a:endParaRPr lang="en-US" sz="2400" b="1" dirty="0">
              <a:solidFill>
                <a:schemeClr val="tx2"/>
              </a:solidFill>
              <a:latin typeface="Source Sans Pro" panose="020B0503030403020204" pitchFamily="34" charset="0"/>
            </a:endParaRPr>
          </a:p>
        </p:txBody>
      </p:sp>
      <p:sp>
        <p:nvSpPr>
          <p:cNvPr id="4" name="Footer Placeholder 3">
            <a:extLst>
              <a:ext uri="{FF2B5EF4-FFF2-40B4-BE49-F238E27FC236}">
                <a16:creationId xmlns:a16="http://schemas.microsoft.com/office/drawing/2014/main" id="{8346AB1F-EEBE-47A1-BE61-AD84EBA72C61}"/>
              </a:ext>
            </a:extLst>
          </p:cNvPr>
          <p:cNvSpPr>
            <a:spLocks noGrp="1"/>
          </p:cNvSpPr>
          <p:nvPr>
            <p:ph type="ftr" sz="quarter" idx="11"/>
          </p:nvPr>
        </p:nvSpPr>
        <p:spPr/>
        <p:txBody>
          <a:bodyPr/>
          <a:lstStyle/>
          <a:p>
            <a:r>
              <a:rPr lang="en-US" sz="1400" dirty="0"/>
              <a:t>Patil Vikrant</a:t>
            </a:r>
          </a:p>
        </p:txBody>
      </p:sp>
      <p:sp>
        <p:nvSpPr>
          <p:cNvPr id="5" name="Slide Number Placeholder 4">
            <a:extLst>
              <a:ext uri="{FF2B5EF4-FFF2-40B4-BE49-F238E27FC236}">
                <a16:creationId xmlns:a16="http://schemas.microsoft.com/office/drawing/2014/main" id="{ADF346E0-26BE-44DB-9083-2E71E130DB8D}"/>
              </a:ext>
            </a:extLst>
          </p:cNvPr>
          <p:cNvSpPr>
            <a:spLocks noGrp="1"/>
          </p:cNvSpPr>
          <p:nvPr>
            <p:ph type="sldNum" sz="quarter" idx="12"/>
          </p:nvPr>
        </p:nvSpPr>
        <p:spPr/>
        <p:txBody>
          <a:bodyPr/>
          <a:lstStyle/>
          <a:p>
            <a:fld id="{6D22F896-40B5-4ADD-8801-0D06FADFA095}" type="slidenum">
              <a:rPr lang="en-US" sz="1400" smtClean="0"/>
              <a:t>3</a:t>
            </a:fld>
            <a:endParaRPr lang="en-US" sz="1400" dirty="0"/>
          </a:p>
        </p:txBody>
      </p:sp>
    </p:spTree>
    <p:extLst>
      <p:ext uri="{BB962C8B-B14F-4D97-AF65-F5344CB8AC3E}">
        <p14:creationId xmlns:p14="http://schemas.microsoft.com/office/powerpoint/2010/main" val="2250852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2FF4BBE-3087-4D3B-9C0F-4D5BD4C1E954}"/>
              </a:ext>
            </a:extLst>
          </p:cNvPr>
          <p:cNvSpPr>
            <a:spLocks noGrp="1"/>
          </p:cNvSpPr>
          <p:nvPr>
            <p:ph sz="half" idx="2"/>
          </p:nvPr>
        </p:nvSpPr>
        <p:spPr>
          <a:xfrm>
            <a:off x="1045464" y="815787"/>
            <a:ext cx="9981124" cy="5468472"/>
          </a:xfrm>
        </p:spPr>
        <p:txBody>
          <a:bodyPr>
            <a:normAutofit/>
          </a:bodyPr>
          <a:lstStyle/>
          <a:p>
            <a:pPr>
              <a:buFont typeface="Wingdings" panose="05000000000000000000" pitchFamily="2" charset="2"/>
              <a:buChar char="Ø"/>
            </a:pPr>
            <a:r>
              <a:rPr lang="en-US" sz="3200" b="1" i="1" u="sng" dirty="0">
                <a:solidFill>
                  <a:schemeClr val="accent1"/>
                </a:solidFill>
                <a:effectLst>
                  <a:outerShdw blurRad="38100" dist="38100" dir="2700000" algn="tl">
                    <a:srgbClr val="000000">
                      <a:alpha val="43137"/>
                    </a:srgbClr>
                  </a:outerShdw>
                </a:effectLst>
              </a:rPr>
              <a:t>ROC /AUC Curve :-</a:t>
            </a:r>
            <a:endParaRPr lang="en-US" sz="2400" dirty="0">
              <a:solidFill>
                <a:schemeClr val="tx2">
                  <a:lumMod val="50000"/>
                </a:schemeClr>
              </a:solidFill>
              <a:latin typeface="Roboto" panose="02000000000000000000" pitchFamily="2" charset="0"/>
            </a:endParaRPr>
          </a:p>
          <a:p>
            <a:pPr>
              <a:buFont typeface="Arial" panose="020B0604020202020204" pitchFamily="34" charset="0"/>
              <a:buChar char="•"/>
            </a:pPr>
            <a:r>
              <a:rPr lang="en-US" sz="2000" b="1" dirty="0">
                <a:solidFill>
                  <a:schemeClr val="tx2">
                    <a:lumMod val="50000"/>
                  </a:schemeClr>
                </a:solidFill>
                <a:latin typeface="Roboto" panose="02000000000000000000" pitchFamily="2" charset="0"/>
              </a:rPr>
              <a:t> ROC-AUC curve is a performance measurement for classification problem at various thresholds settings. ROC is a probability curve and AUC represents degree or measure of separability. It tells how much model is capable of distinguishing.</a:t>
            </a:r>
          </a:p>
          <a:p>
            <a:endParaRPr lang="en-US" sz="2000" b="1" dirty="0">
              <a:solidFill>
                <a:schemeClr val="tx2">
                  <a:lumMod val="50000"/>
                </a:schemeClr>
              </a:solidFill>
              <a:latin typeface="Roboto" panose="02000000000000000000" pitchFamily="2" charset="0"/>
            </a:endParaRPr>
          </a:p>
          <a:p>
            <a:endParaRPr lang="en-US" sz="2000" b="1" dirty="0">
              <a:solidFill>
                <a:schemeClr val="tx2">
                  <a:lumMod val="50000"/>
                </a:schemeClr>
              </a:solidFill>
              <a:latin typeface="Roboto" panose="02000000000000000000" pitchFamily="2" charset="0"/>
            </a:endParaRPr>
          </a:p>
          <a:p>
            <a:endParaRPr lang="en-US" sz="2000" b="1" dirty="0">
              <a:solidFill>
                <a:schemeClr val="tx2">
                  <a:lumMod val="50000"/>
                </a:schemeClr>
              </a:solidFill>
              <a:latin typeface="Roboto" panose="02000000000000000000" pitchFamily="2" charset="0"/>
            </a:endParaRPr>
          </a:p>
          <a:p>
            <a:endParaRPr lang="en-US" sz="2000" b="1" dirty="0">
              <a:solidFill>
                <a:schemeClr val="tx2">
                  <a:lumMod val="50000"/>
                </a:schemeClr>
              </a:solidFill>
              <a:latin typeface="Roboto" panose="02000000000000000000" pitchFamily="2" charset="0"/>
            </a:endParaRPr>
          </a:p>
          <a:p>
            <a:endParaRPr lang="en-US" sz="2000" b="1" dirty="0">
              <a:solidFill>
                <a:schemeClr val="tx2">
                  <a:lumMod val="50000"/>
                </a:schemeClr>
              </a:solidFill>
              <a:latin typeface="Roboto" panose="02000000000000000000" pitchFamily="2" charset="0"/>
            </a:endParaRPr>
          </a:p>
          <a:p>
            <a:endParaRPr lang="en-US" sz="2000" b="1" dirty="0">
              <a:solidFill>
                <a:schemeClr val="tx2">
                  <a:lumMod val="50000"/>
                </a:schemeClr>
              </a:solidFill>
              <a:latin typeface="Roboto" panose="02000000000000000000" pitchFamily="2" charset="0"/>
            </a:endParaRPr>
          </a:p>
          <a:p>
            <a:endParaRPr lang="en-US" sz="2000" b="1" dirty="0">
              <a:solidFill>
                <a:schemeClr val="tx2">
                  <a:lumMod val="50000"/>
                </a:schemeClr>
              </a:solidFill>
              <a:latin typeface="Roboto" panose="02000000000000000000" pitchFamily="2" charset="0"/>
            </a:endParaRPr>
          </a:p>
          <a:p>
            <a:pPr>
              <a:buFont typeface="Arial" panose="020B0604020202020204" pitchFamily="34" charset="0"/>
              <a:buChar char="•"/>
            </a:pPr>
            <a:r>
              <a:rPr lang="en-US" sz="2000" b="1" dirty="0">
                <a:solidFill>
                  <a:schemeClr val="tx2">
                    <a:lumMod val="50000"/>
                  </a:schemeClr>
                </a:solidFill>
                <a:latin typeface="Roboto" panose="02000000000000000000" pitchFamily="2" charset="0"/>
              </a:rPr>
              <a:t>  AUC of Logistic regression is more that other algorithms</a:t>
            </a:r>
            <a:r>
              <a:rPr lang="en-US" sz="2000" dirty="0">
                <a:solidFill>
                  <a:schemeClr val="tx2">
                    <a:lumMod val="50000"/>
                  </a:schemeClr>
                </a:solidFill>
                <a:latin typeface="Roboto" panose="02000000000000000000" pitchFamily="2" charset="0"/>
              </a:rPr>
              <a:t>.</a:t>
            </a:r>
          </a:p>
          <a:p>
            <a:endParaRPr lang="en-IN" dirty="0"/>
          </a:p>
        </p:txBody>
      </p:sp>
      <p:sp>
        <p:nvSpPr>
          <p:cNvPr id="7" name="Footer Placeholder 6">
            <a:extLst>
              <a:ext uri="{FF2B5EF4-FFF2-40B4-BE49-F238E27FC236}">
                <a16:creationId xmlns:a16="http://schemas.microsoft.com/office/drawing/2014/main" id="{3397923D-9DDD-4656-ADC7-C74A5D970FE6}"/>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E62FC894-FDDB-480C-8C9E-2750082660BE}"/>
              </a:ext>
            </a:extLst>
          </p:cNvPr>
          <p:cNvSpPr>
            <a:spLocks noGrp="1"/>
          </p:cNvSpPr>
          <p:nvPr>
            <p:ph type="sldNum" sz="quarter" idx="12"/>
          </p:nvPr>
        </p:nvSpPr>
        <p:spPr/>
        <p:txBody>
          <a:bodyPr/>
          <a:lstStyle/>
          <a:p>
            <a:fld id="{6D22F896-40B5-4ADD-8801-0D06FADFA095}" type="slidenum">
              <a:rPr lang="en-US" sz="1400" smtClean="0"/>
              <a:t>30</a:t>
            </a:fld>
            <a:endParaRPr lang="en-US" dirty="0"/>
          </a:p>
        </p:txBody>
      </p:sp>
      <p:graphicFrame>
        <p:nvGraphicFramePr>
          <p:cNvPr id="9" name="Table 9">
            <a:extLst>
              <a:ext uri="{FF2B5EF4-FFF2-40B4-BE49-F238E27FC236}">
                <a16:creationId xmlns:a16="http://schemas.microsoft.com/office/drawing/2014/main" id="{E80B1044-4773-47F8-A292-773AD3F5AB9D}"/>
              </a:ext>
            </a:extLst>
          </p:cNvPr>
          <p:cNvGraphicFramePr>
            <a:graphicFrameLocks noGrp="1"/>
          </p:cNvGraphicFramePr>
          <p:nvPr>
            <p:extLst>
              <p:ext uri="{D42A27DB-BD31-4B8C-83A1-F6EECF244321}">
                <p14:modId xmlns:p14="http://schemas.microsoft.com/office/powerpoint/2010/main" val="2973875557"/>
              </p:ext>
            </p:extLst>
          </p:nvPr>
        </p:nvGraphicFramePr>
        <p:xfrm>
          <a:off x="2330823" y="2572872"/>
          <a:ext cx="6866966" cy="2689414"/>
        </p:xfrm>
        <a:graphic>
          <a:graphicData uri="http://schemas.openxmlformats.org/drawingml/2006/table">
            <a:tbl>
              <a:tblPr firstRow="1" bandRow="1">
                <a:tableStyleId>{5C22544A-7EE6-4342-B048-85BDC9FD1C3A}</a:tableStyleId>
              </a:tblPr>
              <a:tblGrid>
                <a:gridCol w="3433483">
                  <a:extLst>
                    <a:ext uri="{9D8B030D-6E8A-4147-A177-3AD203B41FA5}">
                      <a16:colId xmlns:a16="http://schemas.microsoft.com/office/drawing/2014/main" val="3905134399"/>
                    </a:ext>
                  </a:extLst>
                </a:gridCol>
                <a:gridCol w="3433483">
                  <a:extLst>
                    <a:ext uri="{9D8B030D-6E8A-4147-A177-3AD203B41FA5}">
                      <a16:colId xmlns:a16="http://schemas.microsoft.com/office/drawing/2014/main" val="4184881056"/>
                    </a:ext>
                  </a:extLst>
                </a:gridCol>
              </a:tblGrid>
              <a:tr h="384202">
                <a:tc>
                  <a:txBody>
                    <a:bodyPr/>
                    <a:lstStyle/>
                    <a:p>
                      <a:pPr algn="ctr"/>
                      <a:r>
                        <a:rPr lang="en-IN" dirty="0"/>
                        <a:t>Algorithms</a:t>
                      </a:r>
                    </a:p>
                  </a:txBody>
                  <a:tcPr/>
                </a:tc>
                <a:tc>
                  <a:txBody>
                    <a:bodyPr/>
                    <a:lstStyle/>
                    <a:p>
                      <a:pPr algn="ctr"/>
                      <a:r>
                        <a:rPr lang="en-IN" dirty="0"/>
                        <a:t>AUC (%)</a:t>
                      </a:r>
                    </a:p>
                  </a:txBody>
                  <a:tcPr/>
                </a:tc>
                <a:extLst>
                  <a:ext uri="{0D108BD9-81ED-4DB2-BD59-A6C34878D82A}">
                    <a16:rowId xmlns:a16="http://schemas.microsoft.com/office/drawing/2014/main" val="3347430325"/>
                  </a:ext>
                </a:extLst>
              </a:tr>
              <a:tr h="384202">
                <a:tc>
                  <a:txBody>
                    <a:bodyPr/>
                    <a:lstStyle/>
                    <a:p>
                      <a:pPr algn="ctr"/>
                      <a:r>
                        <a:rPr lang="en-IN" dirty="0">
                          <a:solidFill>
                            <a:schemeClr val="tx2">
                              <a:lumMod val="50000"/>
                            </a:schemeClr>
                          </a:solidFill>
                        </a:rPr>
                        <a:t>Logistic Regression</a:t>
                      </a:r>
                    </a:p>
                  </a:txBody>
                  <a:tcPr/>
                </a:tc>
                <a:tc>
                  <a:txBody>
                    <a:bodyPr/>
                    <a:lstStyle/>
                    <a:p>
                      <a:pPr algn="ctr"/>
                      <a:r>
                        <a:rPr lang="en-US" dirty="0"/>
                        <a:t>74</a:t>
                      </a:r>
                      <a:endParaRPr lang="en-IN" dirty="0"/>
                    </a:p>
                  </a:txBody>
                  <a:tcPr/>
                </a:tc>
                <a:extLst>
                  <a:ext uri="{0D108BD9-81ED-4DB2-BD59-A6C34878D82A}">
                    <a16:rowId xmlns:a16="http://schemas.microsoft.com/office/drawing/2014/main" val="4215059780"/>
                  </a:ext>
                </a:extLst>
              </a:tr>
              <a:tr h="384202">
                <a:tc>
                  <a:txBody>
                    <a:bodyPr/>
                    <a:lstStyle/>
                    <a:p>
                      <a:pPr algn="ctr"/>
                      <a:r>
                        <a:rPr lang="en-IN" dirty="0">
                          <a:solidFill>
                            <a:schemeClr val="tx2">
                              <a:lumMod val="50000"/>
                            </a:schemeClr>
                          </a:solidFill>
                        </a:rPr>
                        <a:t>KNN</a:t>
                      </a:r>
                    </a:p>
                  </a:txBody>
                  <a:tcPr/>
                </a:tc>
                <a:tc>
                  <a:txBody>
                    <a:bodyPr/>
                    <a:lstStyle/>
                    <a:p>
                      <a:pPr algn="ctr"/>
                      <a:r>
                        <a:rPr lang="en-US" dirty="0"/>
                        <a:t>72</a:t>
                      </a:r>
                      <a:endParaRPr lang="en-IN" dirty="0"/>
                    </a:p>
                  </a:txBody>
                  <a:tcPr/>
                </a:tc>
                <a:extLst>
                  <a:ext uri="{0D108BD9-81ED-4DB2-BD59-A6C34878D82A}">
                    <a16:rowId xmlns:a16="http://schemas.microsoft.com/office/drawing/2014/main" val="260388077"/>
                  </a:ext>
                </a:extLst>
              </a:tr>
              <a:tr h="384202">
                <a:tc>
                  <a:txBody>
                    <a:bodyPr/>
                    <a:lstStyle/>
                    <a:p>
                      <a:pPr algn="ctr"/>
                      <a:r>
                        <a:rPr lang="en-IN" dirty="0">
                          <a:solidFill>
                            <a:schemeClr val="tx2">
                              <a:lumMod val="50000"/>
                            </a:schemeClr>
                          </a:solidFill>
                        </a:rPr>
                        <a:t>Decision Tree</a:t>
                      </a:r>
                    </a:p>
                  </a:txBody>
                  <a:tcPr/>
                </a:tc>
                <a:tc>
                  <a:txBody>
                    <a:bodyPr/>
                    <a:lstStyle/>
                    <a:p>
                      <a:pPr algn="ctr"/>
                      <a:r>
                        <a:rPr lang="en-US" dirty="0"/>
                        <a:t>66</a:t>
                      </a:r>
                      <a:endParaRPr lang="en-IN" dirty="0"/>
                    </a:p>
                  </a:txBody>
                  <a:tcPr/>
                </a:tc>
                <a:extLst>
                  <a:ext uri="{0D108BD9-81ED-4DB2-BD59-A6C34878D82A}">
                    <a16:rowId xmlns:a16="http://schemas.microsoft.com/office/drawing/2014/main" val="1208682533"/>
                  </a:ext>
                </a:extLst>
              </a:tr>
              <a:tr h="384202">
                <a:tc>
                  <a:txBody>
                    <a:bodyPr/>
                    <a:lstStyle/>
                    <a:p>
                      <a:pPr algn="ctr"/>
                      <a:r>
                        <a:rPr lang="en-IN" dirty="0">
                          <a:solidFill>
                            <a:schemeClr val="tx2">
                              <a:lumMod val="50000"/>
                            </a:schemeClr>
                          </a:solidFill>
                        </a:rPr>
                        <a:t>Random Forest</a:t>
                      </a:r>
                    </a:p>
                  </a:txBody>
                  <a:tcPr/>
                </a:tc>
                <a:tc>
                  <a:txBody>
                    <a:bodyPr/>
                    <a:lstStyle/>
                    <a:p>
                      <a:pPr algn="ctr"/>
                      <a:r>
                        <a:rPr lang="en-US" dirty="0"/>
                        <a:t>73</a:t>
                      </a:r>
                      <a:endParaRPr lang="en-IN" dirty="0"/>
                    </a:p>
                  </a:txBody>
                  <a:tcPr/>
                </a:tc>
                <a:extLst>
                  <a:ext uri="{0D108BD9-81ED-4DB2-BD59-A6C34878D82A}">
                    <a16:rowId xmlns:a16="http://schemas.microsoft.com/office/drawing/2014/main" val="1939296926"/>
                  </a:ext>
                </a:extLst>
              </a:tr>
              <a:tr h="384202">
                <a:tc>
                  <a:txBody>
                    <a:bodyPr/>
                    <a:lstStyle/>
                    <a:p>
                      <a:pPr algn="ctr"/>
                      <a:r>
                        <a:rPr lang="en-IN" dirty="0">
                          <a:solidFill>
                            <a:schemeClr val="tx2">
                              <a:lumMod val="50000"/>
                            </a:schemeClr>
                          </a:solidFill>
                        </a:rPr>
                        <a:t>Ada Boost</a:t>
                      </a:r>
                    </a:p>
                  </a:txBody>
                  <a:tcPr/>
                </a:tc>
                <a:tc>
                  <a:txBody>
                    <a:bodyPr/>
                    <a:lstStyle/>
                    <a:p>
                      <a:pPr algn="ctr"/>
                      <a:r>
                        <a:rPr lang="en-US" dirty="0"/>
                        <a:t>70</a:t>
                      </a:r>
                      <a:endParaRPr lang="en-IN" dirty="0"/>
                    </a:p>
                  </a:txBody>
                  <a:tcPr/>
                </a:tc>
                <a:extLst>
                  <a:ext uri="{0D108BD9-81ED-4DB2-BD59-A6C34878D82A}">
                    <a16:rowId xmlns:a16="http://schemas.microsoft.com/office/drawing/2014/main" val="774598983"/>
                  </a:ext>
                </a:extLst>
              </a:tr>
              <a:tr h="384202">
                <a:tc>
                  <a:txBody>
                    <a:bodyPr/>
                    <a:lstStyle/>
                    <a:p>
                      <a:pPr algn="ctr"/>
                      <a:r>
                        <a:rPr lang="en-IN" dirty="0">
                          <a:solidFill>
                            <a:schemeClr val="tx2">
                              <a:lumMod val="50000"/>
                            </a:schemeClr>
                          </a:solidFill>
                        </a:rPr>
                        <a:t>Gradient Boost</a:t>
                      </a:r>
                    </a:p>
                  </a:txBody>
                  <a:tcPr/>
                </a:tc>
                <a:tc>
                  <a:txBody>
                    <a:bodyPr/>
                    <a:lstStyle/>
                    <a:p>
                      <a:pPr algn="ctr"/>
                      <a:r>
                        <a:rPr lang="en-US" dirty="0"/>
                        <a:t>73</a:t>
                      </a:r>
                      <a:endParaRPr lang="en-IN" dirty="0"/>
                    </a:p>
                  </a:txBody>
                  <a:tcPr/>
                </a:tc>
                <a:extLst>
                  <a:ext uri="{0D108BD9-81ED-4DB2-BD59-A6C34878D82A}">
                    <a16:rowId xmlns:a16="http://schemas.microsoft.com/office/drawing/2014/main" val="3225389841"/>
                  </a:ext>
                </a:extLst>
              </a:tr>
            </a:tbl>
          </a:graphicData>
        </a:graphic>
      </p:graphicFrame>
    </p:spTree>
    <p:extLst>
      <p:ext uri="{BB962C8B-B14F-4D97-AF65-F5344CB8AC3E}">
        <p14:creationId xmlns:p14="http://schemas.microsoft.com/office/powerpoint/2010/main" val="405345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F5DB-A29C-48D8-AECD-95A85082838E}"/>
              </a:ext>
            </a:extLst>
          </p:cNvPr>
          <p:cNvSpPr>
            <a:spLocks noGrp="1"/>
          </p:cNvSpPr>
          <p:nvPr>
            <p:ph type="title"/>
          </p:nvPr>
        </p:nvSpPr>
        <p:spPr>
          <a:xfrm>
            <a:off x="1167203" y="668480"/>
            <a:ext cx="6766562" cy="618565"/>
          </a:xfrm>
        </p:spPr>
        <p:txBody>
          <a:bodyPr>
            <a:normAutofit fontScale="90000"/>
          </a:bodyPr>
          <a:lstStyle/>
          <a:p>
            <a:r>
              <a:rPr lang="en-US" sz="3600" b="1" dirty="0">
                <a:solidFill>
                  <a:srgbClr val="660066"/>
                </a:solidFill>
              </a:rPr>
              <a:t>Model’s Performance &amp; Comparison </a:t>
            </a:r>
            <a:endParaRPr lang="en-IN" sz="2400" b="1" i="1" dirty="0">
              <a:solidFill>
                <a:srgbClr val="660066"/>
              </a:solidFill>
            </a:endParaRPr>
          </a:p>
        </p:txBody>
      </p:sp>
      <p:sp>
        <p:nvSpPr>
          <p:cNvPr id="4" name="Footer Placeholder 3">
            <a:extLst>
              <a:ext uri="{FF2B5EF4-FFF2-40B4-BE49-F238E27FC236}">
                <a16:creationId xmlns:a16="http://schemas.microsoft.com/office/drawing/2014/main" id="{FBA729E3-7C69-4B9F-A49D-FC9257302533}"/>
              </a:ext>
            </a:extLst>
          </p:cNvPr>
          <p:cNvSpPr>
            <a:spLocks noGrp="1"/>
          </p:cNvSpPr>
          <p:nvPr>
            <p:ph type="ftr" sz="quarter" idx="11"/>
          </p:nvPr>
        </p:nvSpPr>
        <p:spPr/>
        <p:txBody>
          <a:bodyPr/>
          <a:lstStyle/>
          <a:p>
            <a:r>
              <a:rPr lang="en-US" sz="1400" dirty="0"/>
              <a:t>Patil Vikrant</a:t>
            </a:r>
          </a:p>
        </p:txBody>
      </p:sp>
      <p:sp>
        <p:nvSpPr>
          <p:cNvPr id="5" name="Slide Number Placeholder 4">
            <a:extLst>
              <a:ext uri="{FF2B5EF4-FFF2-40B4-BE49-F238E27FC236}">
                <a16:creationId xmlns:a16="http://schemas.microsoft.com/office/drawing/2014/main" id="{4A5BD490-5CB9-4345-BF78-312DFB0D727B}"/>
              </a:ext>
            </a:extLst>
          </p:cNvPr>
          <p:cNvSpPr>
            <a:spLocks noGrp="1"/>
          </p:cNvSpPr>
          <p:nvPr>
            <p:ph type="sldNum" sz="quarter" idx="12"/>
          </p:nvPr>
        </p:nvSpPr>
        <p:spPr/>
        <p:txBody>
          <a:bodyPr/>
          <a:lstStyle/>
          <a:p>
            <a:fld id="{6D22F896-40B5-4ADD-8801-0D06FADFA095}" type="slidenum">
              <a:rPr lang="en-US" sz="1400" smtClean="0"/>
              <a:t>31</a:t>
            </a:fld>
            <a:endParaRPr lang="en-US" dirty="0"/>
          </a:p>
        </p:txBody>
      </p:sp>
      <p:graphicFrame>
        <p:nvGraphicFramePr>
          <p:cNvPr id="3" name="Table 6">
            <a:extLst>
              <a:ext uri="{FF2B5EF4-FFF2-40B4-BE49-F238E27FC236}">
                <a16:creationId xmlns:a16="http://schemas.microsoft.com/office/drawing/2014/main" id="{A1917801-A3BC-6529-5727-84ACA3F60D26}"/>
              </a:ext>
            </a:extLst>
          </p:cNvPr>
          <p:cNvGraphicFramePr>
            <a:graphicFrameLocks noGrp="1"/>
          </p:cNvGraphicFramePr>
          <p:nvPr>
            <p:extLst>
              <p:ext uri="{D42A27DB-BD31-4B8C-83A1-F6EECF244321}">
                <p14:modId xmlns:p14="http://schemas.microsoft.com/office/powerpoint/2010/main" val="3445151657"/>
              </p:ext>
            </p:extLst>
          </p:nvPr>
        </p:nvGraphicFramePr>
        <p:xfrm>
          <a:off x="1506072" y="1473803"/>
          <a:ext cx="8875056" cy="4715717"/>
        </p:xfrm>
        <a:graphic>
          <a:graphicData uri="http://schemas.openxmlformats.org/drawingml/2006/table">
            <a:tbl>
              <a:tblPr firstRow="1" bandRow="1">
                <a:tableStyleId>{5C22544A-7EE6-4342-B048-85BDC9FD1C3A}</a:tableStyleId>
              </a:tblPr>
              <a:tblGrid>
                <a:gridCol w="1523813">
                  <a:extLst>
                    <a:ext uri="{9D8B030D-6E8A-4147-A177-3AD203B41FA5}">
                      <a16:colId xmlns:a16="http://schemas.microsoft.com/office/drawing/2014/main" val="2590791659"/>
                    </a:ext>
                  </a:extLst>
                </a:gridCol>
                <a:gridCol w="1011918">
                  <a:extLst>
                    <a:ext uri="{9D8B030D-6E8A-4147-A177-3AD203B41FA5}">
                      <a16:colId xmlns:a16="http://schemas.microsoft.com/office/drawing/2014/main" val="1312397085"/>
                    </a:ext>
                  </a:extLst>
                </a:gridCol>
                <a:gridCol w="1267865">
                  <a:extLst>
                    <a:ext uri="{9D8B030D-6E8A-4147-A177-3AD203B41FA5}">
                      <a16:colId xmlns:a16="http://schemas.microsoft.com/office/drawing/2014/main" val="379906635"/>
                    </a:ext>
                  </a:extLst>
                </a:gridCol>
                <a:gridCol w="1267865">
                  <a:extLst>
                    <a:ext uri="{9D8B030D-6E8A-4147-A177-3AD203B41FA5}">
                      <a16:colId xmlns:a16="http://schemas.microsoft.com/office/drawing/2014/main" val="3722445187"/>
                    </a:ext>
                  </a:extLst>
                </a:gridCol>
                <a:gridCol w="1267865">
                  <a:extLst>
                    <a:ext uri="{9D8B030D-6E8A-4147-A177-3AD203B41FA5}">
                      <a16:colId xmlns:a16="http://schemas.microsoft.com/office/drawing/2014/main" val="3969500694"/>
                    </a:ext>
                  </a:extLst>
                </a:gridCol>
                <a:gridCol w="1267865">
                  <a:extLst>
                    <a:ext uri="{9D8B030D-6E8A-4147-A177-3AD203B41FA5}">
                      <a16:colId xmlns:a16="http://schemas.microsoft.com/office/drawing/2014/main" val="2445735820"/>
                    </a:ext>
                  </a:extLst>
                </a:gridCol>
                <a:gridCol w="1267865">
                  <a:extLst>
                    <a:ext uri="{9D8B030D-6E8A-4147-A177-3AD203B41FA5}">
                      <a16:colId xmlns:a16="http://schemas.microsoft.com/office/drawing/2014/main" val="992674240"/>
                    </a:ext>
                  </a:extLst>
                </a:gridCol>
              </a:tblGrid>
              <a:tr h="919645">
                <a:tc>
                  <a:txBody>
                    <a:bodyPr/>
                    <a:lstStyle/>
                    <a:p>
                      <a:pPr algn="ctr"/>
                      <a:r>
                        <a:rPr lang="en-IN" dirty="0"/>
                        <a:t> </a:t>
                      </a:r>
                    </a:p>
                    <a:p>
                      <a:pPr algn="ctr"/>
                      <a:r>
                        <a:rPr lang="en-IN" dirty="0"/>
                        <a:t>Algorithms</a:t>
                      </a:r>
                    </a:p>
                  </a:txBody>
                  <a:tcPr/>
                </a:tc>
                <a:tc>
                  <a:txBody>
                    <a:bodyPr/>
                    <a:lstStyle/>
                    <a:p>
                      <a:pPr algn="ctr"/>
                      <a:r>
                        <a:rPr lang="en-IN" dirty="0"/>
                        <a:t>Accuracy (%)</a:t>
                      </a:r>
                    </a:p>
                  </a:txBody>
                  <a:tcPr/>
                </a:tc>
                <a:tc>
                  <a:txBody>
                    <a:bodyPr/>
                    <a:lstStyle/>
                    <a:p>
                      <a:pPr algn="ctr"/>
                      <a:r>
                        <a:rPr lang="en-IN" dirty="0"/>
                        <a:t>False Positive</a:t>
                      </a:r>
                    </a:p>
                  </a:txBody>
                  <a:tcPr/>
                </a:tc>
                <a:tc>
                  <a:txBody>
                    <a:bodyPr/>
                    <a:lstStyle/>
                    <a:p>
                      <a:pPr algn="ctr"/>
                      <a:r>
                        <a:rPr lang="en-IN" dirty="0"/>
                        <a:t>False Negative</a:t>
                      </a:r>
                    </a:p>
                  </a:txBody>
                  <a:tcPr/>
                </a:tc>
                <a:tc>
                  <a:txBody>
                    <a:bodyPr/>
                    <a:lstStyle/>
                    <a:p>
                      <a:pPr algn="ctr"/>
                      <a:r>
                        <a:rPr lang="en-US" dirty="0"/>
                        <a:t>K-fold </a:t>
                      </a:r>
                    </a:p>
                    <a:p>
                      <a:pPr algn="ctr"/>
                      <a:r>
                        <a:rPr lang="en-US" dirty="0"/>
                        <a:t>Cross_val</a:t>
                      </a:r>
                    </a:p>
                    <a:p>
                      <a:pPr algn="ctr"/>
                      <a:r>
                        <a:rPr lang="en-US" dirty="0"/>
                        <a:t>Accuracy</a:t>
                      </a:r>
                      <a:endParaRPr lang="en-IN" dirty="0"/>
                    </a:p>
                  </a:txBody>
                  <a:tcPr/>
                </a:tc>
                <a:tc>
                  <a:txBody>
                    <a:bodyPr/>
                    <a:lstStyle/>
                    <a:p>
                      <a:pPr algn="ctr"/>
                      <a:r>
                        <a:rPr lang="en-US" dirty="0"/>
                        <a:t>Stratified </a:t>
                      </a:r>
                    </a:p>
                    <a:p>
                      <a:pPr algn="ctr"/>
                      <a:r>
                        <a:rPr lang="en-US" dirty="0"/>
                        <a:t>Cross_val</a:t>
                      </a:r>
                    </a:p>
                    <a:p>
                      <a:pPr algn="ctr"/>
                      <a:r>
                        <a:rPr lang="en-US" dirty="0"/>
                        <a:t>Accuracy</a:t>
                      </a:r>
                      <a:endParaRPr lang="en-IN" dirty="0"/>
                    </a:p>
                  </a:txBody>
                  <a:tcPr/>
                </a:tc>
                <a:tc>
                  <a:txBody>
                    <a:bodyPr/>
                    <a:lstStyle/>
                    <a:p>
                      <a:pPr algn="ctr"/>
                      <a:endParaRPr lang="en-IN" dirty="0"/>
                    </a:p>
                    <a:p>
                      <a:pPr algn="ctr"/>
                      <a:r>
                        <a:rPr lang="en-IN" dirty="0"/>
                        <a:t>AUC (%)</a:t>
                      </a:r>
                    </a:p>
                  </a:txBody>
                  <a:tcPr/>
                </a:tc>
                <a:extLst>
                  <a:ext uri="{0D108BD9-81ED-4DB2-BD59-A6C34878D82A}">
                    <a16:rowId xmlns:a16="http://schemas.microsoft.com/office/drawing/2014/main" val="711211482"/>
                  </a:ext>
                </a:extLst>
              </a:tr>
              <a:tr h="683654">
                <a:tc>
                  <a:txBody>
                    <a:bodyPr/>
                    <a:lstStyle/>
                    <a:p>
                      <a:pPr algn="ctr"/>
                      <a:r>
                        <a:rPr lang="en-IN" dirty="0">
                          <a:solidFill>
                            <a:schemeClr val="tx2">
                              <a:lumMod val="50000"/>
                            </a:schemeClr>
                          </a:solidFill>
                        </a:rPr>
                        <a:t>Logistic Regression</a:t>
                      </a:r>
                    </a:p>
                  </a:txBody>
                  <a:tcPr/>
                </a:tc>
                <a:tc>
                  <a:txBody>
                    <a:bodyPr/>
                    <a:lstStyle/>
                    <a:p>
                      <a:pPr algn="ctr"/>
                      <a:r>
                        <a:rPr lang="en-US" dirty="0">
                          <a:solidFill>
                            <a:schemeClr val="tx2">
                              <a:lumMod val="50000"/>
                            </a:schemeClr>
                          </a:solidFill>
                        </a:rPr>
                        <a:t>0.7837</a:t>
                      </a:r>
                      <a:endParaRPr lang="en-IN" dirty="0">
                        <a:solidFill>
                          <a:schemeClr val="tx2">
                            <a:lumMod val="50000"/>
                          </a:schemeClr>
                        </a:solidFill>
                      </a:endParaRPr>
                    </a:p>
                  </a:txBody>
                  <a:tcPr/>
                </a:tc>
                <a:tc>
                  <a:txBody>
                    <a:bodyPr/>
                    <a:lstStyle/>
                    <a:p>
                      <a:pPr algn="ctr"/>
                      <a:r>
                        <a:rPr lang="en-US" dirty="0"/>
                        <a:t>38</a:t>
                      </a:r>
                      <a:endParaRPr lang="en-IN" dirty="0"/>
                    </a:p>
                  </a:txBody>
                  <a:tcPr/>
                </a:tc>
                <a:tc>
                  <a:txBody>
                    <a:bodyPr/>
                    <a:lstStyle/>
                    <a:p>
                      <a:pPr algn="ctr"/>
                      <a:r>
                        <a:rPr lang="en-US" dirty="0"/>
                        <a:t>2</a:t>
                      </a:r>
                      <a:endParaRPr lang="en-IN" dirty="0"/>
                    </a:p>
                  </a:txBody>
                  <a:tcPr/>
                </a:tc>
                <a:tc>
                  <a:txBody>
                    <a:bodyPr/>
                    <a:lstStyle/>
                    <a:p>
                      <a:pPr algn="ctr"/>
                      <a:r>
                        <a:rPr lang="en-IN" dirty="0"/>
                        <a:t>0.8078</a:t>
                      </a:r>
                    </a:p>
                  </a:txBody>
                  <a:tcPr/>
                </a:tc>
                <a:tc>
                  <a:txBody>
                    <a:bodyPr/>
                    <a:lstStyle/>
                    <a:p>
                      <a:pPr algn="ctr"/>
                      <a:r>
                        <a:rPr lang="en-IN" dirty="0"/>
                        <a:t>0.8061</a:t>
                      </a:r>
                    </a:p>
                  </a:txBody>
                  <a:tcPr/>
                </a:tc>
                <a:tc>
                  <a:txBody>
                    <a:bodyPr/>
                    <a:lstStyle/>
                    <a:p>
                      <a:pPr algn="ctr"/>
                      <a:r>
                        <a:rPr lang="en-US" dirty="0"/>
                        <a:t>74</a:t>
                      </a:r>
                      <a:endParaRPr lang="en-IN" dirty="0"/>
                    </a:p>
                  </a:txBody>
                  <a:tcPr/>
                </a:tc>
                <a:extLst>
                  <a:ext uri="{0D108BD9-81ED-4DB2-BD59-A6C34878D82A}">
                    <a16:rowId xmlns:a16="http://schemas.microsoft.com/office/drawing/2014/main" val="2848576322"/>
                  </a:ext>
                </a:extLst>
              </a:tr>
              <a:tr h="683654">
                <a:tc>
                  <a:txBody>
                    <a:bodyPr/>
                    <a:lstStyle/>
                    <a:p>
                      <a:pPr algn="ctr"/>
                      <a:r>
                        <a:rPr lang="en-IN" dirty="0">
                          <a:solidFill>
                            <a:schemeClr val="tx2">
                              <a:lumMod val="50000"/>
                            </a:schemeClr>
                          </a:solidFill>
                        </a:rPr>
                        <a:t>KNN</a:t>
                      </a:r>
                    </a:p>
                    <a:p>
                      <a:pPr algn="ctr"/>
                      <a:r>
                        <a:rPr lang="en-IN" dirty="0">
                          <a:solidFill>
                            <a:schemeClr val="tx2">
                              <a:lumMod val="50000"/>
                            </a:schemeClr>
                          </a:solidFill>
                        </a:rPr>
                        <a:t>(Neighbors-5)</a:t>
                      </a:r>
                    </a:p>
                  </a:txBody>
                  <a:tcPr/>
                </a:tc>
                <a:tc>
                  <a:txBody>
                    <a:bodyPr/>
                    <a:lstStyle/>
                    <a:p>
                      <a:pPr algn="ctr"/>
                      <a:r>
                        <a:rPr lang="en-US" dirty="0">
                          <a:solidFill>
                            <a:schemeClr val="tx2">
                              <a:lumMod val="50000"/>
                            </a:schemeClr>
                          </a:solidFill>
                        </a:rPr>
                        <a:t>0.7891</a:t>
                      </a:r>
                      <a:endParaRPr lang="en-IN" dirty="0">
                        <a:solidFill>
                          <a:schemeClr val="tx2">
                            <a:lumMod val="50000"/>
                          </a:schemeClr>
                        </a:solidFill>
                      </a:endParaRPr>
                    </a:p>
                  </a:txBody>
                  <a:tcPr/>
                </a:tc>
                <a:tc>
                  <a:txBody>
                    <a:bodyPr/>
                    <a:lstStyle/>
                    <a:p>
                      <a:pPr algn="ctr"/>
                      <a:r>
                        <a:rPr lang="en-US" dirty="0"/>
                        <a:t>37</a:t>
                      </a:r>
                      <a:endParaRPr lang="en-IN" dirty="0"/>
                    </a:p>
                  </a:txBody>
                  <a:tcPr/>
                </a:tc>
                <a:tc>
                  <a:txBody>
                    <a:bodyPr/>
                    <a:lstStyle/>
                    <a:p>
                      <a:pPr algn="ctr"/>
                      <a:r>
                        <a:rPr lang="en-US" dirty="0"/>
                        <a:t>2</a:t>
                      </a:r>
                      <a:endParaRPr lang="en-IN" dirty="0"/>
                    </a:p>
                  </a:txBody>
                  <a:tcPr/>
                </a:tc>
                <a:tc>
                  <a:txBody>
                    <a:bodyPr/>
                    <a:lstStyle/>
                    <a:p>
                      <a:pPr algn="ctr"/>
                      <a:r>
                        <a:rPr lang="en-IN" dirty="0"/>
                        <a:t>0.7687</a:t>
                      </a:r>
                    </a:p>
                  </a:txBody>
                  <a:tcPr/>
                </a:tc>
                <a:tc>
                  <a:txBody>
                    <a:bodyPr/>
                    <a:lstStyle/>
                    <a:p>
                      <a:pPr algn="ctr"/>
                      <a:r>
                        <a:rPr lang="en-IN" dirty="0"/>
                        <a:t>0.7768</a:t>
                      </a:r>
                    </a:p>
                  </a:txBody>
                  <a:tcPr/>
                </a:tc>
                <a:tc>
                  <a:txBody>
                    <a:bodyPr/>
                    <a:lstStyle/>
                    <a:p>
                      <a:pPr algn="ctr"/>
                      <a:r>
                        <a:rPr lang="en-US" dirty="0"/>
                        <a:t>74</a:t>
                      </a:r>
                      <a:endParaRPr lang="en-IN" dirty="0"/>
                    </a:p>
                  </a:txBody>
                  <a:tcPr/>
                </a:tc>
                <a:extLst>
                  <a:ext uri="{0D108BD9-81ED-4DB2-BD59-A6C34878D82A}">
                    <a16:rowId xmlns:a16="http://schemas.microsoft.com/office/drawing/2014/main" val="53821391"/>
                  </a:ext>
                </a:extLst>
              </a:tr>
              <a:tr h="530728">
                <a:tc>
                  <a:txBody>
                    <a:bodyPr/>
                    <a:lstStyle/>
                    <a:p>
                      <a:pPr algn="ctr"/>
                      <a:r>
                        <a:rPr lang="en-IN" dirty="0">
                          <a:solidFill>
                            <a:schemeClr val="tx2">
                              <a:lumMod val="50000"/>
                            </a:schemeClr>
                          </a:solidFill>
                        </a:rPr>
                        <a:t>Decision Tree</a:t>
                      </a:r>
                    </a:p>
                  </a:txBody>
                  <a:tcPr/>
                </a:tc>
                <a:tc>
                  <a:txBody>
                    <a:bodyPr/>
                    <a:lstStyle/>
                    <a:p>
                      <a:pPr algn="ctr"/>
                      <a:r>
                        <a:rPr lang="en-US" dirty="0">
                          <a:solidFill>
                            <a:schemeClr val="tx2">
                              <a:lumMod val="50000"/>
                            </a:schemeClr>
                          </a:solidFill>
                        </a:rPr>
                        <a:t>0.7027</a:t>
                      </a:r>
                      <a:endParaRPr lang="en-IN" dirty="0">
                        <a:solidFill>
                          <a:schemeClr val="tx2">
                            <a:lumMod val="50000"/>
                          </a:schemeClr>
                        </a:solidFill>
                      </a:endParaRPr>
                    </a:p>
                  </a:txBody>
                  <a:tcPr/>
                </a:tc>
                <a:tc>
                  <a:txBody>
                    <a:bodyPr/>
                    <a:lstStyle/>
                    <a:p>
                      <a:pPr algn="ctr"/>
                      <a:r>
                        <a:rPr lang="en-US" dirty="0"/>
                        <a:t>30</a:t>
                      </a:r>
                      <a:endParaRPr lang="en-IN" dirty="0"/>
                    </a:p>
                  </a:txBody>
                  <a:tcPr/>
                </a:tc>
                <a:tc>
                  <a:txBody>
                    <a:bodyPr/>
                    <a:lstStyle/>
                    <a:p>
                      <a:pPr algn="ctr"/>
                      <a:r>
                        <a:rPr lang="en-US" dirty="0"/>
                        <a:t>25</a:t>
                      </a:r>
                      <a:endParaRPr lang="en-IN" dirty="0"/>
                    </a:p>
                  </a:txBody>
                  <a:tcPr/>
                </a:tc>
                <a:tc>
                  <a:txBody>
                    <a:bodyPr/>
                    <a:lstStyle/>
                    <a:p>
                      <a:pPr algn="ctr"/>
                      <a:r>
                        <a:rPr lang="en-IN" dirty="0"/>
                        <a:t>0.7182</a:t>
                      </a:r>
                    </a:p>
                  </a:txBody>
                  <a:tcPr/>
                </a:tc>
                <a:tc>
                  <a:txBody>
                    <a:bodyPr/>
                    <a:lstStyle/>
                    <a:p>
                      <a:pPr algn="ctr"/>
                      <a:r>
                        <a:rPr lang="en-IN" dirty="0"/>
                        <a:t>0.7444</a:t>
                      </a:r>
                    </a:p>
                  </a:txBody>
                  <a:tcPr/>
                </a:tc>
                <a:tc>
                  <a:txBody>
                    <a:bodyPr/>
                    <a:lstStyle/>
                    <a:p>
                      <a:pPr algn="ctr"/>
                      <a:r>
                        <a:rPr lang="en-US" dirty="0"/>
                        <a:t>66</a:t>
                      </a:r>
                      <a:endParaRPr lang="en-IN" dirty="0"/>
                    </a:p>
                  </a:txBody>
                  <a:tcPr/>
                </a:tc>
                <a:extLst>
                  <a:ext uri="{0D108BD9-81ED-4DB2-BD59-A6C34878D82A}">
                    <a16:rowId xmlns:a16="http://schemas.microsoft.com/office/drawing/2014/main" val="3312525899"/>
                  </a:ext>
                </a:extLst>
              </a:tr>
              <a:tr h="683654">
                <a:tc>
                  <a:txBody>
                    <a:bodyPr/>
                    <a:lstStyle/>
                    <a:p>
                      <a:pPr algn="ctr"/>
                      <a:r>
                        <a:rPr lang="en-IN" dirty="0">
                          <a:solidFill>
                            <a:schemeClr val="tx2">
                              <a:lumMod val="50000"/>
                            </a:schemeClr>
                          </a:solidFill>
                        </a:rPr>
                        <a:t>Random Forest</a:t>
                      </a:r>
                    </a:p>
                  </a:txBody>
                  <a:tcPr/>
                </a:tc>
                <a:tc>
                  <a:txBody>
                    <a:bodyPr/>
                    <a:lstStyle/>
                    <a:p>
                      <a:pPr algn="ctr"/>
                      <a:r>
                        <a:rPr lang="en-IN" dirty="0"/>
                        <a:t>0.7405</a:t>
                      </a:r>
                      <a:endParaRPr lang="en-IN" dirty="0">
                        <a:solidFill>
                          <a:schemeClr val="tx2">
                            <a:lumMod val="50000"/>
                          </a:schemeClr>
                        </a:solidFill>
                      </a:endParaRPr>
                    </a:p>
                  </a:txBody>
                  <a:tcPr/>
                </a:tc>
                <a:tc>
                  <a:txBody>
                    <a:bodyPr/>
                    <a:lstStyle/>
                    <a:p>
                      <a:pPr algn="ctr"/>
                      <a:r>
                        <a:rPr lang="en-US" dirty="0"/>
                        <a:t>36</a:t>
                      </a:r>
                      <a:endParaRPr lang="en-IN" dirty="0"/>
                    </a:p>
                  </a:txBody>
                  <a:tcPr/>
                </a:tc>
                <a:tc>
                  <a:txBody>
                    <a:bodyPr/>
                    <a:lstStyle/>
                    <a:p>
                      <a:pPr algn="ctr"/>
                      <a:r>
                        <a:rPr lang="en-US" dirty="0"/>
                        <a:t>12</a:t>
                      </a:r>
                      <a:endParaRPr lang="en-IN" dirty="0"/>
                    </a:p>
                  </a:txBody>
                  <a:tcPr/>
                </a:tc>
                <a:tc>
                  <a:txBody>
                    <a:bodyPr/>
                    <a:lstStyle/>
                    <a:p>
                      <a:pPr algn="ctr"/>
                      <a:r>
                        <a:rPr lang="en-IN" dirty="0"/>
                        <a:t>0.7605</a:t>
                      </a:r>
                    </a:p>
                  </a:txBody>
                  <a:tcPr/>
                </a:tc>
                <a:tc>
                  <a:txBody>
                    <a:bodyPr/>
                    <a:lstStyle/>
                    <a:p>
                      <a:pPr algn="ctr"/>
                      <a:r>
                        <a:rPr lang="en-IN" dirty="0"/>
                        <a:t>0.7444</a:t>
                      </a:r>
                    </a:p>
                  </a:txBody>
                  <a:tcPr/>
                </a:tc>
                <a:tc>
                  <a:txBody>
                    <a:bodyPr/>
                    <a:lstStyle/>
                    <a:p>
                      <a:pPr algn="ctr"/>
                      <a:r>
                        <a:rPr lang="en-US" dirty="0"/>
                        <a:t>73</a:t>
                      </a:r>
                      <a:endParaRPr lang="en-IN" dirty="0"/>
                    </a:p>
                  </a:txBody>
                  <a:tcPr/>
                </a:tc>
                <a:extLst>
                  <a:ext uri="{0D108BD9-81ED-4DB2-BD59-A6C34878D82A}">
                    <a16:rowId xmlns:a16="http://schemas.microsoft.com/office/drawing/2014/main" val="4221554553"/>
                  </a:ext>
                </a:extLst>
              </a:tr>
              <a:tr h="530728">
                <a:tc>
                  <a:txBody>
                    <a:bodyPr/>
                    <a:lstStyle/>
                    <a:p>
                      <a:pPr algn="ctr"/>
                      <a:r>
                        <a:rPr lang="en-IN" dirty="0">
                          <a:solidFill>
                            <a:schemeClr val="tx2">
                              <a:lumMod val="50000"/>
                            </a:schemeClr>
                          </a:solidFill>
                        </a:rPr>
                        <a:t>Ada Boost</a:t>
                      </a:r>
                    </a:p>
                  </a:txBody>
                  <a:tcPr/>
                </a:tc>
                <a:tc>
                  <a:txBody>
                    <a:bodyPr/>
                    <a:lstStyle/>
                    <a:p>
                      <a:pPr algn="ctr"/>
                      <a:r>
                        <a:rPr lang="en-US" dirty="0">
                          <a:solidFill>
                            <a:schemeClr val="tx2">
                              <a:lumMod val="50000"/>
                            </a:schemeClr>
                          </a:solidFill>
                        </a:rPr>
                        <a:t>0.7459</a:t>
                      </a:r>
                      <a:endParaRPr lang="en-IN" dirty="0">
                        <a:solidFill>
                          <a:schemeClr val="tx2">
                            <a:lumMod val="50000"/>
                          </a:schemeClr>
                        </a:solidFill>
                      </a:endParaRPr>
                    </a:p>
                  </a:txBody>
                  <a:tcPr/>
                </a:tc>
                <a:tc>
                  <a:txBody>
                    <a:bodyPr/>
                    <a:lstStyle/>
                    <a:p>
                      <a:pPr algn="ctr"/>
                      <a:r>
                        <a:rPr lang="en-US" dirty="0"/>
                        <a:t>37</a:t>
                      </a:r>
                      <a:endParaRPr lang="en-IN" dirty="0"/>
                    </a:p>
                  </a:txBody>
                  <a:tcPr/>
                </a:tc>
                <a:tc>
                  <a:txBody>
                    <a:bodyPr/>
                    <a:lstStyle/>
                    <a:p>
                      <a:pPr algn="ctr"/>
                      <a:r>
                        <a:rPr lang="en-US" dirty="0"/>
                        <a:t>10</a:t>
                      </a:r>
                      <a:endParaRPr lang="en-IN" dirty="0"/>
                    </a:p>
                  </a:txBody>
                  <a:tcPr/>
                </a:tc>
                <a:tc>
                  <a:txBody>
                    <a:bodyPr/>
                    <a:lstStyle/>
                    <a:p>
                      <a:pPr algn="ctr"/>
                      <a:r>
                        <a:rPr lang="en-IN" dirty="0"/>
                        <a:t>0.7898</a:t>
                      </a:r>
                    </a:p>
                  </a:txBody>
                  <a:tcPr/>
                </a:tc>
                <a:tc>
                  <a:txBody>
                    <a:bodyPr/>
                    <a:lstStyle/>
                    <a:p>
                      <a:pPr algn="ctr"/>
                      <a:r>
                        <a:rPr lang="en-IN" dirty="0"/>
                        <a:t>0.7866</a:t>
                      </a:r>
                    </a:p>
                  </a:txBody>
                  <a:tcPr/>
                </a:tc>
                <a:tc>
                  <a:txBody>
                    <a:bodyPr/>
                    <a:lstStyle/>
                    <a:p>
                      <a:pPr algn="ctr"/>
                      <a:r>
                        <a:rPr lang="en-US" dirty="0"/>
                        <a:t>70</a:t>
                      </a:r>
                      <a:endParaRPr lang="en-IN" dirty="0"/>
                    </a:p>
                  </a:txBody>
                  <a:tcPr/>
                </a:tc>
                <a:extLst>
                  <a:ext uri="{0D108BD9-81ED-4DB2-BD59-A6C34878D82A}">
                    <a16:rowId xmlns:a16="http://schemas.microsoft.com/office/drawing/2014/main" val="4017894431"/>
                  </a:ext>
                </a:extLst>
              </a:tr>
              <a:tr h="683654">
                <a:tc>
                  <a:txBody>
                    <a:bodyPr/>
                    <a:lstStyle/>
                    <a:p>
                      <a:pPr algn="ctr"/>
                      <a:r>
                        <a:rPr lang="en-IN" dirty="0">
                          <a:solidFill>
                            <a:schemeClr val="tx2">
                              <a:lumMod val="50000"/>
                            </a:schemeClr>
                          </a:solidFill>
                        </a:rPr>
                        <a:t>Gradient Boost</a:t>
                      </a:r>
                    </a:p>
                  </a:txBody>
                  <a:tcPr/>
                </a:tc>
                <a:tc>
                  <a:txBody>
                    <a:bodyPr/>
                    <a:lstStyle/>
                    <a:p>
                      <a:pPr algn="ctr"/>
                      <a:r>
                        <a:rPr lang="en-US" dirty="0">
                          <a:solidFill>
                            <a:schemeClr val="tx2">
                              <a:lumMod val="50000"/>
                            </a:schemeClr>
                          </a:solidFill>
                        </a:rPr>
                        <a:t>0.7621</a:t>
                      </a:r>
                      <a:endParaRPr lang="en-IN" dirty="0">
                        <a:solidFill>
                          <a:schemeClr val="tx2">
                            <a:lumMod val="50000"/>
                          </a:schemeClr>
                        </a:solidFill>
                      </a:endParaRPr>
                    </a:p>
                  </a:txBody>
                  <a:tcPr/>
                </a:tc>
                <a:tc>
                  <a:txBody>
                    <a:bodyPr/>
                    <a:lstStyle/>
                    <a:p>
                      <a:pPr algn="ctr"/>
                      <a:r>
                        <a:rPr lang="en-US" dirty="0"/>
                        <a:t>36</a:t>
                      </a:r>
                      <a:endParaRPr lang="en-IN" dirty="0"/>
                    </a:p>
                  </a:txBody>
                  <a:tcPr/>
                </a:tc>
                <a:tc>
                  <a:txBody>
                    <a:bodyPr/>
                    <a:lstStyle/>
                    <a:p>
                      <a:pPr algn="ctr"/>
                      <a:r>
                        <a:rPr lang="en-US" dirty="0"/>
                        <a:t>8</a:t>
                      </a:r>
                      <a:endParaRPr lang="en-IN" dirty="0"/>
                    </a:p>
                  </a:txBody>
                  <a:tcPr/>
                </a:tc>
                <a:tc>
                  <a:txBody>
                    <a:bodyPr/>
                    <a:lstStyle/>
                    <a:p>
                      <a:pPr algn="ctr"/>
                      <a:r>
                        <a:rPr lang="en-IN" dirty="0"/>
                        <a:t>0.7934</a:t>
                      </a:r>
                    </a:p>
                  </a:txBody>
                  <a:tcPr/>
                </a:tc>
                <a:tc>
                  <a:txBody>
                    <a:bodyPr/>
                    <a:lstStyle/>
                    <a:p>
                      <a:pPr algn="ctr"/>
                      <a:r>
                        <a:rPr lang="en-IN" dirty="0"/>
                        <a:t>0.7835</a:t>
                      </a:r>
                    </a:p>
                  </a:txBody>
                  <a:tcPr/>
                </a:tc>
                <a:tc>
                  <a:txBody>
                    <a:bodyPr/>
                    <a:lstStyle/>
                    <a:p>
                      <a:pPr algn="ctr"/>
                      <a:r>
                        <a:rPr lang="en-US" dirty="0"/>
                        <a:t>73</a:t>
                      </a:r>
                      <a:endParaRPr lang="en-IN" dirty="0"/>
                    </a:p>
                  </a:txBody>
                  <a:tcPr/>
                </a:tc>
                <a:extLst>
                  <a:ext uri="{0D108BD9-81ED-4DB2-BD59-A6C34878D82A}">
                    <a16:rowId xmlns:a16="http://schemas.microsoft.com/office/drawing/2014/main" val="1482237693"/>
                  </a:ext>
                </a:extLst>
              </a:tr>
            </a:tbl>
          </a:graphicData>
        </a:graphic>
      </p:graphicFrame>
    </p:spTree>
    <p:extLst>
      <p:ext uri="{BB962C8B-B14F-4D97-AF65-F5344CB8AC3E}">
        <p14:creationId xmlns:p14="http://schemas.microsoft.com/office/powerpoint/2010/main" val="2933106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54B5-C982-4578-97A8-B1DD83489AB8}"/>
              </a:ext>
            </a:extLst>
          </p:cNvPr>
          <p:cNvSpPr>
            <a:spLocks noGrp="1"/>
          </p:cNvSpPr>
          <p:nvPr>
            <p:ph type="title"/>
          </p:nvPr>
        </p:nvSpPr>
        <p:spPr>
          <a:xfrm>
            <a:off x="916552" y="745885"/>
            <a:ext cx="6156601" cy="564777"/>
          </a:xfrm>
        </p:spPr>
        <p:txBody>
          <a:bodyPr>
            <a:normAutofit/>
          </a:bodyPr>
          <a:lstStyle/>
          <a:p>
            <a:r>
              <a:rPr lang="en-US" sz="3600" b="1" dirty="0">
                <a:solidFill>
                  <a:srgbClr val="660066"/>
                </a:solidFill>
                <a:effectLst>
                  <a:outerShdw blurRad="38100" dist="38100" dir="2700000" algn="tl">
                    <a:srgbClr val="000000">
                      <a:alpha val="43137"/>
                    </a:srgbClr>
                  </a:outerShdw>
                </a:effectLst>
              </a:rPr>
              <a:t>Conclusion and Future Scope</a:t>
            </a:r>
            <a:endParaRPr lang="en-IN" sz="3600" dirty="0"/>
          </a:p>
        </p:txBody>
      </p:sp>
      <p:sp>
        <p:nvSpPr>
          <p:cNvPr id="3" name="Content Placeholder 2">
            <a:extLst>
              <a:ext uri="{FF2B5EF4-FFF2-40B4-BE49-F238E27FC236}">
                <a16:creationId xmlns:a16="http://schemas.microsoft.com/office/drawing/2014/main" id="{298B4591-FFDD-47FC-8E0E-FE4839A3E12E}"/>
              </a:ext>
            </a:extLst>
          </p:cNvPr>
          <p:cNvSpPr>
            <a:spLocks noGrp="1"/>
          </p:cNvSpPr>
          <p:nvPr>
            <p:ph sz="half" idx="1"/>
          </p:nvPr>
        </p:nvSpPr>
        <p:spPr>
          <a:xfrm>
            <a:off x="1272987" y="1515036"/>
            <a:ext cx="9950825" cy="4751294"/>
          </a:xfrm>
        </p:spPr>
        <p:txBody>
          <a:bodyPr>
            <a:normAutofit/>
          </a:bodyPr>
          <a:lstStyle/>
          <a:p>
            <a:pPr>
              <a:buFont typeface="Wingdings" panose="05000000000000000000" pitchFamily="2" charset="2"/>
              <a:buChar char="Ø"/>
            </a:pPr>
            <a:r>
              <a:rPr lang="en-US" sz="2800" b="1" dirty="0">
                <a:solidFill>
                  <a:schemeClr val="accent1"/>
                </a:solidFill>
                <a:effectLst>
                  <a:outerShdw blurRad="38100" dist="38100" dir="2700000" algn="tl">
                    <a:srgbClr val="000000">
                      <a:alpha val="43137"/>
                    </a:srgbClr>
                  </a:outerShdw>
                </a:effectLst>
              </a:rPr>
              <a:t>Conclusion  : </a:t>
            </a:r>
          </a:p>
          <a:p>
            <a:r>
              <a:rPr lang="en-US" sz="1900" b="1" dirty="0">
                <a:solidFill>
                  <a:srgbClr val="FF0000"/>
                </a:solidFill>
                <a:effectLst>
                  <a:outerShdw blurRad="38100" dist="38100" dir="2700000" algn="tl">
                    <a:srgbClr val="000000">
                      <a:alpha val="43137"/>
                    </a:srgbClr>
                  </a:outerShdw>
                </a:effectLst>
              </a:rPr>
              <a:t>             </a:t>
            </a:r>
            <a:r>
              <a:rPr lang="en-US" sz="2400" b="1" dirty="0"/>
              <a:t>The above research employs a KNN Classifier algorithm-based prediction model. To create a Knn classifier that predicts loan status, over 614 sample data were collected and evaluated. The algorithm can obtain a maximum accuracy of about 78.91 percent. The model can anticipate outcomes and is quickly adaptable to a wide range of inputs. Also, this strategy saves the banking industry and its staff a significant amount of time. </a:t>
            </a:r>
            <a:endParaRPr lang="en-US" sz="2400" b="1" dirty="0">
              <a:solidFill>
                <a:schemeClr val="bg2">
                  <a:lumMod val="10000"/>
                </a:schemeClr>
              </a:solidFill>
              <a:effectLst>
                <a:outerShdw blurRad="38100" dist="38100" dir="2700000" algn="tl">
                  <a:srgbClr val="000000">
                    <a:alpha val="43137"/>
                  </a:srgbClr>
                </a:outerShdw>
              </a:effectLst>
            </a:endParaRPr>
          </a:p>
          <a:p>
            <a:pPr>
              <a:buFont typeface="Wingdings" panose="05000000000000000000" pitchFamily="2" charset="2"/>
              <a:buChar char="Ø"/>
            </a:pPr>
            <a:r>
              <a:rPr lang="en-US" sz="2800" b="1" dirty="0">
                <a:solidFill>
                  <a:schemeClr val="accent1"/>
                </a:solidFill>
                <a:effectLst>
                  <a:outerShdw blurRad="38100" dist="38100" dir="2700000" algn="tl">
                    <a:srgbClr val="000000">
                      <a:alpha val="43137"/>
                    </a:srgbClr>
                  </a:outerShdw>
                </a:effectLst>
              </a:rPr>
              <a:t>Future Scope :</a:t>
            </a:r>
          </a:p>
          <a:p>
            <a:pPr marL="0" indent="0">
              <a:buNone/>
            </a:pPr>
            <a:r>
              <a:rPr lang="en-US" sz="2000" b="1" dirty="0">
                <a:solidFill>
                  <a:schemeClr val="bg2">
                    <a:lumMod val="10000"/>
                  </a:schemeClr>
                </a:solidFill>
              </a:rPr>
              <a:t>              </a:t>
            </a:r>
            <a:r>
              <a:rPr lang="en-US" sz="2400" b="1" dirty="0">
                <a:solidFill>
                  <a:schemeClr val="bg2">
                    <a:lumMod val="10000"/>
                  </a:schemeClr>
                </a:solidFill>
              </a:rPr>
              <a:t>Here we have small amount of data which only having 614 rows and 8 columns, so if we give sufficient amount of data then our model will be give us better results.</a:t>
            </a:r>
          </a:p>
          <a:p>
            <a:endParaRPr lang="en-IN" dirty="0">
              <a:solidFill>
                <a:srgbClr val="FF0000"/>
              </a:solidFill>
            </a:endParaRPr>
          </a:p>
        </p:txBody>
      </p:sp>
      <p:sp>
        <p:nvSpPr>
          <p:cNvPr id="5" name="Footer Placeholder 4">
            <a:extLst>
              <a:ext uri="{FF2B5EF4-FFF2-40B4-BE49-F238E27FC236}">
                <a16:creationId xmlns:a16="http://schemas.microsoft.com/office/drawing/2014/main" id="{810D3BB5-001F-4B5B-952F-5B63CC28ABFA}"/>
              </a:ext>
            </a:extLst>
          </p:cNvPr>
          <p:cNvSpPr>
            <a:spLocks noGrp="1"/>
          </p:cNvSpPr>
          <p:nvPr>
            <p:ph type="ftr" sz="quarter" idx="11"/>
          </p:nvPr>
        </p:nvSpPr>
        <p:spPr/>
        <p:txBody>
          <a:bodyPr/>
          <a:lstStyle/>
          <a:p>
            <a:r>
              <a:rPr lang="en-US" sz="1400" dirty="0"/>
              <a:t>Patil Vikrant</a:t>
            </a:r>
          </a:p>
        </p:txBody>
      </p:sp>
      <p:sp>
        <p:nvSpPr>
          <p:cNvPr id="6" name="Slide Number Placeholder 5">
            <a:extLst>
              <a:ext uri="{FF2B5EF4-FFF2-40B4-BE49-F238E27FC236}">
                <a16:creationId xmlns:a16="http://schemas.microsoft.com/office/drawing/2014/main" id="{3FC806B8-9613-4413-A624-7ECDB5615A3E}"/>
              </a:ext>
            </a:extLst>
          </p:cNvPr>
          <p:cNvSpPr>
            <a:spLocks noGrp="1"/>
          </p:cNvSpPr>
          <p:nvPr>
            <p:ph type="sldNum" sz="quarter" idx="12"/>
          </p:nvPr>
        </p:nvSpPr>
        <p:spPr/>
        <p:txBody>
          <a:bodyPr/>
          <a:lstStyle/>
          <a:p>
            <a:fld id="{6D22F896-40B5-4ADD-8801-0D06FADFA095}" type="slidenum">
              <a:rPr lang="en-US" sz="1400" smtClean="0"/>
              <a:t>32</a:t>
            </a:fld>
            <a:endParaRPr lang="en-US" sz="1400" dirty="0"/>
          </a:p>
        </p:txBody>
      </p:sp>
    </p:spTree>
    <p:extLst>
      <p:ext uri="{BB962C8B-B14F-4D97-AF65-F5344CB8AC3E}">
        <p14:creationId xmlns:p14="http://schemas.microsoft.com/office/powerpoint/2010/main" val="3237714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54B5-C982-4578-97A8-B1DD83489AB8}"/>
              </a:ext>
            </a:extLst>
          </p:cNvPr>
          <p:cNvSpPr>
            <a:spLocks noGrp="1"/>
          </p:cNvSpPr>
          <p:nvPr>
            <p:ph type="title"/>
          </p:nvPr>
        </p:nvSpPr>
        <p:spPr>
          <a:xfrm>
            <a:off x="1411601" y="891091"/>
            <a:ext cx="3431331" cy="564777"/>
          </a:xfrm>
        </p:spPr>
        <p:txBody>
          <a:bodyPr>
            <a:noAutofit/>
          </a:bodyPr>
          <a:lstStyle/>
          <a:p>
            <a:r>
              <a:rPr lang="en-US" sz="4000" u="sng" dirty="0">
                <a:solidFill>
                  <a:srgbClr val="660066"/>
                </a:solidFill>
                <a:effectLst>
                  <a:outerShdw blurRad="38100" dist="38100" dir="2700000" algn="tl">
                    <a:srgbClr val="000000">
                      <a:alpha val="43137"/>
                    </a:srgbClr>
                  </a:outerShdw>
                </a:effectLst>
              </a:rPr>
              <a:t>References</a:t>
            </a:r>
            <a:r>
              <a:rPr lang="en-US" sz="4000" dirty="0"/>
              <a:t> </a:t>
            </a:r>
            <a:endParaRPr lang="en-IN" sz="4000" dirty="0"/>
          </a:p>
        </p:txBody>
      </p:sp>
      <p:sp>
        <p:nvSpPr>
          <p:cNvPr id="3" name="Content Placeholder 2">
            <a:extLst>
              <a:ext uri="{FF2B5EF4-FFF2-40B4-BE49-F238E27FC236}">
                <a16:creationId xmlns:a16="http://schemas.microsoft.com/office/drawing/2014/main" id="{298B4591-FFDD-47FC-8E0E-FE4839A3E12E}"/>
              </a:ext>
            </a:extLst>
          </p:cNvPr>
          <p:cNvSpPr>
            <a:spLocks noGrp="1"/>
          </p:cNvSpPr>
          <p:nvPr>
            <p:ph sz="half" idx="1"/>
          </p:nvPr>
        </p:nvSpPr>
        <p:spPr>
          <a:xfrm>
            <a:off x="1836767" y="2370812"/>
            <a:ext cx="9000566" cy="3184947"/>
          </a:xfrm>
        </p:spPr>
        <p:txBody>
          <a:bodyPr>
            <a:normAutofit/>
          </a:bodyPr>
          <a:lstStyle/>
          <a:p>
            <a:pPr algn="l">
              <a:buFont typeface="Arial" panose="020B0604020202020204" pitchFamily="34" charset="0"/>
              <a:buChar char="•"/>
            </a:pPr>
            <a:r>
              <a:rPr lang="en-IN" b="0" i="0" u="sng" dirty="0">
                <a:solidFill>
                  <a:srgbClr val="292929"/>
                </a:solidFill>
                <a:effectLst/>
                <a:latin typeface="charter"/>
                <a:hlinkClick r:id="rId2"/>
              </a:rPr>
              <a:t> </a:t>
            </a:r>
            <a:r>
              <a:rPr lang="en-IN" b="1" i="0" u="sng" dirty="0">
                <a:solidFill>
                  <a:schemeClr val="tx2">
                    <a:lumMod val="50000"/>
                  </a:schemeClr>
                </a:solidFill>
                <a:effectLst/>
                <a:latin typeface="charter"/>
                <a:hlinkClick r:id="rId2">
                  <a:extLst>
                    <a:ext uri="{A12FA001-AC4F-418D-AE19-62706E023703}">
                      <ahyp:hlinkClr xmlns:ahyp="http://schemas.microsoft.com/office/drawing/2018/hyperlinkcolor" val="tx"/>
                    </a:ext>
                  </a:extLst>
                </a:hlinkClick>
              </a:rPr>
              <a:t>https://www.kaggle.com/ninzaami/loan-predication</a:t>
            </a:r>
            <a:endParaRPr lang="en-IN" b="1" i="0" u="sng" dirty="0">
              <a:solidFill>
                <a:schemeClr val="tx2">
                  <a:lumMod val="50000"/>
                </a:schemeClr>
              </a:solidFill>
              <a:effectLst/>
              <a:latin typeface="charter"/>
            </a:endParaRPr>
          </a:p>
          <a:p>
            <a:pPr marL="0" indent="0" algn="l">
              <a:buNone/>
            </a:pPr>
            <a:endParaRPr lang="en-IN" b="1" i="0" dirty="0">
              <a:solidFill>
                <a:schemeClr val="tx2">
                  <a:lumMod val="50000"/>
                </a:schemeClr>
              </a:solidFill>
              <a:effectLst/>
              <a:latin typeface="charter"/>
            </a:endParaRPr>
          </a:p>
          <a:p>
            <a:pPr algn="l">
              <a:buFont typeface="Arial" panose="020B0604020202020204" pitchFamily="34" charset="0"/>
              <a:buChar char="•"/>
            </a:pPr>
            <a:r>
              <a:rPr lang="en-IN" b="1" i="0" u="sng" dirty="0">
                <a:solidFill>
                  <a:schemeClr val="tx2">
                    <a:lumMod val="50000"/>
                  </a:schemeClr>
                </a:solidFill>
                <a:effectLst/>
                <a:latin typeface="charter"/>
                <a:hlinkClick r:id="rId3">
                  <a:extLst>
                    <a:ext uri="{A12FA001-AC4F-418D-AE19-62706E023703}">
                      <ahyp:hlinkClr xmlns:ahyp="http://schemas.microsoft.com/office/drawing/2018/hyperlinkcolor" val="tx"/>
                    </a:ext>
                  </a:extLst>
                </a:hlinkClick>
              </a:rPr>
              <a:t> </a:t>
            </a:r>
            <a:r>
              <a:rPr lang="en-IN" b="1" i="0" u="sng" dirty="0">
                <a:solidFill>
                  <a:schemeClr val="tx2">
                    <a:lumMod val="50000"/>
                  </a:schemeClr>
                </a:solidFill>
                <a:effectLst/>
                <a:latin typeface="charter"/>
                <a:hlinkClick r:id="rId4">
                  <a:extLst>
                    <a:ext uri="{A12FA001-AC4F-418D-AE19-62706E023703}">
                      <ahyp:hlinkClr xmlns:ahyp="http://schemas.microsoft.com/office/drawing/2018/hyperlinkcolor" val="tx"/>
                    </a:ext>
                  </a:extLst>
                </a:hlinkClick>
              </a:rPr>
              <a:t>https://www.python.org/</a:t>
            </a:r>
            <a:endParaRPr lang="en-IN" b="1" i="0" u="sng" dirty="0">
              <a:solidFill>
                <a:schemeClr val="tx2">
                  <a:lumMod val="50000"/>
                </a:schemeClr>
              </a:solidFill>
              <a:effectLst/>
              <a:latin typeface="charter"/>
            </a:endParaRPr>
          </a:p>
          <a:p>
            <a:pPr marL="0" indent="0" algn="l">
              <a:buNone/>
            </a:pPr>
            <a:endParaRPr lang="en-IN" b="1" i="0" u="sng" dirty="0">
              <a:solidFill>
                <a:schemeClr val="tx2">
                  <a:lumMod val="50000"/>
                </a:schemeClr>
              </a:solidFill>
              <a:effectLst/>
              <a:latin typeface="charter"/>
            </a:endParaRPr>
          </a:p>
          <a:p>
            <a:pPr algn="l">
              <a:buFont typeface="Arial" panose="020B0604020202020204" pitchFamily="34" charset="0"/>
              <a:buChar char="•"/>
            </a:pPr>
            <a:r>
              <a:rPr lang="en-IN" b="1" i="0" u="sng" dirty="0">
                <a:solidFill>
                  <a:schemeClr val="tx2">
                    <a:lumMod val="50000"/>
                  </a:schemeClr>
                </a:solidFill>
                <a:effectLst/>
                <a:latin typeface="charter"/>
                <a:hlinkClick r:id="rId5">
                  <a:extLst>
                    <a:ext uri="{A12FA001-AC4F-418D-AE19-62706E023703}">
                      <ahyp:hlinkClr xmlns:ahyp="http://schemas.microsoft.com/office/drawing/2018/hyperlinkcolor" val="tx"/>
                    </a:ext>
                  </a:extLst>
                </a:hlinkClick>
              </a:rPr>
              <a:t>https://www.geeksforgeeks.org/</a:t>
            </a:r>
            <a:endParaRPr lang="en-IN" b="1" i="0" u="sng" dirty="0">
              <a:solidFill>
                <a:schemeClr val="tx2">
                  <a:lumMod val="50000"/>
                </a:schemeClr>
              </a:solidFill>
              <a:effectLst/>
              <a:latin typeface="charter"/>
            </a:endParaRPr>
          </a:p>
        </p:txBody>
      </p:sp>
      <p:sp>
        <p:nvSpPr>
          <p:cNvPr id="5" name="Footer Placeholder 4">
            <a:extLst>
              <a:ext uri="{FF2B5EF4-FFF2-40B4-BE49-F238E27FC236}">
                <a16:creationId xmlns:a16="http://schemas.microsoft.com/office/drawing/2014/main" id="{810D3BB5-001F-4B5B-952F-5B63CC28ABFA}"/>
              </a:ext>
            </a:extLst>
          </p:cNvPr>
          <p:cNvSpPr>
            <a:spLocks noGrp="1"/>
          </p:cNvSpPr>
          <p:nvPr>
            <p:ph type="ftr" sz="quarter" idx="11"/>
          </p:nvPr>
        </p:nvSpPr>
        <p:spPr/>
        <p:txBody>
          <a:bodyPr/>
          <a:lstStyle/>
          <a:p>
            <a:r>
              <a:rPr lang="en-US" sz="1400" dirty="0"/>
              <a:t>Patil Vikrant</a:t>
            </a:r>
          </a:p>
        </p:txBody>
      </p:sp>
      <p:sp>
        <p:nvSpPr>
          <p:cNvPr id="6" name="Slide Number Placeholder 5">
            <a:extLst>
              <a:ext uri="{FF2B5EF4-FFF2-40B4-BE49-F238E27FC236}">
                <a16:creationId xmlns:a16="http://schemas.microsoft.com/office/drawing/2014/main" id="{3FC806B8-9613-4413-A624-7ECDB5615A3E}"/>
              </a:ext>
            </a:extLst>
          </p:cNvPr>
          <p:cNvSpPr>
            <a:spLocks noGrp="1"/>
          </p:cNvSpPr>
          <p:nvPr>
            <p:ph type="sldNum" sz="quarter" idx="12"/>
          </p:nvPr>
        </p:nvSpPr>
        <p:spPr/>
        <p:txBody>
          <a:bodyPr/>
          <a:lstStyle/>
          <a:p>
            <a:fld id="{6D22F896-40B5-4ADD-8801-0D06FADFA095}" type="slidenum">
              <a:rPr lang="en-US" sz="1400" smtClean="0"/>
              <a:t>33</a:t>
            </a:fld>
            <a:endParaRPr lang="en-US" sz="1400" dirty="0"/>
          </a:p>
        </p:txBody>
      </p:sp>
    </p:spTree>
    <p:extLst>
      <p:ext uri="{BB962C8B-B14F-4D97-AF65-F5344CB8AC3E}">
        <p14:creationId xmlns:p14="http://schemas.microsoft.com/office/powerpoint/2010/main" val="8806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1FF8-24DA-4A2C-85B3-FA8ECC531FF4}"/>
              </a:ext>
            </a:extLst>
          </p:cNvPr>
          <p:cNvSpPr>
            <a:spLocks noGrp="1"/>
          </p:cNvSpPr>
          <p:nvPr>
            <p:ph type="title"/>
          </p:nvPr>
        </p:nvSpPr>
        <p:spPr>
          <a:xfrm>
            <a:off x="1568825" y="932328"/>
            <a:ext cx="3137646" cy="665204"/>
          </a:xfrm>
        </p:spPr>
        <p:txBody>
          <a:bodyPr>
            <a:normAutofit/>
          </a:bodyPr>
          <a:lstStyle/>
          <a:p>
            <a:r>
              <a:rPr lang="en-US" sz="3600" b="1" u="sng" dirty="0">
                <a:solidFill>
                  <a:srgbClr val="660066"/>
                </a:solidFill>
                <a:effectLst>
                  <a:outerShdw blurRad="38100" dist="38100" dir="2700000" algn="tl">
                    <a:srgbClr val="000000">
                      <a:alpha val="43137"/>
                    </a:srgbClr>
                  </a:outerShdw>
                </a:effectLst>
              </a:rPr>
              <a:t>Dataset</a:t>
            </a:r>
            <a:endParaRPr lang="en-IN" sz="3600" b="1" u="sng" dirty="0">
              <a:solidFill>
                <a:srgbClr val="66006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534B1FD-56BE-4309-94E1-B9532F1FC267}"/>
              </a:ext>
            </a:extLst>
          </p:cNvPr>
          <p:cNvSpPr>
            <a:spLocks noGrp="1"/>
          </p:cNvSpPr>
          <p:nvPr>
            <p:ph idx="1"/>
          </p:nvPr>
        </p:nvSpPr>
        <p:spPr>
          <a:xfrm>
            <a:off x="1143000" y="1712259"/>
            <a:ext cx="9905999" cy="4706469"/>
          </a:xfrm>
        </p:spPr>
        <p:txBody>
          <a:bodyPr>
            <a:normAutofit/>
          </a:bodyPr>
          <a:lstStyle/>
          <a:p>
            <a:pPr marL="457200" lvl="0" indent="-330200">
              <a:spcBef>
                <a:spcPts val="0"/>
              </a:spcBef>
              <a:buSzPts val="1600"/>
              <a:buChar char="-"/>
            </a:pPr>
            <a:r>
              <a:rPr lang="en-US" sz="2400" b="1" dirty="0">
                <a:solidFill>
                  <a:schemeClr val="tx2">
                    <a:lumMod val="75000"/>
                  </a:schemeClr>
                </a:solidFill>
              </a:rPr>
              <a:t>Our </a:t>
            </a:r>
            <a:r>
              <a:rPr lang="en-US" sz="2400" b="1" dirty="0">
                <a:solidFill>
                  <a:schemeClr val="tx2">
                    <a:lumMod val="50000"/>
                  </a:schemeClr>
                </a:solidFill>
              </a:rPr>
              <a:t>Data</a:t>
            </a:r>
            <a:r>
              <a:rPr lang="en-US" sz="2400" b="1" dirty="0">
                <a:solidFill>
                  <a:schemeClr val="tx2">
                    <a:lumMod val="75000"/>
                  </a:schemeClr>
                </a:solidFill>
              </a:rPr>
              <a:t> is having 614 row’s and 13 variables.</a:t>
            </a:r>
          </a:p>
          <a:p>
            <a:pPr marL="457200" lvl="0" indent="-330200">
              <a:spcBef>
                <a:spcPts val="0"/>
              </a:spcBef>
              <a:buSzPts val="1600"/>
              <a:buChar char="-"/>
            </a:pPr>
            <a:r>
              <a:rPr lang="en-US" sz="2400" b="1" dirty="0">
                <a:solidFill>
                  <a:schemeClr val="tx2">
                    <a:lumMod val="50000"/>
                  </a:schemeClr>
                </a:solidFill>
              </a:rPr>
              <a:t>Categorical</a:t>
            </a:r>
            <a:r>
              <a:rPr lang="en-US" sz="2400" b="1" dirty="0">
                <a:solidFill>
                  <a:schemeClr val="tx2">
                    <a:lumMod val="75000"/>
                  </a:schemeClr>
                </a:solidFill>
              </a:rPr>
              <a:t> Variable’s are 8 and continuous variables are</a:t>
            </a:r>
            <a:r>
              <a:rPr lang="en-US" b="1" dirty="0">
                <a:solidFill>
                  <a:schemeClr val="tx2">
                    <a:lumMod val="75000"/>
                  </a:schemeClr>
                </a:solidFill>
              </a:rPr>
              <a:t> 4.</a:t>
            </a:r>
          </a:p>
          <a:p>
            <a:pPr marL="127000" lvl="0" indent="0">
              <a:spcBef>
                <a:spcPts val="0"/>
              </a:spcBef>
              <a:buSzPts val="1600"/>
              <a:buNone/>
            </a:pPr>
            <a:endParaRPr lang="en-US" dirty="0">
              <a:solidFill>
                <a:srgbClr val="FFFF00"/>
              </a:solidFill>
              <a:effectLst>
                <a:outerShdw blurRad="38100" dist="38100" dir="2700000" algn="tl">
                  <a:srgbClr val="000000">
                    <a:alpha val="43137"/>
                  </a:srgbClr>
                </a:outerShdw>
              </a:effectLst>
            </a:endParaRPr>
          </a:p>
        </p:txBody>
      </p:sp>
      <p:graphicFrame>
        <p:nvGraphicFramePr>
          <p:cNvPr id="5" name="Table 5">
            <a:extLst>
              <a:ext uri="{FF2B5EF4-FFF2-40B4-BE49-F238E27FC236}">
                <a16:creationId xmlns:a16="http://schemas.microsoft.com/office/drawing/2014/main" id="{A88F94B0-C450-4132-8F59-14101A42D46E}"/>
              </a:ext>
            </a:extLst>
          </p:cNvPr>
          <p:cNvGraphicFramePr>
            <a:graphicFrameLocks noGrp="1"/>
          </p:cNvGraphicFramePr>
          <p:nvPr>
            <p:extLst>
              <p:ext uri="{D42A27DB-BD31-4B8C-83A1-F6EECF244321}">
                <p14:modId xmlns:p14="http://schemas.microsoft.com/office/powerpoint/2010/main" val="2297162801"/>
              </p:ext>
            </p:extLst>
          </p:nvPr>
        </p:nvGraphicFramePr>
        <p:xfrm>
          <a:off x="1694328" y="2716306"/>
          <a:ext cx="7897907" cy="3566160"/>
        </p:xfrm>
        <a:graphic>
          <a:graphicData uri="http://schemas.openxmlformats.org/drawingml/2006/table">
            <a:tbl>
              <a:tblPr firstRow="1" bandRow="1">
                <a:tableStyleId>{5C22544A-7EE6-4342-B048-85BDC9FD1C3A}</a:tableStyleId>
              </a:tblPr>
              <a:tblGrid>
                <a:gridCol w="3947501">
                  <a:extLst>
                    <a:ext uri="{9D8B030D-6E8A-4147-A177-3AD203B41FA5}">
                      <a16:colId xmlns:a16="http://schemas.microsoft.com/office/drawing/2014/main" val="2975740404"/>
                    </a:ext>
                  </a:extLst>
                </a:gridCol>
                <a:gridCol w="3950406">
                  <a:extLst>
                    <a:ext uri="{9D8B030D-6E8A-4147-A177-3AD203B41FA5}">
                      <a16:colId xmlns:a16="http://schemas.microsoft.com/office/drawing/2014/main" val="3552050599"/>
                    </a:ext>
                  </a:extLst>
                </a:gridCol>
              </a:tblGrid>
              <a:tr h="373529">
                <a:tc>
                  <a:txBody>
                    <a:bodyPr/>
                    <a:lstStyle/>
                    <a:p>
                      <a:pPr algn="ctr"/>
                      <a:r>
                        <a:rPr lang="en-US" sz="2000" b="1" dirty="0">
                          <a:solidFill>
                            <a:schemeClr val="bg1"/>
                          </a:solidFill>
                        </a:rPr>
                        <a:t>Continuous Variable’s</a:t>
                      </a:r>
                      <a:endParaRPr lang="en-IN" sz="2000" dirty="0">
                        <a:solidFill>
                          <a:schemeClr val="bg1"/>
                        </a:solidFill>
                      </a:endParaRPr>
                    </a:p>
                  </a:txBody>
                  <a:tcPr/>
                </a:tc>
                <a:tc>
                  <a:txBody>
                    <a:bodyPr/>
                    <a:lstStyle/>
                    <a:p>
                      <a:pPr algn="ctr"/>
                      <a:r>
                        <a:rPr lang="en-US" sz="2000" b="1" dirty="0">
                          <a:solidFill>
                            <a:schemeClr val="bg1"/>
                          </a:solidFill>
                        </a:rPr>
                        <a:t>Categorical Variable’s </a:t>
                      </a:r>
                      <a:endParaRPr lang="en-IN" sz="2000" dirty="0">
                        <a:solidFill>
                          <a:schemeClr val="bg1"/>
                        </a:solidFill>
                      </a:endParaRPr>
                    </a:p>
                  </a:txBody>
                  <a:tcPr/>
                </a:tc>
                <a:extLst>
                  <a:ext uri="{0D108BD9-81ED-4DB2-BD59-A6C34878D82A}">
                    <a16:rowId xmlns:a16="http://schemas.microsoft.com/office/drawing/2014/main" val="3917403349"/>
                  </a:ext>
                </a:extLst>
              </a:tr>
              <a:tr h="373529">
                <a:tc>
                  <a:txBody>
                    <a:bodyPr/>
                    <a:lstStyle/>
                    <a:p>
                      <a:pPr algn="ctr"/>
                      <a:r>
                        <a:rPr lang="en-IN" sz="2000" b="1" i="0" kern="1200" dirty="0">
                          <a:solidFill>
                            <a:schemeClr val="tx2">
                              <a:lumMod val="50000"/>
                            </a:schemeClr>
                          </a:solidFill>
                          <a:effectLst/>
                          <a:latin typeface="+mn-lt"/>
                          <a:ea typeface="+mn-ea"/>
                          <a:cs typeface="+mn-cs"/>
                        </a:rPr>
                        <a:t>Income</a:t>
                      </a:r>
                      <a:endParaRPr lang="en-IN" sz="2000" dirty="0">
                        <a:solidFill>
                          <a:schemeClr val="tx2">
                            <a:lumMod val="50000"/>
                          </a:schemeClr>
                        </a:solidFill>
                      </a:endParaRPr>
                    </a:p>
                  </a:txBody>
                  <a:tcPr/>
                </a:tc>
                <a:tc>
                  <a:txBody>
                    <a:bodyPr/>
                    <a:lstStyle/>
                    <a:p>
                      <a:pPr algn="ctr" fontAlgn="ctr"/>
                      <a:r>
                        <a:rPr lang="en-IN" sz="2000" b="1" dirty="0">
                          <a:solidFill>
                            <a:schemeClr val="tx2">
                              <a:lumMod val="50000"/>
                            </a:schemeClr>
                          </a:solidFill>
                          <a:effectLst/>
                        </a:rPr>
                        <a:t>Gender</a:t>
                      </a:r>
                    </a:p>
                  </a:txBody>
                  <a:tcPr anchor="ctr"/>
                </a:tc>
                <a:extLst>
                  <a:ext uri="{0D108BD9-81ED-4DB2-BD59-A6C34878D82A}">
                    <a16:rowId xmlns:a16="http://schemas.microsoft.com/office/drawing/2014/main" val="1064326409"/>
                  </a:ext>
                </a:extLst>
              </a:tr>
              <a:tr h="373529">
                <a:tc>
                  <a:txBody>
                    <a:bodyPr/>
                    <a:lstStyle/>
                    <a:p>
                      <a:pPr algn="ctr"/>
                      <a:r>
                        <a:rPr lang="en-IN" sz="2000" b="1" i="0" kern="1200" dirty="0">
                          <a:solidFill>
                            <a:schemeClr val="tx2">
                              <a:lumMod val="50000"/>
                            </a:schemeClr>
                          </a:solidFill>
                          <a:effectLst/>
                          <a:latin typeface="+mn-lt"/>
                          <a:ea typeface="+mn-ea"/>
                          <a:cs typeface="+mn-cs"/>
                        </a:rPr>
                        <a:t>Coapplicant_Income</a:t>
                      </a:r>
                      <a:endParaRPr lang="en-IN" sz="2000" dirty="0">
                        <a:solidFill>
                          <a:schemeClr val="tx2">
                            <a:lumMod val="50000"/>
                          </a:schemeClr>
                        </a:solidFill>
                      </a:endParaRPr>
                    </a:p>
                  </a:txBody>
                  <a:tcPr/>
                </a:tc>
                <a:tc>
                  <a:txBody>
                    <a:bodyPr/>
                    <a:lstStyle/>
                    <a:p>
                      <a:pPr algn="ctr"/>
                      <a:r>
                        <a:rPr lang="en-IN" sz="2000" b="1" i="0" kern="1200" dirty="0">
                          <a:solidFill>
                            <a:schemeClr val="tx2">
                              <a:lumMod val="50000"/>
                            </a:schemeClr>
                          </a:solidFill>
                          <a:effectLst/>
                          <a:latin typeface="+mn-lt"/>
                          <a:ea typeface="+mn-ea"/>
                          <a:cs typeface="+mn-cs"/>
                        </a:rPr>
                        <a:t>Marital Status</a:t>
                      </a:r>
                      <a:endParaRPr lang="en-IN" sz="2000" dirty="0">
                        <a:solidFill>
                          <a:schemeClr val="tx2">
                            <a:lumMod val="50000"/>
                          </a:schemeClr>
                        </a:solidFill>
                      </a:endParaRPr>
                    </a:p>
                  </a:txBody>
                  <a:tcPr/>
                </a:tc>
                <a:extLst>
                  <a:ext uri="{0D108BD9-81ED-4DB2-BD59-A6C34878D82A}">
                    <a16:rowId xmlns:a16="http://schemas.microsoft.com/office/drawing/2014/main" val="3630321643"/>
                  </a:ext>
                </a:extLst>
              </a:tr>
              <a:tr h="373529">
                <a:tc>
                  <a:txBody>
                    <a:bodyPr/>
                    <a:lstStyle/>
                    <a:p>
                      <a:pPr algn="ctr"/>
                      <a:r>
                        <a:rPr lang="en-IN" sz="2000" b="1" i="0" kern="1200" dirty="0">
                          <a:solidFill>
                            <a:schemeClr val="tx2">
                              <a:lumMod val="50000"/>
                            </a:schemeClr>
                          </a:solidFill>
                          <a:effectLst/>
                          <a:latin typeface="+mn-lt"/>
                          <a:ea typeface="+mn-ea"/>
                          <a:cs typeface="+mn-cs"/>
                        </a:rPr>
                        <a:t>Loan Amount</a:t>
                      </a:r>
                      <a:endParaRPr lang="en-IN" sz="2000" dirty="0">
                        <a:solidFill>
                          <a:schemeClr val="tx2">
                            <a:lumMod val="50000"/>
                          </a:schemeClr>
                        </a:solidFill>
                      </a:endParaRPr>
                    </a:p>
                  </a:txBody>
                  <a:tcPr/>
                </a:tc>
                <a:tc>
                  <a:txBody>
                    <a:bodyPr/>
                    <a:lstStyle/>
                    <a:p>
                      <a:pPr algn="ctr"/>
                      <a:r>
                        <a:rPr lang="en-IN" sz="2000" b="1" i="0" kern="1200" dirty="0">
                          <a:solidFill>
                            <a:schemeClr val="tx2">
                              <a:lumMod val="50000"/>
                            </a:schemeClr>
                          </a:solidFill>
                          <a:effectLst/>
                          <a:latin typeface="+mn-lt"/>
                          <a:ea typeface="+mn-ea"/>
                          <a:cs typeface="+mn-cs"/>
                        </a:rPr>
                        <a:t>No. Dependents</a:t>
                      </a:r>
                      <a:endParaRPr lang="en-IN" sz="2000" dirty="0">
                        <a:solidFill>
                          <a:schemeClr val="tx2">
                            <a:lumMod val="50000"/>
                          </a:schemeClr>
                        </a:solidFill>
                      </a:endParaRPr>
                    </a:p>
                  </a:txBody>
                  <a:tcPr/>
                </a:tc>
                <a:extLst>
                  <a:ext uri="{0D108BD9-81ED-4DB2-BD59-A6C34878D82A}">
                    <a16:rowId xmlns:a16="http://schemas.microsoft.com/office/drawing/2014/main" val="246545304"/>
                  </a:ext>
                </a:extLst>
              </a:tr>
              <a:tr h="373529">
                <a:tc>
                  <a:txBody>
                    <a:bodyPr/>
                    <a:lstStyle/>
                    <a:p>
                      <a:pPr algn="ctr"/>
                      <a:r>
                        <a:rPr lang="en-IN" sz="2000" b="1" i="0" kern="1200" dirty="0">
                          <a:solidFill>
                            <a:schemeClr val="tx2">
                              <a:lumMod val="50000"/>
                            </a:schemeClr>
                          </a:solidFill>
                          <a:effectLst/>
                          <a:latin typeface="+mn-lt"/>
                          <a:ea typeface="+mn-ea"/>
                          <a:cs typeface="+mn-cs"/>
                        </a:rPr>
                        <a:t>Tenure</a:t>
                      </a:r>
                      <a:endParaRPr lang="en-IN" sz="2000" dirty="0">
                        <a:solidFill>
                          <a:schemeClr val="tx2">
                            <a:lumMod val="50000"/>
                          </a:schemeClr>
                        </a:solidFill>
                      </a:endParaRPr>
                    </a:p>
                  </a:txBody>
                  <a:tcPr/>
                </a:tc>
                <a:tc>
                  <a:txBody>
                    <a:bodyPr/>
                    <a:lstStyle/>
                    <a:p>
                      <a:pPr algn="ctr"/>
                      <a:r>
                        <a:rPr lang="en-IN" sz="2000" b="1" i="0" kern="1200" dirty="0">
                          <a:solidFill>
                            <a:schemeClr val="tx2">
                              <a:lumMod val="50000"/>
                            </a:schemeClr>
                          </a:solidFill>
                          <a:effectLst/>
                          <a:latin typeface="+mn-lt"/>
                          <a:ea typeface="+mn-ea"/>
                          <a:cs typeface="+mn-cs"/>
                        </a:rPr>
                        <a:t>Education Status</a:t>
                      </a:r>
                      <a:endParaRPr lang="en-IN" sz="2000" dirty="0">
                        <a:solidFill>
                          <a:schemeClr val="tx2">
                            <a:lumMod val="50000"/>
                          </a:schemeClr>
                        </a:solidFill>
                      </a:endParaRPr>
                    </a:p>
                  </a:txBody>
                  <a:tcPr/>
                </a:tc>
                <a:extLst>
                  <a:ext uri="{0D108BD9-81ED-4DB2-BD59-A6C34878D82A}">
                    <a16:rowId xmlns:a16="http://schemas.microsoft.com/office/drawing/2014/main" val="3955773392"/>
                  </a:ext>
                </a:extLst>
              </a:tr>
              <a:tr h="373529">
                <a:tc>
                  <a:txBody>
                    <a:bodyPr/>
                    <a:lstStyle/>
                    <a:p>
                      <a:pPr algn="ctr"/>
                      <a:endParaRPr lang="en-IN" sz="2000">
                        <a:solidFill>
                          <a:schemeClr val="tx2">
                            <a:lumMod val="50000"/>
                          </a:schemeClr>
                        </a:solidFill>
                      </a:endParaRPr>
                    </a:p>
                  </a:txBody>
                  <a:tcPr/>
                </a:tc>
                <a:tc>
                  <a:txBody>
                    <a:bodyPr/>
                    <a:lstStyle/>
                    <a:p>
                      <a:pPr algn="ctr"/>
                      <a:r>
                        <a:rPr lang="en-IN" sz="2000" b="1" i="0" kern="1200" dirty="0">
                          <a:solidFill>
                            <a:schemeClr val="tx2">
                              <a:lumMod val="50000"/>
                            </a:schemeClr>
                          </a:solidFill>
                          <a:effectLst/>
                          <a:latin typeface="+mn-lt"/>
                          <a:ea typeface="+mn-ea"/>
                          <a:cs typeface="+mn-cs"/>
                        </a:rPr>
                        <a:t>Self Employed</a:t>
                      </a:r>
                      <a:endParaRPr lang="en-IN" sz="2000" dirty="0">
                        <a:solidFill>
                          <a:schemeClr val="tx2">
                            <a:lumMod val="50000"/>
                          </a:schemeClr>
                        </a:solidFill>
                      </a:endParaRPr>
                    </a:p>
                  </a:txBody>
                  <a:tcPr/>
                </a:tc>
                <a:extLst>
                  <a:ext uri="{0D108BD9-81ED-4DB2-BD59-A6C34878D82A}">
                    <a16:rowId xmlns:a16="http://schemas.microsoft.com/office/drawing/2014/main" val="3036983994"/>
                  </a:ext>
                </a:extLst>
              </a:tr>
              <a:tr h="373529">
                <a:tc>
                  <a:txBody>
                    <a:bodyPr/>
                    <a:lstStyle/>
                    <a:p>
                      <a:pPr algn="ctr"/>
                      <a:endParaRPr lang="en-IN" sz="2000">
                        <a:solidFill>
                          <a:schemeClr val="tx2">
                            <a:lumMod val="50000"/>
                          </a:schemeClr>
                        </a:solidFill>
                      </a:endParaRPr>
                    </a:p>
                  </a:txBody>
                  <a:tcPr/>
                </a:tc>
                <a:tc>
                  <a:txBody>
                    <a:bodyPr/>
                    <a:lstStyle/>
                    <a:p>
                      <a:pPr algn="ctr"/>
                      <a:r>
                        <a:rPr lang="en-IN" sz="2000" b="1" i="0" kern="1200" dirty="0">
                          <a:solidFill>
                            <a:schemeClr val="tx2">
                              <a:lumMod val="50000"/>
                            </a:schemeClr>
                          </a:solidFill>
                          <a:effectLst/>
                          <a:latin typeface="+mn-lt"/>
                          <a:ea typeface="+mn-ea"/>
                          <a:cs typeface="+mn-cs"/>
                        </a:rPr>
                        <a:t>Credit History</a:t>
                      </a:r>
                      <a:endParaRPr lang="en-IN" sz="2000" dirty="0">
                        <a:solidFill>
                          <a:schemeClr val="tx2">
                            <a:lumMod val="50000"/>
                          </a:schemeClr>
                        </a:solidFill>
                      </a:endParaRPr>
                    </a:p>
                  </a:txBody>
                  <a:tcPr/>
                </a:tc>
                <a:extLst>
                  <a:ext uri="{0D108BD9-81ED-4DB2-BD59-A6C34878D82A}">
                    <a16:rowId xmlns:a16="http://schemas.microsoft.com/office/drawing/2014/main" val="4089915340"/>
                  </a:ext>
                </a:extLst>
              </a:tr>
              <a:tr h="373529">
                <a:tc>
                  <a:txBody>
                    <a:bodyPr/>
                    <a:lstStyle/>
                    <a:p>
                      <a:pPr algn="ctr"/>
                      <a:endParaRPr lang="en-IN" sz="2000">
                        <a:solidFill>
                          <a:schemeClr val="tx2">
                            <a:lumMod val="50000"/>
                          </a:schemeClr>
                        </a:solidFill>
                      </a:endParaRPr>
                    </a:p>
                  </a:txBody>
                  <a:tcPr/>
                </a:tc>
                <a:tc>
                  <a:txBody>
                    <a:bodyPr/>
                    <a:lstStyle/>
                    <a:p>
                      <a:pPr algn="ctr"/>
                      <a:r>
                        <a:rPr lang="en-IN" sz="2000" b="1" i="0" kern="1200" dirty="0">
                          <a:solidFill>
                            <a:schemeClr val="tx2">
                              <a:lumMod val="50000"/>
                            </a:schemeClr>
                          </a:solidFill>
                          <a:effectLst/>
                          <a:latin typeface="+mn-lt"/>
                          <a:ea typeface="+mn-ea"/>
                          <a:cs typeface="+mn-cs"/>
                        </a:rPr>
                        <a:t>Property Area</a:t>
                      </a:r>
                      <a:endParaRPr lang="en-IN" sz="2000" dirty="0">
                        <a:solidFill>
                          <a:schemeClr val="tx2">
                            <a:lumMod val="50000"/>
                          </a:schemeClr>
                        </a:solidFill>
                      </a:endParaRPr>
                    </a:p>
                  </a:txBody>
                  <a:tcPr/>
                </a:tc>
                <a:extLst>
                  <a:ext uri="{0D108BD9-81ED-4DB2-BD59-A6C34878D82A}">
                    <a16:rowId xmlns:a16="http://schemas.microsoft.com/office/drawing/2014/main" val="706902852"/>
                  </a:ext>
                </a:extLst>
              </a:tr>
              <a:tr h="373529">
                <a:tc>
                  <a:txBody>
                    <a:bodyPr/>
                    <a:lstStyle/>
                    <a:p>
                      <a:pPr algn="ctr"/>
                      <a:endParaRPr lang="en-IN" sz="2000">
                        <a:solidFill>
                          <a:schemeClr val="tx2">
                            <a:lumMod val="50000"/>
                          </a:schemeClr>
                        </a:solidFill>
                      </a:endParaRPr>
                    </a:p>
                  </a:txBody>
                  <a:tcPr/>
                </a:tc>
                <a:tc>
                  <a:txBody>
                    <a:bodyPr/>
                    <a:lstStyle/>
                    <a:p>
                      <a:pPr algn="ctr"/>
                      <a:endParaRPr lang="en-IN" sz="2000" dirty="0">
                        <a:solidFill>
                          <a:schemeClr val="tx2">
                            <a:lumMod val="50000"/>
                          </a:schemeClr>
                        </a:solidFill>
                      </a:endParaRPr>
                    </a:p>
                  </a:txBody>
                  <a:tcPr/>
                </a:tc>
                <a:extLst>
                  <a:ext uri="{0D108BD9-81ED-4DB2-BD59-A6C34878D82A}">
                    <a16:rowId xmlns:a16="http://schemas.microsoft.com/office/drawing/2014/main" val="1861213446"/>
                  </a:ext>
                </a:extLst>
              </a:tr>
            </a:tbl>
          </a:graphicData>
        </a:graphic>
      </p:graphicFrame>
      <p:sp>
        <p:nvSpPr>
          <p:cNvPr id="6" name="Footer Placeholder 5">
            <a:extLst>
              <a:ext uri="{FF2B5EF4-FFF2-40B4-BE49-F238E27FC236}">
                <a16:creationId xmlns:a16="http://schemas.microsoft.com/office/drawing/2014/main" id="{88E3A9FF-E76A-4952-ABC4-C1AE0D8DF239}"/>
              </a:ext>
            </a:extLst>
          </p:cNvPr>
          <p:cNvSpPr>
            <a:spLocks noGrp="1"/>
          </p:cNvSpPr>
          <p:nvPr>
            <p:ph type="ftr" sz="quarter" idx="11"/>
          </p:nvPr>
        </p:nvSpPr>
        <p:spPr/>
        <p:txBody>
          <a:bodyPr/>
          <a:lstStyle/>
          <a:p>
            <a:r>
              <a:rPr lang="en-US" sz="1400" dirty="0"/>
              <a:t>Patil Vikrant</a:t>
            </a:r>
          </a:p>
        </p:txBody>
      </p:sp>
      <p:sp>
        <p:nvSpPr>
          <p:cNvPr id="7" name="Slide Number Placeholder 6">
            <a:extLst>
              <a:ext uri="{FF2B5EF4-FFF2-40B4-BE49-F238E27FC236}">
                <a16:creationId xmlns:a16="http://schemas.microsoft.com/office/drawing/2014/main" id="{E14DF821-5CA6-4D13-BBDB-761299746245}"/>
              </a:ext>
            </a:extLst>
          </p:cNvPr>
          <p:cNvSpPr>
            <a:spLocks noGrp="1"/>
          </p:cNvSpPr>
          <p:nvPr>
            <p:ph type="sldNum" sz="quarter" idx="12"/>
          </p:nvPr>
        </p:nvSpPr>
        <p:spPr/>
        <p:txBody>
          <a:bodyPr/>
          <a:lstStyle/>
          <a:p>
            <a:fld id="{6D22F896-40B5-4ADD-8801-0D06FADFA095}" type="slidenum">
              <a:rPr lang="en-US" sz="1400" smtClean="0"/>
              <a:t>4</a:t>
            </a:fld>
            <a:endParaRPr lang="en-US" sz="1400" dirty="0"/>
          </a:p>
        </p:txBody>
      </p:sp>
    </p:spTree>
    <p:extLst>
      <p:ext uri="{BB962C8B-B14F-4D97-AF65-F5344CB8AC3E}">
        <p14:creationId xmlns:p14="http://schemas.microsoft.com/office/powerpoint/2010/main" val="406612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1FF8-24DA-4A2C-85B3-FA8ECC531FF4}"/>
              </a:ext>
            </a:extLst>
          </p:cNvPr>
          <p:cNvSpPr>
            <a:spLocks noGrp="1"/>
          </p:cNvSpPr>
          <p:nvPr>
            <p:ph type="title"/>
          </p:nvPr>
        </p:nvSpPr>
        <p:spPr>
          <a:xfrm>
            <a:off x="1640541" y="860612"/>
            <a:ext cx="4383742" cy="600636"/>
          </a:xfrm>
        </p:spPr>
        <p:txBody>
          <a:bodyPr>
            <a:noAutofit/>
          </a:bodyPr>
          <a:lstStyle/>
          <a:p>
            <a:r>
              <a:rPr lang="en-US" sz="3600" b="1" u="sng" dirty="0">
                <a:solidFill>
                  <a:srgbClr val="660066"/>
                </a:solidFill>
                <a:effectLst>
                  <a:outerShdw blurRad="38100" dist="38100" dir="2700000" algn="tl">
                    <a:srgbClr val="000000">
                      <a:alpha val="43137"/>
                    </a:srgbClr>
                  </a:outerShdw>
                </a:effectLst>
              </a:rPr>
              <a:t>challenges</a:t>
            </a:r>
            <a:endParaRPr lang="en-IN" sz="3600" b="1" u="sng" dirty="0">
              <a:solidFill>
                <a:srgbClr val="66006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534B1FD-56BE-4309-94E1-B9532F1FC267}"/>
              </a:ext>
            </a:extLst>
          </p:cNvPr>
          <p:cNvSpPr>
            <a:spLocks noGrp="1"/>
          </p:cNvSpPr>
          <p:nvPr>
            <p:ph idx="1"/>
          </p:nvPr>
        </p:nvSpPr>
        <p:spPr>
          <a:xfrm>
            <a:off x="1275884" y="1882588"/>
            <a:ext cx="9069387" cy="3716767"/>
          </a:xfrm>
        </p:spPr>
        <p:txBody>
          <a:bodyPr>
            <a:normAutofit/>
          </a:bodyPr>
          <a:lstStyle/>
          <a:p>
            <a:pPr marL="469900" indent="-342900">
              <a:spcBef>
                <a:spcPts val="0"/>
              </a:spcBef>
              <a:buSzPts val="1600"/>
              <a:buFont typeface="Wingdings" panose="05000000000000000000" pitchFamily="2" charset="2"/>
              <a:buChar char="ü"/>
            </a:pPr>
            <a:r>
              <a:rPr lang="en-US" sz="2400" b="1" dirty="0">
                <a:solidFill>
                  <a:schemeClr val="tx2">
                    <a:lumMod val="50000"/>
                  </a:schemeClr>
                </a:solidFill>
              </a:rPr>
              <a:t>Lots of null values are present in our data. So we replace the null values by using mean for continuous variables &amp; mode for categorical variables.</a:t>
            </a:r>
          </a:p>
          <a:p>
            <a:pPr marL="469900" indent="-342900">
              <a:spcBef>
                <a:spcPts val="0"/>
              </a:spcBef>
              <a:buSzPts val="1600"/>
              <a:buFont typeface="Wingdings" panose="05000000000000000000" pitchFamily="2" charset="2"/>
              <a:buChar char="ü"/>
            </a:pPr>
            <a:endParaRPr lang="en-US" sz="2400" b="1" dirty="0">
              <a:solidFill>
                <a:schemeClr val="tx2">
                  <a:lumMod val="50000"/>
                </a:schemeClr>
              </a:solidFill>
            </a:endParaRPr>
          </a:p>
          <a:p>
            <a:pPr marL="469900" indent="-342900">
              <a:spcBef>
                <a:spcPts val="0"/>
              </a:spcBef>
              <a:buSzPts val="1600"/>
              <a:buFont typeface="Wingdings" panose="05000000000000000000" pitchFamily="2" charset="2"/>
              <a:buChar char="ü"/>
            </a:pPr>
            <a:r>
              <a:rPr lang="en-US" sz="2400" b="1" dirty="0">
                <a:solidFill>
                  <a:schemeClr val="tx2">
                    <a:lumMod val="50000"/>
                  </a:schemeClr>
                </a:solidFill>
              </a:rPr>
              <a:t>Balance &amp; Total Income variables in our data are having outliers. we fixed them by using Quantile method.</a:t>
            </a:r>
          </a:p>
          <a:p>
            <a:pPr marL="469900" indent="-342900">
              <a:spcBef>
                <a:spcPts val="0"/>
              </a:spcBef>
              <a:buSzPts val="1600"/>
              <a:buFont typeface="Wingdings" panose="05000000000000000000" pitchFamily="2" charset="2"/>
              <a:buChar char="ü"/>
            </a:pPr>
            <a:endParaRPr lang="en-US" sz="2400" b="1" dirty="0">
              <a:solidFill>
                <a:schemeClr val="tx2">
                  <a:lumMod val="50000"/>
                </a:schemeClr>
              </a:solidFill>
            </a:endParaRPr>
          </a:p>
          <a:p>
            <a:pPr marL="469900" indent="-342900">
              <a:spcBef>
                <a:spcPts val="0"/>
              </a:spcBef>
              <a:buSzPts val="1600"/>
              <a:buFont typeface="Wingdings" panose="05000000000000000000" pitchFamily="2" charset="2"/>
              <a:buChar char="ü"/>
            </a:pPr>
            <a:r>
              <a:rPr lang="en-US" sz="2400" b="1" dirty="0">
                <a:solidFill>
                  <a:schemeClr val="tx2">
                    <a:lumMod val="50000"/>
                  </a:schemeClr>
                </a:solidFill>
              </a:rPr>
              <a:t>we created some derived variables. So we deleted some of the variables like ‘Income’ To avoid multicollinearity.</a:t>
            </a:r>
            <a:endParaRPr lang="en-IN" sz="2000" b="1" dirty="0"/>
          </a:p>
        </p:txBody>
      </p:sp>
      <p:sp>
        <p:nvSpPr>
          <p:cNvPr id="4" name="Footer Placeholder 3">
            <a:extLst>
              <a:ext uri="{FF2B5EF4-FFF2-40B4-BE49-F238E27FC236}">
                <a16:creationId xmlns:a16="http://schemas.microsoft.com/office/drawing/2014/main" id="{BC807D1A-C6DE-40A9-83B9-E171FF80886B}"/>
              </a:ext>
            </a:extLst>
          </p:cNvPr>
          <p:cNvSpPr>
            <a:spLocks noGrp="1"/>
          </p:cNvSpPr>
          <p:nvPr>
            <p:ph type="ftr" sz="quarter" idx="11"/>
          </p:nvPr>
        </p:nvSpPr>
        <p:spPr/>
        <p:txBody>
          <a:bodyPr/>
          <a:lstStyle/>
          <a:p>
            <a:r>
              <a:rPr lang="en-US" sz="1400" dirty="0"/>
              <a:t>Patil Vikrant</a:t>
            </a:r>
          </a:p>
        </p:txBody>
      </p:sp>
      <p:sp>
        <p:nvSpPr>
          <p:cNvPr id="5" name="Slide Number Placeholder 4">
            <a:extLst>
              <a:ext uri="{FF2B5EF4-FFF2-40B4-BE49-F238E27FC236}">
                <a16:creationId xmlns:a16="http://schemas.microsoft.com/office/drawing/2014/main" id="{A3858AEB-9DD3-41C4-B6FC-761ABD7903B2}"/>
              </a:ext>
            </a:extLst>
          </p:cNvPr>
          <p:cNvSpPr>
            <a:spLocks noGrp="1"/>
          </p:cNvSpPr>
          <p:nvPr>
            <p:ph type="sldNum" sz="quarter" idx="12"/>
          </p:nvPr>
        </p:nvSpPr>
        <p:spPr/>
        <p:txBody>
          <a:bodyPr/>
          <a:lstStyle/>
          <a:p>
            <a:fld id="{6D22F896-40B5-4ADD-8801-0D06FADFA095}" type="slidenum">
              <a:rPr lang="en-US" sz="1400" smtClean="0"/>
              <a:t>5</a:t>
            </a:fld>
            <a:endParaRPr lang="en-US" sz="1400" dirty="0"/>
          </a:p>
        </p:txBody>
      </p:sp>
    </p:spTree>
    <p:extLst>
      <p:ext uri="{BB962C8B-B14F-4D97-AF65-F5344CB8AC3E}">
        <p14:creationId xmlns:p14="http://schemas.microsoft.com/office/powerpoint/2010/main" val="349886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1FF8-24DA-4A2C-85B3-FA8ECC531FF4}"/>
              </a:ext>
            </a:extLst>
          </p:cNvPr>
          <p:cNvSpPr>
            <a:spLocks noGrp="1"/>
          </p:cNvSpPr>
          <p:nvPr>
            <p:ph type="title"/>
          </p:nvPr>
        </p:nvSpPr>
        <p:spPr>
          <a:xfrm>
            <a:off x="1290919" y="932329"/>
            <a:ext cx="4025152" cy="762000"/>
          </a:xfrm>
        </p:spPr>
        <p:txBody>
          <a:bodyPr>
            <a:normAutofit/>
          </a:bodyPr>
          <a:lstStyle/>
          <a:p>
            <a:r>
              <a:rPr lang="en-US" sz="3600" b="1" u="sng" dirty="0">
                <a:solidFill>
                  <a:srgbClr val="660066"/>
                </a:solidFill>
                <a:effectLst>
                  <a:outerShdw blurRad="38100" dist="38100" dir="2700000" algn="tl">
                    <a:srgbClr val="000000">
                      <a:alpha val="43137"/>
                    </a:srgbClr>
                  </a:outerShdw>
                </a:effectLst>
              </a:rPr>
              <a:t>Tools and Packages</a:t>
            </a:r>
            <a:endParaRPr lang="en-IN" sz="3600" b="1" u="sng" dirty="0">
              <a:solidFill>
                <a:srgbClr val="660066"/>
              </a:solidFill>
              <a:effectLst>
                <a:outerShdw blurRad="38100" dist="38100" dir="2700000" algn="tl">
                  <a:srgbClr val="000000">
                    <a:alpha val="43137"/>
                  </a:srgbClr>
                </a:outerShdw>
              </a:effectLst>
            </a:endParaRPr>
          </a:p>
        </p:txBody>
      </p:sp>
      <p:graphicFrame>
        <p:nvGraphicFramePr>
          <p:cNvPr id="5" name="Content Placeholder 4">
            <a:extLst>
              <a:ext uri="{FF2B5EF4-FFF2-40B4-BE49-F238E27FC236}">
                <a16:creationId xmlns:a16="http://schemas.microsoft.com/office/drawing/2014/main" id="{CEA9DEA4-5BEA-42C6-A192-CC281B7B7025}"/>
              </a:ext>
            </a:extLst>
          </p:cNvPr>
          <p:cNvGraphicFramePr>
            <a:graphicFrameLocks noGrp="1"/>
          </p:cNvGraphicFramePr>
          <p:nvPr>
            <p:ph idx="1"/>
            <p:extLst>
              <p:ext uri="{D42A27DB-BD31-4B8C-83A1-F6EECF244321}">
                <p14:modId xmlns:p14="http://schemas.microsoft.com/office/powerpoint/2010/main" val="1488943771"/>
              </p:ext>
            </p:extLst>
          </p:nvPr>
        </p:nvGraphicFramePr>
        <p:xfrm>
          <a:off x="2365548" y="1809940"/>
          <a:ext cx="6882965" cy="4545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262CF566-A5D8-4546-8C42-D9B43F909C65}"/>
              </a:ext>
            </a:extLst>
          </p:cNvPr>
          <p:cNvSpPr>
            <a:spLocks noGrp="1"/>
          </p:cNvSpPr>
          <p:nvPr>
            <p:ph type="ftr" sz="quarter" idx="11"/>
          </p:nvPr>
        </p:nvSpPr>
        <p:spPr/>
        <p:txBody>
          <a:bodyPr/>
          <a:lstStyle/>
          <a:p>
            <a:r>
              <a:rPr lang="en-US" sz="1400" dirty="0"/>
              <a:t>Patil Vikrant</a:t>
            </a:r>
          </a:p>
        </p:txBody>
      </p:sp>
      <p:sp>
        <p:nvSpPr>
          <p:cNvPr id="7" name="Slide Number Placeholder 6">
            <a:extLst>
              <a:ext uri="{FF2B5EF4-FFF2-40B4-BE49-F238E27FC236}">
                <a16:creationId xmlns:a16="http://schemas.microsoft.com/office/drawing/2014/main" id="{80BA0217-1D37-49CE-850E-2C24FA24D501}"/>
              </a:ext>
            </a:extLst>
          </p:cNvPr>
          <p:cNvSpPr>
            <a:spLocks noGrp="1"/>
          </p:cNvSpPr>
          <p:nvPr>
            <p:ph type="sldNum" sz="quarter" idx="12"/>
          </p:nvPr>
        </p:nvSpPr>
        <p:spPr>
          <a:xfrm>
            <a:off x="10882156" y="6470704"/>
            <a:ext cx="973667" cy="274320"/>
          </a:xfrm>
        </p:spPr>
        <p:txBody>
          <a:bodyPr/>
          <a:lstStyle/>
          <a:p>
            <a:fld id="{6D22F896-40B5-4ADD-8801-0D06FADFA095}" type="slidenum">
              <a:rPr lang="en-US" sz="1400" smtClean="0"/>
              <a:t>6</a:t>
            </a:fld>
            <a:endParaRPr lang="en-US" sz="1400" dirty="0"/>
          </a:p>
        </p:txBody>
      </p:sp>
    </p:spTree>
    <p:extLst>
      <p:ext uri="{BB962C8B-B14F-4D97-AF65-F5344CB8AC3E}">
        <p14:creationId xmlns:p14="http://schemas.microsoft.com/office/powerpoint/2010/main" val="3453394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F19D-B98E-0D22-CD40-6C6BDBF46E51}"/>
              </a:ext>
            </a:extLst>
          </p:cNvPr>
          <p:cNvSpPr>
            <a:spLocks noGrp="1"/>
          </p:cNvSpPr>
          <p:nvPr>
            <p:ph type="title"/>
          </p:nvPr>
        </p:nvSpPr>
        <p:spPr>
          <a:xfrm>
            <a:off x="1024127" y="548640"/>
            <a:ext cx="5561498" cy="673678"/>
          </a:xfrm>
        </p:spPr>
        <p:txBody>
          <a:bodyPr>
            <a:normAutofit fontScale="90000"/>
          </a:bodyPr>
          <a:lstStyle/>
          <a:p>
            <a:r>
              <a:rPr lang="en-US" sz="6600" b="1" dirty="0">
                <a:solidFill>
                  <a:srgbClr val="660066"/>
                </a:solidFill>
                <a:effectLst>
                  <a:outerShdw blurRad="38100" dist="38100" dir="2700000" algn="tl">
                    <a:srgbClr val="000000">
                      <a:alpha val="43137"/>
                    </a:srgbClr>
                  </a:outerShdw>
                </a:effectLst>
              </a:rPr>
              <a:t> </a:t>
            </a:r>
            <a:r>
              <a:rPr lang="en-US" sz="3100" b="1" u="sng" dirty="0">
                <a:solidFill>
                  <a:srgbClr val="660066"/>
                </a:solidFill>
                <a:effectLst>
                  <a:outerShdw blurRad="38100" dist="38100" dir="2700000" algn="tl">
                    <a:srgbClr val="000000">
                      <a:alpha val="43137"/>
                    </a:srgbClr>
                  </a:outerShdw>
                </a:effectLst>
              </a:rPr>
              <a:t>DATA</a:t>
            </a:r>
            <a:r>
              <a:rPr lang="en-US" sz="3100" b="1" u="sng" dirty="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rPr>
              <a:t> Preprocessing :</a:t>
            </a:r>
            <a:endParaRPr lang="en-IN" u="sng" dirty="0"/>
          </a:p>
        </p:txBody>
      </p:sp>
      <p:sp>
        <p:nvSpPr>
          <p:cNvPr id="3" name="Content Placeholder 2">
            <a:extLst>
              <a:ext uri="{FF2B5EF4-FFF2-40B4-BE49-F238E27FC236}">
                <a16:creationId xmlns:a16="http://schemas.microsoft.com/office/drawing/2014/main" id="{B697F195-951D-A8E2-381B-F8947EE0EAF9}"/>
              </a:ext>
            </a:extLst>
          </p:cNvPr>
          <p:cNvSpPr>
            <a:spLocks noGrp="1"/>
          </p:cNvSpPr>
          <p:nvPr>
            <p:ph sz="half" idx="1"/>
          </p:nvPr>
        </p:nvSpPr>
        <p:spPr>
          <a:xfrm>
            <a:off x="1024127" y="1299882"/>
            <a:ext cx="9909762" cy="5009478"/>
          </a:xfrm>
        </p:spPr>
        <p:txBody>
          <a:bodyPr>
            <a:normAutofit fontScale="92500"/>
          </a:bodyPr>
          <a:lstStyle/>
          <a:p>
            <a:pPr>
              <a:buFont typeface="Wingdings" panose="05000000000000000000" pitchFamily="2" charset="2"/>
              <a:buChar char="ü"/>
            </a:pPr>
            <a:r>
              <a:rPr lang="en-US" sz="2400" b="1" dirty="0">
                <a:solidFill>
                  <a:schemeClr val="bg2">
                    <a:lumMod val="10000"/>
                  </a:schemeClr>
                </a:solidFill>
              </a:rPr>
              <a:t> First for all in our data having ‘</a:t>
            </a:r>
            <a:r>
              <a:rPr lang="en-IN" sz="2400" b="1" i="0" dirty="0">
                <a:solidFill>
                  <a:schemeClr val="bg2">
                    <a:lumMod val="10000"/>
                  </a:schemeClr>
                </a:solidFill>
                <a:effectLst/>
                <a:latin typeface="Helvetica Neue"/>
              </a:rPr>
              <a:t>Loan ID</a:t>
            </a:r>
            <a:r>
              <a:rPr lang="en-US" sz="2400" b="1" dirty="0">
                <a:solidFill>
                  <a:schemeClr val="bg2">
                    <a:lumMod val="10000"/>
                  </a:schemeClr>
                </a:solidFill>
              </a:rPr>
              <a:t>’ column so we have to replace that column into indexing. Because that variable is not having any predictive power. </a:t>
            </a:r>
          </a:p>
          <a:p>
            <a:pPr>
              <a:buFont typeface="Wingdings" panose="05000000000000000000" pitchFamily="2" charset="2"/>
              <a:buChar char="ü"/>
            </a:pPr>
            <a:r>
              <a:rPr lang="en-US" sz="2400" b="1" dirty="0">
                <a:solidFill>
                  <a:schemeClr val="bg2">
                    <a:lumMod val="10000"/>
                  </a:schemeClr>
                </a:solidFill>
              </a:rPr>
              <a:t> Our data is having null values , so for replacing that null values I used ‘Mean’ for numerical variable And ‘Mode’ for categorical variable by Using fillna method.</a:t>
            </a:r>
          </a:p>
          <a:p>
            <a:pPr>
              <a:buFont typeface="Wingdings" panose="05000000000000000000" pitchFamily="2" charset="2"/>
              <a:buChar char="ü"/>
            </a:pPr>
            <a:r>
              <a:rPr lang="en-US" sz="2400" b="1" dirty="0">
                <a:solidFill>
                  <a:schemeClr val="bg2">
                    <a:lumMod val="10000"/>
                  </a:schemeClr>
                </a:solidFill>
              </a:rPr>
              <a:t> Balance variable &amp; Total Income in our data are having outliers .we fixed them by using Quantile method.</a:t>
            </a:r>
          </a:p>
          <a:p>
            <a:pPr>
              <a:buFont typeface="Wingdings" panose="05000000000000000000" pitchFamily="2" charset="2"/>
              <a:buChar char="ü"/>
            </a:pPr>
            <a:r>
              <a:rPr lang="en-US" sz="2400" b="1" dirty="0">
                <a:solidFill>
                  <a:schemeClr val="bg2">
                    <a:lumMod val="10000"/>
                  </a:schemeClr>
                </a:solidFill>
              </a:rPr>
              <a:t> After that we created a derived variables like :</a:t>
            </a:r>
          </a:p>
          <a:p>
            <a:pPr marL="0" indent="0">
              <a:buNone/>
            </a:pPr>
            <a:r>
              <a:rPr lang="en-US" sz="2400" b="1" dirty="0">
                <a:solidFill>
                  <a:schemeClr val="bg2">
                    <a:lumMod val="10000"/>
                  </a:schemeClr>
                </a:solidFill>
              </a:rPr>
              <a:t>   ‘Total Income = Income + Co Applicant Income’</a:t>
            </a:r>
          </a:p>
          <a:p>
            <a:pPr marL="0" indent="0">
              <a:buNone/>
            </a:pPr>
            <a:r>
              <a:rPr lang="en-US" sz="2400" b="1" dirty="0">
                <a:solidFill>
                  <a:schemeClr val="bg2">
                    <a:lumMod val="10000"/>
                  </a:schemeClr>
                </a:solidFill>
              </a:rPr>
              <a:t> ‘EMI = (loan Amount*Interest*(1+Interest)**Tenure)/(1+Interest)**Tenure-1)’</a:t>
            </a:r>
          </a:p>
          <a:p>
            <a:pPr marL="0" indent="0">
              <a:buNone/>
            </a:pPr>
            <a:r>
              <a:rPr lang="en-US" sz="2400" b="1" dirty="0">
                <a:solidFill>
                  <a:schemeClr val="bg2">
                    <a:lumMod val="10000"/>
                  </a:schemeClr>
                </a:solidFill>
              </a:rPr>
              <a:t> ‘Balance = Total Income – EMI’</a:t>
            </a:r>
          </a:p>
          <a:p>
            <a:pPr>
              <a:buFont typeface="Wingdings" panose="05000000000000000000" pitchFamily="2" charset="2"/>
              <a:buChar char="ü"/>
            </a:pPr>
            <a:r>
              <a:rPr lang="en-US" sz="2400" b="1" dirty="0">
                <a:solidFill>
                  <a:schemeClr val="bg2">
                    <a:lumMod val="10000"/>
                  </a:schemeClr>
                </a:solidFill>
              </a:rPr>
              <a:t> Then to avoid the multicollinearity we deleted ‘Income’ variable.</a:t>
            </a:r>
          </a:p>
        </p:txBody>
      </p:sp>
      <p:sp>
        <p:nvSpPr>
          <p:cNvPr id="5" name="Footer Placeholder 4">
            <a:extLst>
              <a:ext uri="{FF2B5EF4-FFF2-40B4-BE49-F238E27FC236}">
                <a16:creationId xmlns:a16="http://schemas.microsoft.com/office/drawing/2014/main" id="{4C570C03-E121-F6C3-FAAF-5A6D9BC4CBEC}"/>
              </a:ext>
            </a:extLst>
          </p:cNvPr>
          <p:cNvSpPr>
            <a:spLocks noGrp="1"/>
          </p:cNvSpPr>
          <p:nvPr>
            <p:ph type="ftr" sz="quarter" idx="11"/>
          </p:nvPr>
        </p:nvSpPr>
        <p:spPr/>
        <p:txBody>
          <a:bodyPr/>
          <a:lstStyle/>
          <a:p>
            <a:r>
              <a:rPr lang="en-US"/>
              <a:t>Patil Vikrant</a:t>
            </a:r>
            <a:endParaRPr lang="en-US" dirty="0"/>
          </a:p>
        </p:txBody>
      </p:sp>
      <p:sp>
        <p:nvSpPr>
          <p:cNvPr id="6" name="Slide Number Placeholder 5">
            <a:extLst>
              <a:ext uri="{FF2B5EF4-FFF2-40B4-BE49-F238E27FC236}">
                <a16:creationId xmlns:a16="http://schemas.microsoft.com/office/drawing/2014/main" id="{FB830B24-9FF6-AE47-9151-A4F9198EA9FA}"/>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60654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94DCD4-808A-481E-928F-3C59866A675A}"/>
              </a:ext>
            </a:extLst>
          </p:cNvPr>
          <p:cNvSpPr>
            <a:spLocks noGrp="1"/>
          </p:cNvSpPr>
          <p:nvPr>
            <p:ph sz="half" idx="2"/>
          </p:nvPr>
        </p:nvSpPr>
        <p:spPr>
          <a:xfrm>
            <a:off x="1024128" y="779929"/>
            <a:ext cx="4596742" cy="5690775"/>
          </a:xfrm>
        </p:spPr>
        <p:txBody>
          <a:bodyPr>
            <a:normAutofit/>
          </a:bodyPr>
          <a:lstStyle/>
          <a:p>
            <a:pPr>
              <a:buFont typeface="Wingdings" panose="05000000000000000000" pitchFamily="2" charset="2"/>
              <a:buChar char="Ø"/>
            </a:pPr>
            <a:r>
              <a:rPr lang="en-US" sz="2800" u="sng" dirty="0">
                <a:solidFill>
                  <a:schemeClr val="accent2"/>
                </a:solidFill>
              </a:rPr>
              <a:t> </a:t>
            </a:r>
            <a:r>
              <a:rPr lang="en-US" sz="2800" b="1" u="sng" dirty="0">
                <a:solidFill>
                  <a:srgbClr val="660066"/>
                </a:solidFill>
                <a:effectLst>
                  <a:outerShdw blurRad="38100" dist="38100" dir="2700000" algn="tl">
                    <a:srgbClr val="000000">
                      <a:alpha val="43137"/>
                    </a:srgbClr>
                  </a:outerShdw>
                </a:effectLst>
              </a:rPr>
              <a:t>CORRELOGRAM </a:t>
            </a:r>
            <a:r>
              <a:rPr lang="en-US" sz="2800" b="1" dirty="0">
                <a:solidFill>
                  <a:srgbClr val="660066"/>
                </a:solidFill>
                <a:effectLst>
                  <a:outerShdw blurRad="38100" dist="38100" dir="2700000" algn="tl">
                    <a:srgbClr val="000000">
                      <a:alpha val="43137"/>
                    </a:srgbClr>
                  </a:outerShdw>
                </a:effectLst>
              </a:rPr>
              <a:t>:</a:t>
            </a:r>
            <a:endParaRPr lang="en-US" b="1" dirty="0">
              <a:solidFill>
                <a:schemeClr val="accent2"/>
              </a:solidFill>
              <a:effectLst>
                <a:outerShdw blurRad="38100" dist="38100" dir="2700000" algn="tl">
                  <a:srgbClr val="000000">
                    <a:alpha val="43137"/>
                  </a:srgbClr>
                </a:outerShdw>
              </a:effectLst>
            </a:endParaRPr>
          </a:p>
          <a:p>
            <a:pPr>
              <a:buFont typeface="Arial" panose="020B0604020202020204" pitchFamily="34" charset="0"/>
              <a:buChar char="•"/>
            </a:pPr>
            <a:r>
              <a:rPr lang="en-US" b="1" dirty="0">
                <a:solidFill>
                  <a:schemeClr val="accent2"/>
                </a:solidFill>
                <a:effectLst>
                  <a:outerShdw blurRad="38100" dist="38100" dir="2700000" algn="tl">
                    <a:srgbClr val="000000">
                      <a:alpha val="43137"/>
                    </a:srgbClr>
                  </a:outerShdw>
                </a:effectLst>
              </a:rPr>
              <a:t> </a:t>
            </a:r>
            <a:r>
              <a:rPr lang="en-US" sz="2400" b="1" dirty="0">
                <a:solidFill>
                  <a:schemeClr val="tx2">
                    <a:lumMod val="50000"/>
                  </a:schemeClr>
                </a:solidFill>
              </a:rPr>
              <a:t>Correlogram gives the information about co-relation between the independent Variables.</a:t>
            </a:r>
          </a:p>
          <a:p>
            <a:pPr>
              <a:buFont typeface="Arial" panose="020B0604020202020204" pitchFamily="34" charset="0"/>
              <a:buChar char="•"/>
            </a:pPr>
            <a:r>
              <a:rPr lang="en-US" sz="2400" b="1" dirty="0">
                <a:solidFill>
                  <a:schemeClr val="tx2">
                    <a:lumMod val="50000"/>
                  </a:schemeClr>
                </a:solidFill>
              </a:rPr>
              <a:t>‘Income’ Variable 89% co-related with ‘Balance’ Variable.</a:t>
            </a:r>
          </a:p>
          <a:p>
            <a:pPr>
              <a:buFont typeface="Arial" panose="020B0604020202020204" pitchFamily="34" charset="0"/>
              <a:buChar char="•"/>
            </a:pPr>
            <a:r>
              <a:rPr lang="en-US" sz="2400" b="1" dirty="0">
                <a:solidFill>
                  <a:schemeClr val="tx2">
                    <a:lumMod val="50000"/>
                  </a:schemeClr>
                </a:solidFill>
              </a:rPr>
              <a:t>By using correlogram we can see that Income variables are having multicollinearity, so we have to delete one of the variable which is having multicollinearity.</a:t>
            </a:r>
          </a:p>
          <a:p>
            <a:pPr>
              <a:buFont typeface="Arial" panose="020B0604020202020204" pitchFamily="34" charset="0"/>
              <a:buChar char="•"/>
            </a:pPr>
            <a:r>
              <a:rPr lang="en-US" sz="2400" b="1" dirty="0">
                <a:solidFill>
                  <a:schemeClr val="tx2">
                    <a:lumMod val="50000"/>
                  </a:schemeClr>
                </a:solidFill>
              </a:rPr>
              <a:t>Total Income – Income (89%)</a:t>
            </a:r>
          </a:p>
          <a:p>
            <a:pPr>
              <a:buFont typeface="Arial" panose="020B0604020202020204" pitchFamily="34" charset="0"/>
              <a:buChar char="•"/>
            </a:pPr>
            <a:r>
              <a:rPr lang="en-US" sz="2400" b="1" dirty="0">
                <a:solidFill>
                  <a:schemeClr val="tx2">
                    <a:lumMod val="50000"/>
                  </a:schemeClr>
                </a:solidFill>
              </a:rPr>
              <a:t>Loan Amount – Balance (62%)</a:t>
            </a:r>
          </a:p>
          <a:p>
            <a:pPr>
              <a:buFont typeface="Arial" panose="020B0604020202020204" pitchFamily="34" charset="0"/>
              <a:buChar char="•"/>
            </a:pPr>
            <a:endParaRPr lang="en-US" sz="2400" b="1" dirty="0">
              <a:solidFill>
                <a:schemeClr val="tx2">
                  <a:lumMod val="50000"/>
                </a:schemeClr>
              </a:solidFill>
            </a:endParaRPr>
          </a:p>
          <a:p>
            <a:pPr>
              <a:buFont typeface="Arial" panose="020B0604020202020204" pitchFamily="34" charset="0"/>
              <a:buChar char="•"/>
            </a:pPr>
            <a:endParaRPr lang="en-US" sz="2400" b="1" dirty="0">
              <a:solidFill>
                <a:schemeClr val="tx2">
                  <a:lumMod val="50000"/>
                </a:schemeClr>
              </a:solidFill>
            </a:endParaRPr>
          </a:p>
          <a:p>
            <a:pPr>
              <a:buFont typeface="Arial" panose="020B0604020202020204" pitchFamily="34" charset="0"/>
              <a:buChar char="•"/>
            </a:pPr>
            <a:endParaRPr lang="en-US" sz="2400" b="1" dirty="0">
              <a:solidFill>
                <a:schemeClr val="tx2">
                  <a:lumMod val="50000"/>
                </a:schemeClr>
              </a:solidFill>
            </a:endParaRPr>
          </a:p>
          <a:p>
            <a:pPr marL="0" indent="0">
              <a:buNone/>
            </a:pPr>
            <a:endParaRPr lang="en-US" b="1" dirty="0">
              <a:solidFill>
                <a:schemeClr val="tx2">
                  <a:lumMod val="50000"/>
                </a:schemeClr>
              </a:solidFill>
            </a:endParaRPr>
          </a:p>
          <a:p>
            <a:pPr>
              <a:buFont typeface="Arial" panose="020B0604020202020204" pitchFamily="34" charset="0"/>
              <a:buChar char="•"/>
            </a:pPr>
            <a:endParaRPr lang="en-IN" b="1" dirty="0">
              <a:solidFill>
                <a:schemeClr val="accent2"/>
              </a:solidFill>
              <a:effectLst>
                <a:outerShdw blurRad="38100" dist="38100" dir="2700000" algn="tl">
                  <a:srgbClr val="000000">
                    <a:alpha val="43137"/>
                  </a:srgbClr>
                </a:outerShdw>
              </a:effectLst>
            </a:endParaRPr>
          </a:p>
        </p:txBody>
      </p:sp>
      <p:sp>
        <p:nvSpPr>
          <p:cNvPr id="7" name="Footer Placeholder 6">
            <a:extLst>
              <a:ext uri="{FF2B5EF4-FFF2-40B4-BE49-F238E27FC236}">
                <a16:creationId xmlns:a16="http://schemas.microsoft.com/office/drawing/2014/main" id="{D3E0EEE7-D622-4207-A514-379122213BEF}"/>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D1CB7606-BD69-41C3-85C6-683D560A80F2}"/>
              </a:ext>
            </a:extLst>
          </p:cNvPr>
          <p:cNvSpPr>
            <a:spLocks noGrp="1"/>
          </p:cNvSpPr>
          <p:nvPr>
            <p:ph type="sldNum" sz="quarter" idx="12"/>
          </p:nvPr>
        </p:nvSpPr>
        <p:spPr/>
        <p:txBody>
          <a:bodyPr/>
          <a:lstStyle/>
          <a:p>
            <a:fld id="{6D22F896-40B5-4ADD-8801-0D06FADFA095}" type="slidenum">
              <a:rPr lang="en-US" sz="1400" smtClean="0"/>
              <a:t>8</a:t>
            </a:fld>
            <a:endParaRPr lang="en-US" dirty="0"/>
          </a:p>
        </p:txBody>
      </p:sp>
      <p:pic>
        <p:nvPicPr>
          <p:cNvPr id="10" name="Picture 9">
            <a:extLst>
              <a:ext uri="{FF2B5EF4-FFF2-40B4-BE49-F238E27FC236}">
                <a16:creationId xmlns:a16="http://schemas.microsoft.com/office/drawing/2014/main" id="{A6265A30-19E9-4D0C-A6D3-8ECFF9EF9C4A}"/>
              </a:ext>
            </a:extLst>
          </p:cNvPr>
          <p:cNvPicPr>
            <a:picLocks noChangeAspect="1"/>
          </p:cNvPicPr>
          <p:nvPr/>
        </p:nvPicPr>
        <p:blipFill>
          <a:blip r:embed="rId2"/>
          <a:stretch>
            <a:fillRect/>
          </a:stretch>
        </p:blipFill>
        <p:spPr>
          <a:xfrm>
            <a:off x="5620870" y="616751"/>
            <a:ext cx="6490448" cy="5853953"/>
          </a:xfrm>
          <a:prstGeom prst="rect">
            <a:avLst/>
          </a:prstGeom>
        </p:spPr>
      </p:pic>
    </p:spTree>
    <p:extLst>
      <p:ext uri="{BB962C8B-B14F-4D97-AF65-F5344CB8AC3E}">
        <p14:creationId xmlns:p14="http://schemas.microsoft.com/office/powerpoint/2010/main" val="262956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802A84D-A146-4BA6-A8EF-D0AEF67CAE6E}"/>
              </a:ext>
            </a:extLst>
          </p:cNvPr>
          <p:cNvSpPr>
            <a:spLocks noGrp="1"/>
          </p:cNvSpPr>
          <p:nvPr>
            <p:ph sz="half" idx="2"/>
          </p:nvPr>
        </p:nvSpPr>
        <p:spPr>
          <a:xfrm>
            <a:off x="959224" y="555812"/>
            <a:ext cx="4740758" cy="5753548"/>
          </a:xfrm>
        </p:spPr>
        <p:txBody>
          <a:bodyPr/>
          <a:lstStyle/>
          <a:p>
            <a:pPr>
              <a:buFont typeface="Wingdings" panose="05000000000000000000" pitchFamily="2" charset="2"/>
              <a:buChar char="Ø"/>
            </a:pPr>
            <a:r>
              <a:rPr lang="en-US" sz="2800" b="1" i="1" u="sng" dirty="0">
                <a:solidFill>
                  <a:srgbClr val="660066"/>
                </a:solidFill>
                <a:effectLst>
                  <a:outerShdw blurRad="38100" dist="38100" dir="2700000" algn="tl">
                    <a:srgbClr val="000000">
                      <a:alpha val="43137"/>
                    </a:srgbClr>
                  </a:outerShdw>
                </a:effectLst>
                <a:latin typeface="Rockwell" panose="02060603020205020403" pitchFamily="18" charset="77"/>
                <a:ea typeface="EB Garamond Regular"/>
                <a:cs typeface="EB Garamond Regular"/>
                <a:sym typeface="EB Garamond Regular"/>
              </a:rPr>
              <a:t>Univariate Analysis:</a:t>
            </a:r>
            <a:endParaRPr lang="en-IN" sz="3200" b="1" dirty="0">
              <a:solidFill>
                <a:srgbClr val="660066"/>
              </a:solidFill>
              <a:effectLst>
                <a:outerShdw blurRad="38100" dist="38100" dir="2700000" algn="tl">
                  <a:srgbClr val="000000">
                    <a:alpha val="43137"/>
                  </a:srgbClr>
                </a:outerShdw>
              </a:effectLst>
            </a:endParaRPr>
          </a:p>
          <a:p>
            <a:pPr marL="0" indent="0">
              <a:buNone/>
            </a:pPr>
            <a:endParaRPr lang="en-IN" sz="1800" dirty="0">
              <a:solidFill>
                <a:schemeClr val="tx2">
                  <a:lumMod val="50000"/>
                </a:schemeClr>
              </a:solidFill>
            </a:endParaRPr>
          </a:p>
          <a:p>
            <a:r>
              <a:rPr lang="en-IN" sz="2400" b="1" dirty="0">
                <a:solidFill>
                  <a:schemeClr val="tx2">
                    <a:lumMod val="50000"/>
                  </a:schemeClr>
                </a:solidFill>
              </a:rPr>
              <a:t>1) ‘Total Income’ variable is having outliers only above the max range. We can clearly see that Using box plot.</a:t>
            </a:r>
          </a:p>
          <a:p>
            <a:endParaRPr lang="en-IN" sz="2400" b="1" dirty="0">
              <a:solidFill>
                <a:schemeClr val="tx2">
                  <a:lumMod val="50000"/>
                </a:schemeClr>
              </a:solidFill>
            </a:endParaRPr>
          </a:p>
          <a:p>
            <a:pPr marL="0" indent="0">
              <a:buNone/>
            </a:pPr>
            <a:endParaRPr lang="en-IN" sz="2400" b="1" dirty="0">
              <a:solidFill>
                <a:schemeClr val="tx2">
                  <a:lumMod val="50000"/>
                </a:schemeClr>
              </a:solidFill>
            </a:endParaRPr>
          </a:p>
          <a:p>
            <a:pPr>
              <a:buFont typeface="Arial" panose="020B0604020202020204" pitchFamily="34" charset="0"/>
              <a:buChar char="•"/>
            </a:pPr>
            <a:endParaRPr lang="en-IN" sz="2400" b="1" dirty="0">
              <a:solidFill>
                <a:schemeClr val="tx2">
                  <a:lumMod val="50000"/>
                </a:schemeClr>
              </a:solidFill>
            </a:endParaRPr>
          </a:p>
          <a:p>
            <a:pPr>
              <a:buFont typeface="Arial" panose="020B0604020202020204" pitchFamily="34" charset="0"/>
              <a:buChar char="•"/>
            </a:pPr>
            <a:r>
              <a:rPr lang="en-IN" sz="2400" b="1" dirty="0">
                <a:solidFill>
                  <a:schemeClr val="tx2">
                    <a:lumMod val="50000"/>
                  </a:schemeClr>
                </a:solidFill>
              </a:rPr>
              <a:t> After fixing outlier’s from ‘Total Income’ Variable with quartile method.</a:t>
            </a:r>
          </a:p>
          <a:p>
            <a:endParaRPr lang="en-IN" sz="1800" dirty="0">
              <a:solidFill>
                <a:schemeClr val="tx2">
                  <a:lumMod val="50000"/>
                </a:schemeClr>
              </a:solidFill>
            </a:endParaRPr>
          </a:p>
        </p:txBody>
      </p:sp>
      <p:sp>
        <p:nvSpPr>
          <p:cNvPr id="7" name="Footer Placeholder 6">
            <a:extLst>
              <a:ext uri="{FF2B5EF4-FFF2-40B4-BE49-F238E27FC236}">
                <a16:creationId xmlns:a16="http://schemas.microsoft.com/office/drawing/2014/main" id="{80B9D5A0-AD9B-44E6-97D0-D6D8F6AB83F1}"/>
              </a:ext>
            </a:extLst>
          </p:cNvPr>
          <p:cNvSpPr>
            <a:spLocks noGrp="1"/>
          </p:cNvSpPr>
          <p:nvPr>
            <p:ph type="ftr" sz="quarter" idx="11"/>
          </p:nvPr>
        </p:nvSpPr>
        <p:spPr/>
        <p:txBody>
          <a:bodyPr/>
          <a:lstStyle/>
          <a:p>
            <a:r>
              <a:rPr lang="en-US" sz="1400" dirty="0"/>
              <a:t>Patil Vikrant</a:t>
            </a:r>
          </a:p>
        </p:txBody>
      </p:sp>
      <p:sp>
        <p:nvSpPr>
          <p:cNvPr id="8" name="Slide Number Placeholder 7">
            <a:extLst>
              <a:ext uri="{FF2B5EF4-FFF2-40B4-BE49-F238E27FC236}">
                <a16:creationId xmlns:a16="http://schemas.microsoft.com/office/drawing/2014/main" id="{9056ABAA-1759-42BA-B6BE-887191A5DB25}"/>
              </a:ext>
            </a:extLst>
          </p:cNvPr>
          <p:cNvSpPr>
            <a:spLocks noGrp="1"/>
          </p:cNvSpPr>
          <p:nvPr>
            <p:ph type="sldNum" sz="quarter" idx="12"/>
          </p:nvPr>
        </p:nvSpPr>
        <p:spPr/>
        <p:txBody>
          <a:bodyPr/>
          <a:lstStyle/>
          <a:p>
            <a:fld id="{6D22F896-40B5-4ADD-8801-0D06FADFA095}" type="slidenum">
              <a:rPr lang="en-US" sz="1400" smtClean="0"/>
              <a:t>9</a:t>
            </a:fld>
            <a:endParaRPr lang="en-US" dirty="0"/>
          </a:p>
        </p:txBody>
      </p:sp>
      <p:pic>
        <p:nvPicPr>
          <p:cNvPr id="3" name="Picture 2">
            <a:extLst>
              <a:ext uri="{FF2B5EF4-FFF2-40B4-BE49-F238E27FC236}">
                <a16:creationId xmlns:a16="http://schemas.microsoft.com/office/drawing/2014/main" id="{91D45F5A-5284-4AA7-B7A4-B8896F003DAA}"/>
              </a:ext>
            </a:extLst>
          </p:cNvPr>
          <p:cNvPicPr>
            <a:picLocks noChangeAspect="1"/>
          </p:cNvPicPr>
          <p:nvPr/>
        </p:nvPicPr>
        <p:blipFill>
          <a:blip r:embed="rId2"/>
          <a:stretch>
            <a:fillRect/>
          </a:stretch>
        </p:blipFill>
        <p:spPr>
          <a:xfrm>
            <a:off x="5950150" y="1047693"/>
            <a:ext cx="5217722" cy="2418092"/>
          </a:xfrm>
          <a:prstGeom prst="rect">
            <a:avLst/>
          </a:prstGeom>
        </p:spPr>
      </p:pic>
      <p:pic>
        <p:nvPicPr>
          <p:cNvPr id="6" name="Picture 5">
            <a:extLst>
              <a:ext uri="{FF2B5EF4-FFF2-40B4-BE49-F238E27FC236}">
                <a16:creationId xmlns:a16="http://schemas.microsoft.com/office/drawing/2014/main" id="{62B76DE5-42F0-45E5-8B02-50DB0CB53ED0}"/>
              </a:ext>
            </a:extLst>
          </p:cNvPr>
          <p:cNvPicPr>
            <a:picLocks noChangeAspect="1"/>
          </p:cNvPicPr>
          <p:nvPr/>
        </p:nvPicPr>
        <p:blipFill>
          <a:blip r:embed="rId3"/>
          <a:stretch>
            <a:fillRect/>
          </a:stretch>
        </p:blipFill>
        <p:spPr>
          <a:xfrm>
            <a:off x="5988423" y="3627129"/>
            <a:ext cx="5217721" cy="2418093"/>
          </a:xfrm>
          <a:prstGeom prst="rect">
            <a:avLst/>
          </a:prstGeom>
        </p:spPr>
      </p:pic>
    </p:spTree>
    <p:extLst>
      <p:ext uri="{BB962C8B-B14F-4D97-AF65-F5344CB8AC3E}">
        <p14:creationId xmlns:p14="http://schemas.microsoft.com/office/powerpoint/2010/main" val="2580162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1686</TotalTime>
  <Words>2121</Words>
  <Application>Microsoft Office PowerPoint</Application>
  <PresentationFormat>Widescreen</PresentationFormat>
  <Paragraphs>427</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charter</vt:lpstr>
      <vt:lpstr>Helvetica Neue</vt:lpstr>
      <vt:lpstr>Roboto</vt:lpstr>
      <vt:lpstr>Rockwell</vt:lpstr>
      <vt:lpstr>Source Sans Pro</vt:lpstr>
      <vt:lpstr>Tw Cen MT</vt:lpstr>
      <vt:lpstr>Tw Cen MT Condensed</vt:lpstr>
      <vt:lpstr>Wingdings</vt:lpstr>
      <vt:lpstr>Wingdings 3</vt:lpstr>
      <vt:lpstr>Integral</vt:lpstr>
      <vt:lpstr>LOAN  PREDICTION</vt:lpstr>
      <vt:lpstr>Background and Motivation</vt:lpstr>
      <vt:lpstr>Problem Statement  </vt:lpstr>
      <vt:lpstr>Dataset</vt:lpstr>
      <vt:lpstr>challenges</vt:lpstr>
      <vt:lpstr>Tools and Packages</vt:lpstr>
      <vt:lpstr> DATA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going to be used</vt:lpstr>
      <vt:lpstr>PowerPoint Presentation</vt:lpstr>
      <vt:lpstr>PowerPoint Presentation</vt:lpstr>
      <vt:lpstr>PowerPoint Presentation</vt:lpstr>
      <vt:lpstr>PowerPoint Presentation</vt:lpstr>
      <vt:lpstr>PowerPoint Presentation</vt:lpstr>
      <vt:lpstr>Model’s Performance &amp; Comparison </vt:lpstr>
      <vt:lpstr>Conclusion and Future Scope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Vikrant Patil</dc:creator>
  <cp:lastModifiedBy>Vikrant Patil</cp:lastModifiedBy>
  <cp:revision>44</cp:revision>
  <dcterms:created xsi:type="dcterms:W3CDTF">2022-04-29T12:36:54Z</dcterms:created>
  <dcterms:modified xsi:type="dcterms:W3CDTF">2022-05-18T17:02:06Z</dcterms:modified>
</cp:coreProperties>
</file>