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Noto Serif" charset="1" panose="020206000605000202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amma.app/?utm_source=made-with-gamma" TargetMode="External" Type="http://schemas.openxmlformats.org/officeDocument/2006/relationships/hyperlink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6DED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BF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50237" y="3789461"/>
            <a:ext cx="9445526" cy="180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3A3A3A"/>
                </a:solidFill>
                <a:latin typeface="Noto Serif"/>
                <a:ea typeface="Noto Serif"/>
                <a:cs typeface="Noto Serif"/>
                <a:sym typeface="Noto Serif"/>
              </a:rPr>
              <a:t>AI-Powered Dyslexia Reading Assistant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50237" y="5929461"/>
            <a:ext cx="9445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2"/>
              </a:lnSpc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Making learning inclusive, fun, and accessible.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6DED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BF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742926"/>
            <a:ext cx="9377809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3A3A3A"/>
                </a:solidFill>
                <a:latin typeface="Noto Serif"/>
                <a:ea typeface="Noto Serif"/>
                <a:cs typeface="Noto Serif"/>
                <a:sym typeface="Noto Serif"/>
              </a:rPr>
              <a:t>Technical Workflow &amp; MVP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138785"/>
            <a:ext cx="283518" cy="44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01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2238" y="3668316"/>
            <a:ext cx="8009930" cy="38100"/>
            <a:chOff x="0" y="0"/>
            <a:chExt cx="10679907" cy="50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79938" cy="50800"/>
            </a:xfrm>
            <a:custGeom>
              <a:avLst/>
              <a:gdLst/>
              <a:ahLst/>
              <a:cxnLst/>
              <a:rect r="r" b="b" t="t" l="l"/>
              <a:pathLst>
                <a:path h="50800" w="10679938">
                  <a:moveTo>
                    <a:pt x="0" y="0"/>
                  </a:moveTo>
                  <a:lnTo>
                    <a:pt x="10679938" y="0"/>
                  </a:lnTo>
                  <a:lnTo>
                    <a:pt x="10679938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E6DED2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92238" y="3876675"/>
            <a:ext cx="6606480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Input text/file upload → preprocessing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85685" y="3138785"/>
            <a:ext cx="283518" cy="44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02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285685" y="3668316"/>
            <a:ext cx="8010079" cy="38100"/>
            <a:chOff x="0" y="0"/>
            <a:chExt cx="10680105" cy="50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680065" cy="50800"/>
            </a:xfrm>
            <a:custGeom>
              <a:avLst/>
              <a:gdLst/>
              <a:ahLst/>
              <a:cxnLst/>
              <a:rect r="r" b="b" t="t" l="l"/>
              <a:pathLst>
                <a:path h="50800" w="10680065">
                  <a:moveTo>
                    <a:pt x="0" y="0"/>
                  </a:moveTo>
                  <a:lnTo>
                    <a:pt x="10680065" y="0"/>
                  </a:lnTo>
                  <a:lnTo>
                    <a:pt x="10680065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E6DED2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9285685" y="3876675"/>
            <a:ext cx="7657802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Dyslexia-friendly conversion (fonts, spacing)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2238" y="4739431"/>
            <a:ext cx="283518" cy="44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03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92238" y="5268962"/>
            <a:ext cx="8009930" cy="38100"/>
            <a:chOff x="0" y="0"/>
            <a:chExt cx="10679907" cy="50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679938" cy="50800"/>
            </a:xfrm>
            <a:custGeom>
              <a:avLst/>
              <a:gdLst/>
              <a:ahLst/>
              <a:cxnLst/>
              <a:rect r="r" b="b" t="t" l="l"/>
              <a:pathLst>
                <a:path h="50800" w="10679938">
                  <a:moveTo>
                    <a:pt x="0" y="0"/>
                  </a:moveTo>
                  <a:lnTo>
                    <a:pt x="10679938" y="0"/>
                  </a:lnTo>
                  <a:lnTo>
                    <a:pt x="10679938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E6DED2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992238" y="5477321"/>
            <a:ext cx="6090345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AI detects/simplifies difficult words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285685" y="4739431"/>
            <a:ext cx="283518" cy="44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04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285685" y="5268962"/>
            <a:ext cx="8010079" cy="38100"/>
            <a:chOff x="0" y="0"/>
            <a:chExt cx="10680105" cy="50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680065" cy="50800"/>
            </a:xfrm>
            <a:custGeom>
              <a:avLst/>
              <a:gdLst/>
              <a:ahLst/>
              <a:cxnLst/>
              <a:rect r="r" b="b" t="t" l="l"/>
              <a:pathLst>
                <a:path h="50800" w="10680065">
                  <a:moveTo>
                    <a:pt x="0" y="0"/>
                  </a:moveTo>
                  <a:lnTo>
                    <a:pt x="10680065" y="0"/>
                  </a:lnTo>
                  <a:lnTo>
                    <a:pt x="10680065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E6DED2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9285685" y="5477321"/>
            <a:ext cx="5191422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Text-to-Speech (English/Hindi)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92238" y="6340079"/>
            <a:ext cx="283518" cy="44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05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992238" y="6869609"/>
            <a:ext cx="8009930" cy="38100"/>
            <a:chOff x="0" y="0"/>
            <a:chExt cx="10679907" cy="50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679938" cy="50800"/>
            </a:xfrm>
            <a:custGeom>
              <a:avLst/>
              <a:gdLst/>
              <a:ahLst/>
              <a:cxnLst/>
              <a:rect r="r" b="b" t="t" l="l"/>
              <a:pathLst>
                <a:path h="50800" w="10679938">
                  <a:moveTo>
                    <a:pt x="0" y="0"/>
                  </a:moveTo>
                  <a:lnTo>
                    <a:pt x="10679938" y="0"/>
                  </a:lnTo>
                  <a:lnTo>
                    <a:pt x="10679938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E6DED2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992238" y="7077967"/>
            <a:ext cx="3801815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Auto-generate quizzes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285685" y="6340079"/>
            <a:ext cx="283518" cy="44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06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9285685" y="6869609"/>
            <a:ext cx="8010079" cy="38100"/>
            <a:chOff x="0" y="0"/>
            <a:chExt cx="10680105" cy="50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680065" cy="50800"/>
            </a:xfrm>
            <a:custGeom>
              <a:avLst/>
              <a:gdLst/>
              <a:ahLst/>
              <a:cxnLst/>
              <a:rect r="r" b="b" t="t" l="l"/>
              <a:pathLst>
                <a:path h="50800" w="10680065">
                  <a:moveTo>
                    <a:pt x="0" y="0"/>
                  </a:moveTo>
                  <a:lnTo>
                    <a:pt x="10680065" y="0"/>
                  </a:lnTo>
                  <a:lnTo>
                    <a:pt x="10680065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E6DED2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9285685" y="7077967"/>
            <a:ext cx="464522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Progress tracking &amp; badges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92238" y="7976146"/>
            <a:ext cx="1630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Hackathon MVP (24-36 Hours): Dyslexia display, AI simplification, TTS, Simple quiz.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6DED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BF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3002756"/>
            <a:ext cx="7088237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3A3A3A"/>
                </a:solidFill>
                <a:latin typeface="Noto Serif"/>
                <a:ea typeface="Noto Serif"/>
                <a:cs typeface="Noto Serif"/>
                <a:sym typeface="Noto Serif"/>
              </a:rPr>
              <a:t>Team &amp; Title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4398615"/>
            <a:ext cx="1630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AI-Powered Dyslexia Reading Assistant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7" y="5171183"/>
            <a:ext cx="16303526" cy="41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Team Name: Shiro Review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7" y="5943749"/>
            <a:ext cx="16303526" cy="41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Participants: 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6716316"/>
            <a:ext cx="1630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Making learning inclusive, fun, and accessible.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6DED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BF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512516"/>
            <a:ext cx="7088237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3A3A3A"/>
                </a:solidFill>
                <a:latin typeface="Noto Serif"/>
                <a:ea typeface="Noto Serif"/>
                <a:cs typeface="Noto Serif"/>
                <a:sym typeface="Noto Serif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908375"/>
            <a:ext cx="1630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Dyslexia affects reading, writing, and spelling.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4680943"/>
            <a:ext cx="1630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Learners confuse letters (b/d, p/q), struggle with comprehension.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5233690"/>
            <a:ext cx="1630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Existing tools: English-only, online-only, boring.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5786437"/>
            <a:ext cx="1630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Millions of learners in India and Global South lack access.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17439" y="6877942"/>
            <a:ext cx="15878324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Noto Serif"/>
                <a:ea typeface="Noto Serif"/>
                <a:cs typeface="Noto Serif"/>
                <a:sym typeface="Noto Serif"/>
              </a:rPr>
              <a:t>👉</a:t>
            </a: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 Without help, dyslexic learners face educational inequality.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92238" y="6644729"/>
            <a:ext cx="38100" cy="1101030"/>
            <a:chOff x="0" y="0"/>
            <a:chExt cx="50800" cy="14680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0800" cy="1467993"/>
            </a:xfrm>
            <a:custGeom>
              <a:avLst/>
              <a:gdLst/>
              <a:ahLst/>
              <a:cxnLst/>
              <a:rect r="r" b="b" t="t" l="l"/>
              <a:pathLst>
                <a:path h="1467993" w="50800">
                  <a:moveTo>
                    <a:pt x="0" y="0"/>
                  </a:moveTo>
                  <a:lnTo>
                    <a:pt x="50800" y="0"/>
                  </a:lnTo>
                  <a:lnTo>
                    <a:pt x="50800" y="1467993"/>
                  </a:lnTo>
                  <a:lnTo>
                    <a:pt x="0" y="1467993"/>
                  </a:lnTo>
                  <a:close/>
                </a:path>
              </a:pathLst>
            </a:custGeom>
            <a:solidFill>
              <a:srgbClr val="9C9283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6DED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BF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049019" y="9686925"/>
            <a:ext cx="2153256" cy="514350"/>
            <a:chOff x="0" y="0"/>
            <a:chExt cx="2871008" cy="685800"/>
          </a:xfrm>
        </p:grpSpPr>
        <p:sp>
          <p:nvSpPr>
            <p:cNvPr name="Freeform 7" id="7" descr="preencoded.png">
              <a:hlinkClick r:id="rId2" tooltip="https://gamma.app/?utm_source=made-with-gamma"/>
            </p:cNvPr>
            <p:cNvSpPr/>
            <p:nvPr/>
          </p:nvSpPr>
          <p:spPr>
            <a:xfrm flipH="false" flipV="false" rot="0">
              <a:off x="0" y="0"/>
              <a:ext cx="2870962" cy="685800"/>
            </a:xfrm>
            <a:custGeom>
              <a:avLst/>
              <a:gdLst/>
              <a:ahLst/>
              <a:cxnLst/>
              <a:rect r="r" b="b" t="t" l="l"/>
              <a:pathLst>
                <a:path h="685800" w="2870962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1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430000" y="0"/>
            <a:ext cx="6858000" cy="10287000"/>
            <a:chOff x="0" y="0"/>
            <a:chExt cx="9144000" cy="13716000"/>
          </a:xfrm>
        </p:grpSpPr>
        <p:sp>
          <p:nvSpPr>
            <p:cNvPr name="Freeform 9" id="9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92238" y="3017044"/>
            <a:ext cx="7088237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3A3A3A"/>
                </a:solidFill>
                <a:latin typeface="Noto Serif"/>
                <a:ea typeface="Noto Serif"/>
                <a:cs typeface="Noto Serif"/>
                <a:sym typeface="Noto Serif"/>
              </a:rPr>
              <a:t>Our Solution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8" y="4271070"/>
            <a:ext cx="9445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We propose an AI-powered reading assistant that: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2238" y="5043636"/>
            <a:ext cx="9445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Converts text into dyslexia-friendly format.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2238" y="5596384"/>
            <a:ext cx="9445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Provides speech-enabled reading support.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2238" y="6149131"/>
            <a:ext cx="9445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Uses gamification to make learning fun.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2238" y="6701879"/>
            <a:ext cx="9445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Accessible for children aged 3–13.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6DED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BF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3579614"/>
            <a:ext cx="7088237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3A3A3A"/>
                </a:solidFill>
                <a:latin typeface="Noto Serif"/>
                <a:ea typeface="Noto Serif"/>
                <a:cs typeface="Noto Serif"/>
                <a:sym typeface="Noto Serif"/>
              </a:rPr>
              <a:t>Core Pillars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87475" y="5056435"/>
            <a:ext cx="647402" cy="647402"/>
            <a:chOff x="0" y="0"/>
            <a:chExt cx="863203" cy="86320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6DED2">
                <a:alpha val="24706"/>
              </a:srgbClr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CC4B8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98575" y="5114330"/>
            <a:ext cx="425202" cy="531614"/>
            <a:chOff x="0" y="0"/>
            <a:chExt cx="566937" cy="708818"/>
          </a:xfrm>
        </p:grpSpPr>
        <p:sp>
          <p:nvSpPr>
            <p:cNvPr name="Freeform 11" id="11" descr="preencoded.png"/>
            <p:cNvSpPr/>
            <p:nvPr/>
          </p:nvSpPr>
          <p:spPr>
            <a:xfrm flipH="false" flipV="false" rot="0">
              <a:off x="0" y="0"/>
              <a:ext cx="566928" cy="708787"/>
            </a:xfrm>
            <a:custGeom>
              <a:avLst/>
              <a:gdLst/>
              <a:ahLst/>
              <a:cxnLst/>
              <a:rect r="r" b="b" t="t" l="l"/>
              <a:pathLst>
                <a:path h="708787" w="566928">
                  <a:moveTo>
                    <a:pt x="0" y="0"/>
                  </a:moveTo>
                  <a:lnTo>
                    <a:pt x="566928" y="0"/>
                  </a:lnTo>
                  <a:lnTo>
                    <a:pt x="566928" y="708787"/>
                  </a:lnTo>
                  <a:lnTo>
                    <a:pt x="0" y="7087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3" t="0" r="-235" b="-4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913632" y="5149006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Accessibility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13632" y="5685830"/>
            <a:ext cx="4276874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Fonts, spacing, background colors.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540104" y="5056435"/>
            <a:ext cx="647403" cy="647402"/>
            <a:chOff x="0" y="0"/>
            <a:chExt cx="863203" cy="8632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6DED2">
                <a:alpha val="24706"/>
              </a:srgbClr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CC4B8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6651204" y="5114330"/>
            <a:ext cx="425203" cy="531614"/>
            <a:chOff x="0" y="0"/>
            <a:chExt cx="566937" cy="708818"/>
          </a:xfrm>
        </p:grpSpPr>
        <p:sp>
          <p:nvSpPr>
            <p:cNvPr name="Freeform 18" id="18" descr="preencoded.png"/>
            <p:cNvSpPr/>
            <p:nvPr/>
          </p:nvSpPr>
          <p:spPr>
            <a:xfrm flipH="false" flipV="false" rot="0">
              <a:off x="0" y="0"/>
              <a:ext cx="566928" cy="708787"/>
            </a:xfrm>
            <a:custGeom>
              <a:avLst/>
              <a:gdLst/>
              <a:ahLst/>
              <a:cxnLst/>
              <a:rect r="r" b="b" t="t" l="l"/>
              <a:pathLst>
                <a:path h="708787" w="566928">
                  <a:moveTo>
                    <a:pt x="0" y="0"/>
                  </a:moveTo>
                  <a:lnTo>
                    <a:pt x="566928" y="0"/>
                  </a:lnTo>
                  <a:lnTo>
                    <a:pt x="566928" y="708787"/>
                  </a:lnTo>
                  <a:lnTo>
                    <a:pt x="0" y="7087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3" t="0" r="-235" b="-4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7466260" y="5149006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AI Assistance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466260" y="5685830"/>
            <a:ext cx="4276874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Simplify difficult words, read aloud.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2092731" y="5056435"/>
            <a:ext cx="647402" cy="647402"/>
            <a:chOff x="0" y="0"/>
            <a:chExt cx="863203" cy="86320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6DED2">
                <a:alpha val="24706"/>
              </a:srgbClr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CC4B8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2203831" y="5114330"/>
            <a:ext cx="425203" cy="531614"/>
            <a:chOff x="0" y="0"/>
            <a:chExt cx="566937" cy="708818"/>
          </a:xfrm>
        </p:grpSpPr>
        <p:sp>
          <p:nvSpPr>
            <p:cNvPr name="Freeform 25" id="25" descr="preencoded.png"/>
            <p:cNvSpPr/>
            <p:nvPr/>
          </p:nvSpPr>
          <p:spPr>
            <a:xfrm flipH="false" flipV="false" rot="0">
              <a:off x="0" y="0"/>
              <a:ext cx="566928" cy="708787"/>
            </a:xfrm>
            <a:custGeom>
              <a:avLst/>
              <a:gdLst/>
              <a:ahLst/>
              <a:cxnLst/>
              <a:rect r="r" b="b" t="t" l="l"/>
              <a:pathLst>
                <a:path h="708787" w="566928">
                  <a:moveTo>
                    <a:pt x="0" y="0"/>
                  </a:moveTo>
                  <a:lnTo>
                    <a:pt x="566928" y="0"/>
                  </a:lnTo>
                  <a:lnTo>
                    <a:pt x="566928" y="708787"/>
                  </a:lnTo>
                  <a:lnTo>
                    <a:pt x="0" y="7087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33" t="0" r="-235" b="-4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3018889" y="5149006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Gamification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018889" y="5685830"/>
            <a:ext cx="4276874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Quizzes, badges, streaks.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6DED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BF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8288000" cy="3544044"/>
            <a:chOff x="0" y="0"/>
            <a:chExt cx="24384000" cy="4725392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24384000" cy="4725416"/>
            </a:xfrm>
            <a:custGeom>
              <a:avLst/>
              <a:gdLst/>
              <a:ahLst/>
              <a:cxnLst/>
              <a:rect r="r" b="b" t="t" l="l"/>
              <a:pathLst>
                <a:path h="4725416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4725416"/>
                  </a:lnTo>
                  <a:lnTo>
                    <a:pt x="0" y="4725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0" t="0" r="-1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92238" y="5461993"/>
            <a:ext cx="9287172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3A3A3A"/>
                </a:solidFill>
                <a:latin typeface="Noto Serif"/>
                <a:ea typeface="Noto Serif"/>
                <a:cs typeface="Noto Serif"/>
                <a:sym typeface="Noto Serif"/>
              </a:rPr>
              <a:t>Key Features - Accessibility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73188" y="6782692"/>
            <a:ext cx="5283547" cy="1576685"/>
            <a:chOff x="0" y="0"/>
            <a:chExt cx="7044730" cy="21022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5400" y="25400"/>
              <a:ext cx="6993890" cy="2051431"/>
            </a:xfrm>
            <a:custGeom>
              <a:avLst/>
              <a:gdLst/>
              <a:ahLst/>
              <a:cxnLst/>
              <a:rect r="r" b="b" t="t" l="l"/>
              <a:pathLst>
                <a:path h="2051431" w="6993890">
                  <a:moveTo>
                    <a:pt x="0" y="243840"/>
                  </a:moveTo>
                  <a:cubicBezTo>
                    <a:pt x="0" y="109220"/>
                    <a:pt x="111125" y="0"/>
                    <a:pt x="248031" y="0"/>
                  </a:cubicBezTo>
                  <a:lnTo>
                    <a:pt x="6745859" y="0"/>
                  </a:lnTo>
                  <a:cubicBezTo>
                    <a:pt x="6882892" y="0"/>
                    <a:pt x="6993890" y="109220"/>
                    <a:pt x="6993890" y="243840"/>
                  </a:cubicBezTo>
                  <a:lnTo>
                    <a:pt x="6993890" y="1807591"/>
                  </a:lnTo>
                  <a:cubicBezTo>
                    <a:pt x="6993890" y="1942211"/>
                    <a:pt x="6882765" y="2051431"/>
                    <a:pt x="6745859" y="2051431"/>
                  </a:cubicBezTo>
                  <a:lnTo>
                    <a:pt x="248031" y="2051431"/>
                  </a:lnTo>
                  <a:cubicBezTo>
                    <a:pt x="110998" y="2051431"/>
                    <a:pt x="0" y="1942211"/>
                    <a:pt x="0" y="1807591"/>
                  </a:cubicBezTo>
                  <a:close/>
                </a:path>
              </a:pathLst>
            </a:custGeom>
            <a:solidFill>
              <a:srgbClr val="FDFBF7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044690" cy="2102231"/>
            </a:xfrm>
            <a:custGeom>
              <a:avLst/>
              <a:gdLst/>
              <a:ahLst/>
              <a:cxnLst/>
              <a:rect r="r" b="b" t="t" l="l"/>
              <a:pathLst>
                <a:path h="2102231" w="7044690">
                  <a:moveTo>
                    <a:pt x="0" y="269240"/>
                  </a:moveTo>
                  <a:cubicBezTo>
                    <a:pt x="0" y="120142"/>
                    <a:pt x="122809" y="0"/>
                    <a:pt x="273431" y="0"/>
                  </a:cubicBezTo>
                  <a:lnTo>
                    <a:pt x="6771259" y="0"/>
                  </a:lnTo>
                  <a:lnTo>
                    <a:pt x="6771259" y="25400"/>
                  </a:lnTo>
                  <a:lnTo>
                    <a:pt x="6771259" y="0"/>
                  </a:lnTo>
                  <a:cubicBezTo>
                    <a:pt x="6921881" y="0"/>
                    <a:pt x="7044690" y="120142"/>
                    <a:pt x="7044690" y="269240"/>
                  </a:cubicBezTo>
                  <a:lnTo>
                    <a:pt x="7019290" y="269240"/>
                  </a:lnTo>
                  <a:lnTo>
                    <a:pt x="7044690" y="269240"/>
                  </a:lnTo>
                  <a:lnTo>
                    <a:pt x="7044690" y="1832991"/>
                  </a:lnTo>
                  <a:lnTo>
                    <a:pt x="7019290" y="1832991"/>
                  </a:lnTo>
                  <a:lnTo>
                    <a:pt x="7044690" y="1832991"/>
                  </a:lnTo>
                  <a:cubicBezTo>
                    <a:pt x="7044690" y="1982089"/>
                    <a:pt x="6921881" y="2102231"/>
                    <a:pt x="6771259" y="2102231"/>
                  </a:cubicBezTo>
                  <a:lnTo>
                    <a:pt x="6771259" y="2076831"/>
                  </a:lnTo>
                  <a:lnTo>
                    <a:pt x="6771259" y="2102231"/>
                  </a:lnTo>
                  <a:lnTo>
                    <a:pt x="273431" y="2102231"/>
                  </a:lnTo>
                  <a:lnTo>
                    <a:pt x="273431" y="2076831"/>
                  </a:lnTo>
                  <a:lnTo>
                    <a:pt x="273431" y="2102231"/>
                  </a:lnTo>
                  <a:cubicBezTo>
                    <a:pt x="122809" y="2102231"/>
                    <a:pt x="0" y="1982089"/>
                    <a:pt x="0" y="1832991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1832991"/>
                  </a:lnTo>
                  <a:lnTo>
                    <a:pt x="25400" y="1832991"/>
                  </a:lnTo>
                  <a:lnTo>
                    <a:pt x="50800" y="1832991"/>
                  </a:lnTo>
                  <a:cubicBezTo>
                    <a:pt x="50800" y="1953260"/>
                    <a:pt x="150114" y="2051431"/>
                    <a:pt x="273431" y="2051431"/>
                  </a:cubicBezTo>
                  <a:lnTo>
                    <a:pt x="6771259" y="2051431"/>
                  </a:lnTo>
                  <a:cubicBezTo>
                    <a:pt x="6894702" y="2051431"/>
                    <a:pt x="6993890" y="1953260"/>
                    <a:pt x="6993890" y="1832991"/>
                  </a:cubicBezTo>
                  <a:lnTo>
                    <a:pt x="6993890" y="269240"/>
                  </a:lnTo>
                  <a:cubicBezTo>
                    <a:pt x="6993890" y="148971"/>
                    <a:pt x="6894576" y="50800"/>
                    <a:pt x="6771259" y="50800"/>
                  </a:cubicBezTo>
                  <a:lnTo>
                    <a:pt x="273431" y="50800"/>
                  </a:lnTo>
                  <a:lnTo>
                    <a:pt x="273431" y="25400"/>
                  </a:lnTo>
                  <a:lnTo>
                    <a:pt x="273431" y="50800"/>
                  </a:lnTo>
                  <a:cubicBezTo>
                    <a:pt x="150114" y="50800"/>
                    <a:pt x="50800" y="148971"/>
                    <a:pt x="50800" y="269240"/>
                  </a:cubicBezTo>
                  <a:close/>
                </a:path>
              </a:pathLst>
            </a:custGeom>
            <a:solidFill>
              <a:srgbClr val="E6DED2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54138" y="6801742"/>
            <a:ext cx="152400" cy="1538585"/>
            <a:chOff x="0" y="0"/>
            <a:chExt cx="203200" cy="20514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3200" cy="2051431"/>
            </a:xfrm>
            <a:custGeom>
              <a:avLst/>
              <a:gdLst/>
              <a:ahLst/>
              <a:cxnLst/>
              <a:rect r="r" b="b" t="t" l="l"/>
              <a:pathLst>
                <a:path h="2051431" w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1949831"/>
                  </a:lnTo>
                  <a:cubicBezTo>
                    <a:pt x="203200" y="2005965"/>
                    <a:pt x="157734" y="2051431"/>
                    <a:pt x="101600" y="2051431"/>
                  </a:cubicBezTo>
                  <a:cubicBezTo>
                    <a:pt x="45466" y="2051431"/>
                    <a:pt x="0" y="2005965"/>
                    <a:pt x="0" y="1949831"/>
                  </a:cubicBezTo>
                  <a:close/>
                </a:path>
              </a:pathLst>
            </a:custGeom>
            <a:solidFill>
              <a:srgbClr val="E6DED2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428155" y="7113835"/>
            <a:ext cx="3840956" cy="46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000000"/>
                </a:solidFill>
                <a:latin typeface="Noto Serif"/>
                <a:ea typeface="Noto Serif"/>
                <a:cs typeface="Noto Serif"/>
                <a:sym typeface="Noto Serif"/>
              </a:rPr>
              <a:t>✅</a:t>
            </a:r>
            <a:r>
              <a:rPr lang="en-US" sz="2750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 OpenDyslexic fonts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502152" y="6782692"/>
            <a:ext cx="5283547" cy="1576685"/>
            <a:chOff x="0" y="0"/>
            <a:chExt cx="7044730" cy="21022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5400" y="25400"/>
              <a:ext cx="6993890" cy="2051431"/>
            </a:xfrm>
            <a:custGeom>
              <a:avLst/>
              <a:gdLst/>
              <a:ahLst/>
              <a:cxnLst/>
              <a:rect r="r" b="b" t="t" l="l"/>
              <a:pathLst>
                <a:path h="2051431" w="6993890">
                  <a:moveTo>
                    <a:pt x="0" y="243840"/>
                  </a:moveTo>
                  <a:cubicBezTo>
                    <a:pt x="0" y="109220"/>
                    <a:pt x="111125" y="0"/>
                    <a:pt x="248031" y="0"/>
                  </a:cubicBezTo>
                  <a:lnTo>
                    <a:pt x="6745859" y="0"/>
                  </a:lnTo>
                  <a:cubicBezTo>
                    <a:pt x="6882892" y="0"/>
                    <a:pt x="6993890" y="109220"/>
                    <a:pt x="6993890" y="243840"/>
                  </a:cubicBezTo>
                  <a:lnTo>
                    <a:pt x="6993890" y="1807591"/>
                  </a:lnTo>
                  <a:cubicBezTo>
                    <a:pt x="6993890" y="1942211"/>
                    <a:pt x="6882765" y="2051431"/>
                    <a:pt x="6745859" y="2051431"/>
                  </a:cubicBezTo>
                  <a:lnTo>
                    <a:pt x="248031" y="2051431"/>
                  </a:lnTo>
                  <a:cubicBezTo>
                    <a:pt x="110998" y="2051431"/>
                    <a:pt x="0" y="1942211"/>
                    <a:pt x="0" y="1807591"/>
                  </a:cubicBezTo>
                  <a:close/>
                </a:path>
              </a:pathLst>
            </a:custGeom>
            <a:solidFill>
              <a:srgbClr val="FDFBF7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044690" cy="2102231"/>
            </a:xfrm>
            <a:custGeom>
              <a:avLst/>
              <a:gdLst/>
              <a:ahLst/>
              <a:cxnLst/>
              <a:rect r="r" b="b" t="t" l="l"/>
              <a:pathLst>
                <a:path h="2102231" w="7044690">
                  <a:moveTo>
                    <a:pt x="0" y="269240"/>
                  </a:moveTo>
                  <a:cubicBezTo>
                    <a:pt x="0" y="120142"/>
                    <a:pt x="122809" y="0"/>
                    <a:pt x="273431" y="0"/>
                  </a:cubicBezTo>
                  <a:lnTo>
                    <a:pt x="6771259" y="0"/>
                  </a:lnTo>
                  <a:lnTo>
                    <a:pt x="6771259" y="25400"/>
                  </a:lnTo>
                  <a:lnTo>
                    <a:pt x="6771259" y="0"/>
                  </a:lnTo>
                  <a:cubicBezTo>
                    <a:pt x="6921881" y="0"/>
                    <a:pt x="7044690" y="120142"/>
                    <a:pt x="7044690" y="269240"/>
                  </a:cubicBezTo>
                  <a:lnTo>
                    <a:pt x="7019290" y="269240"/>
                  </a:lnTo>
                  <a:lnTo>
                    <a:pt x="7044690" y="269240"/>
                  </a:lnTo>
                  <a:lnTo>
                    <a:pt x="7044690" y="1832991"/>
                  </a:lnTo>
                  <a:lnTo>
                    <a:pt x="7019290" y="1832991"/>
                  </a:lnTo>
                  <a:lnTo>
                    <a:pt x="7044690" y="1832991"/>
                  </a:lnTo>
                  <a:cubicBezTo>
                    <a:pt x="7044690" y="1982089"/>
                    <a:pt x="6921881" y="2102231"/>
                    <a:pt x="6771259" y="2102231"/>
                  </a:cubicBezTo>
                  <a:lnTo>
                    <a:pt x="6771259" y="2076831"/>
                  </a:lnTo>
                  <a:lnTo>
                    <a:pt x="6771259" y="2102231"/>
                  </a:lnTo>
                  <a:lnTo>
                    <a:pt x="273431" y="2102231"/>
                  </a:lnTo>
                  <a:lnTo>
                    <a:pt x="273431" y="2076831"/>
                  </a:lnTo>
                  <a:lnTo>
                    <a:pt x="273431" y="2102231"/>
                  </a:lnTo>
                  <a:cubicBezTo>
                    <a:pt x="122809" y="2102231"/>
                    <a:pt x="0" y="1982089"/>
                    <a:pt x="0" y="1832991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1832991"/>
                  </a:lnTo>
                  <a:lnTo>
                    <a:pt x="25400" y="1832991"/>
                  </a:lnTo>
                  <a:lnTo>
                    <a:pt x="50800" y="1832991"/>
                  </a:lnTo>
                  <a:cubicBezTo>
                    <a:pt x="50800" y="1953260"/>
                    <a:pt x="150114" y="2051431"/>
                    <a:pt x="273431" y="2051431"/>
                  </a:cubicBezTo>
                  <a:lnTo>
                    <a:pt x="6771259" y="2051431"/>
                  </a:lnTo>
                  <a:cubicBezTo>
                    <a:pt x="6894702" y="2051431"/>
                    <a:pt x="6993890" y="1953260"/>
                    <a:pt x="6993890" y="1832991"/>
                  </a:cubicBezTo>
                  <a:lnTo>
                    <a:pt x="6993890" y="269240"/>
                  </a:lnTo>
                  <a:cubicBezTo>
                    <a:pt x="6993890" y="148971"/>
                    <a:pt x="6894576" y="50800"/>
                    <a:pt x="6771259" y="50800"/>
                  </a:cubicBezTo>
                  <a:lnTo>
                    <a:pt x="273431" y="50800"/>
                  </a:lnTo>
                  <a:lnTo>
                    <a:pt x="273431" y="25400"/>
                  </a:lnTo>
                  <a:lnTo>
                    <a:pt x="273431" y="50800"/>
                  </a:lnTo>
                  <a:cubicBezTo>
                    <a:pt x="150114" y="50800"/>
                    <a:pt x="50800" y="148971"/>
                    <a:pt x="50800" y="269240"/>
                  </a:cubicBezTo>
                  <a:close/>
                </a:path>
              </a:pathLst>
            </a:custGeom>
            <a:solidFill>
              <a:srgbClr val="E6DED2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6483102" y="6801742"/>
            <a:ext cx="152400" cy="1538585"/>
            <a:chOff x="0" y="0"/>
            <a:chExt cx="203200" cy="20514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3200" cy="2051431"/>
            </a:xfrm>
            <a:custGeom>
              <a:avLst/>
              <a:gdLst/>
              <a:ahLst/>
              <a:cxnLst/>
              <a:rect r="r" b="b" t="t" l="l"/>
              <a:pathLst>
                <a:path h="2051431" w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1949831"/>
                  </a:lnTo>
                  <a:cubicBezTo>
                    <a:pt x="203200" y="2005965"/>
                    <a:pt x="157734" y="2051431"/>
                    <a:pt x="101600" y="2051431"/>
                  </a:cubicBezTo>
                  <a:cubicBezTo>
                    <a:pt x="45466" y="2051431"/>
                    <a:pt x="0" y="2005965"/>
                    <a:pt x="0" y="1949831"/>
                  </a:cubicBezTo>
                  <a:close/>
                </a:path>
              </a:pathLst>
            </a:custGeom>
            <a:solidFill>
              <a:srgbClr val="E6DED2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6957120" y="7113835"/>
            <a:ext cx="4487912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000000"/>
                </a:solidFill>
                <a:latin typeface="Noto Serif"/>
                <a:ea typeface="Noto Serif"/>
                <a:cs typeface="Noto Serif"/>
                <a:sym typeface="Noto Serif"/>
              </a:rPr>
              <a:t>✅</a:t>
            </a:r>
            <a:r>
              <a:rPr lang="en-US" sz="2750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 Adjustable spacing &amp; background colors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2031116" y="6782692"/>
            <a:ext cx="5283547" cy="1576685"/>
            <a:chOff x="0" y="0"/>
            <a:chExt cx="7044730" cy="210224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25400" y="25400"/>
              <a:ext cx="6993890" cy="2051431"/>
            </a:xfrm>
            <a:custGeom>
              <a:avLst/>
              <a:gdLst/>
              <a:ahLst/>
              <a:cxnLst/>
              <a:rect r="r" b="b" t="t" l="l"/>
              <a:pathLst>
                <a:path h="2051431" w="6993890">
                  <a:moveTo>
                    <a:pt x="0" y="243840"/>
                  </a:moveTo>
                  <a:cubicBezTo>
                    <a:pt x="0" y="109220"/>
                    <a:pt x="111125" y="0"/>
                    <a:pt x="248031" y="0"/>
                  </a:cubicBezTo>
                  <a:lnTo>
                    <a:pt x="6745859" y="0"/>
                  </a:lnTo>
                  <a:cubicBezTo>
                    <a:pt x="6882892" y="0"/>
                    <a:pt x="6993890" y="109220"/>
                    <a:pt x="6993890" y="243840"/>
                  </a:cubicBezTo>
                  <a:lnTo>
                    <a:pt x="6993890" y="1807591"/>
                  </a:lnTo>
                  <a:cubicBezTo>
                    <a:pt x="6993890" y="1942211"/>
                    <a:pt x="6882765" y="2051431"/>
                    <a:pt x="6745859" y="2051431"/>
                  </a:cubicBezTo>
                  <a:lnTo>
                    <a:pt x="248031" y="2051431"/>
                  </a:lnTo>
                  <a:cubicBezTo>
                    <a:pt x="110998" y="2051431"/>
                    <a:pt x="0" y="1942211"/>
                    <a:pt x="0" y="1807591"/>
                  </a:cubicBezTo>
                  <a:close/>
                </a:path>
              </a:pathLst>
            </a:custGeom>
            <a:solidFill>
              <a:srgbClr val="FDFBF7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044690" cy="2102231"/>
            </a:xfrm>
            <a:custGeom>
              <a:avLst/>
              <a:gdLst/>
              <a:ahLst/>
              <a:cxnLst/>
              <a:rect r="r" b="b" t="t" l="l"/>
              <a:pathLst>
                <a:path h="2102231" w="7044690">
                  <a:moveTo>
                    <a:pt x="0" y="269240"/>
                  </a:moveTo>
                  <a:cubicBezTo>
                    <a:pt x="0" y="120142"/>
                    <a:pt x="122809" y="0"/>
                    <a:pt x="273431" y="0"/>
                  </a:cubicBezTo>
                  <a:lnTo>
                    <a:pt x="6771259" y="0"/>
                  </a:lnTo>
                  <a:lnTo>
                    <a:pt x="6771259" y="25400"/>
                  </a:lnTo>
                  <a:lnTo>
                    <a:pt x="6771259" y="0"/>
                  </a:lnTo>
                  <a:cubicBezTo>
                    <a:pt x="6921881" y="0"/>
                    <a:pt x="7044690" y="120142"/>
                    <a:pt x="7044690" y="269240"/>
                  </a:cubicBezTo>
                  <a:lnTo>
                    <a:pt x="7019290" y="269240"/>
                  </a:lnTo>
                  <a:lnTo>
                    <a:pt x="7044690" y="269240"/>
                  </a:lnTo>
                  <a:lnTo>
                    <a:pt x="7044690" y="1832991"/>
                  </a:lnTo>
                  <a:lnTo>
                    <a:pt x="7019290" y="1832991"/>
                  </a:lnTo>
                  <a:lnTo>
                    <a:pt x="7044690" y="1832991"/>
                  </a:lnTo>
                  <a:cubicBezTo>
                    <a:pt x="7044690" y="1982089"/>
                    <a:pt x="6921881" y="2102231"/>
                    <a:pt x="6771259" y="2102231"/>
                  </a:cubicBezTo>
                  <a:lnTo>
                    <a:pt x="6771259" y="2076831"/>
                  </a:lnTo>
                  <a:lnTo>
                    <a:pt x="6771259" y="2102231"/>
                  </a:lnTo>
                  <a:lnTo>
                    <a:pt x="273431" y="2102231"/>
                  </a:lnTo>
                  <a:lnTo>
                    <a:pt x="273431" y="2076831"/>
                  </a:lnTo>
                  <a:lnTo>
                    <a:pt x="273431" y="2102231"/>
                  </a:lnTo>
                  <a:cubicBezTo>
                    <a:pt x="122809" y="2102231"/>
                    <a:pt x="0" y="1982089"/>
                    <a:pt x="0" y="1832991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1832991"/>
                  </a:lnTo>
                  <a:lnTo>
                    <a:pt x="25400" y="1832991"/>
                  </a:lnTo>
                  <a:lnTo>
                    <a:pt x="50800" y="1832991"/>
                  </a:lnTo>
                  <a:cubicBezTo>
                    <a:pt x="50800" y="1953260"/>
                    <a:pt x="150114" y="2051431"/>
                    <a:pt x="273431" y="2051431"/>
                  </a:cubicBezTo>
                  <a:lnTo>
                    <a:pt x="6771259" y="2051431"/>
                  </a:lnTo>
                  <a:cubicBezTo>
                    <a:pt x="6894702" y="2051431"/>
                    <a:pt x="6993890" y="1953260"/>
                    <a:pt x="6993890" y="1832991"/>
                  </a:cubicBezTo>
                  <a:lnTo>
                    <a:pt x="6993890" y="269240"/>
                  </a:lnTo>
                  <a:cubicBezTo>
                    <a:pt x="6993890" y="148971"/>
                    <a:pt x="6894576" y="50800"/>
                    <a:pt x="6771259" y="50800"/>
                  </a:cubicBezTo>
                  <a:lnTo>
                    <a:pt x="273431" y="50800"/>
                  </a:lnTo>
                  <a:lnTo>
                    <a:pt x="273431" y="25400"/>
                  </a:lnTo>
                  <a:lnTo>
                    <a:pt x="273431" y="50800"/>
                  </a:lnTo>
                  <a:cubicBezTo>
                    <a:pt x="150114" y="50800"/>
                    <a:pt x="50800" y="148971"/>
                    <a:pt x="50800" y="269240"/>
                  </a:cubicBezTo>
                  <a:close/>
                </a:path>
              </a:pathLst>
            </a:custGeom>
            <a:solidFill>
              <a:srgbClr val="E6DED2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2012066" y="6801742"/>
            <a:ext cx="152400" cy="1538585"/>
            <a:chOff x="0" y="0"/>
            <a:chExt cx="203200" cy="205144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03200" cy="2051431"/>
            </a:xfrm>
            <a:custGeom>
              <a:avLst/>
              <a:gdLst/>
              <a:ahLst/>
              <a:cxnLst/>
              <a:rect r="r" b="b" t="t" l="l"/>
              <a:pathLst>
                <a:path h="2051431" w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1949831"/>
                  </a:lnTo>
                  <a:cubicBezTo>
                    <a:pt x="203200" y="2005965"/>
                    <a:pt x="157734" y="2051431"/>
                    <a:pt x="101600" y="2051431"/>
                  </a:cubicBezTo>
                  <a:cubicBezTo>
                    <a:pt x="45466" y="2051431"/>
                    <a:pt x="0" y="2005965"/>
                    <a:pt x="0" y="1949831"/>
                  </a:cubicBezTo>
                  <a:close/>
                </a:path>
              </a:pathLst>
            </a:custGeom>
            <a:solidFill>
              <a:srgbClr val="E6DED2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2486085" y="7113835"/>
            <a:ext cx="4487913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000000"/>
                </a:solidFill>
                <a:latin typeface="Noto Serif"/>
                <a:ea typeface="Noto Serif"/>
                <a:cs typeface="Noto Serif"/>
                <a:sym typeface="Noto Serif"/>
              </a:rPr>
              <a:t>✅</a:t>
            </a:r>
            <a:r>
              <a:rPr lang="en-US" sz="2750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 Text-to-Speech (English + Hindi)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6DED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BF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50237" y="2114550"/>
            <a:ext cx="9445526" cy="180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3A3A3A"/>
                </a:solidFill>
                <a:latin typeface="Noto Serif"/>
                <a:ea typeface="Noto Serif"/>
                <a:cs typeface="Noto Serif"/>
                <a:sym typeface="Noto Serif"/>
              </a:rPr>
              <a:t>Key Features - AI Intelligence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831188" y="4321225"/>
            <a:ext cx="4619030" cy="1576685"/>
            <a:chOff x="0" y="0"/>
            <a:chExt cx="6158707" cy="21022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5400" y="25400"/>
              <a:ext cx="6107811" cy="2051431"/>
            </a:xfrm>
            <a:custGeom>
              <a:avLst/>
              <a:gdLst/>
              <a:ahLst/>
              <a:cxnLst/>
              <a:rect r="r" b="b" t="t" l="l"/>
              <a:pathLst>
                <a:path h="2051431" w="6107811">
                  <a:moveTo>
                    <a:pt x="0" y="243840"/>
                  </a:moveTo>
                  <a:cubicBezTo>
                    <a:pt x="0" y="109220"/>
                    <a:pt x="110998" y="0"/>
                    <a:pt x="247777" y="0"/>
                  </a:cubicBezTo>
                  <a:lnTo>
                    <a:pt x="5860034" y="0"/>
                  </a:lnTo>
                  <a:cubicBezTo>
                    <a:pt x="5996940" y="0"/>
                    <a:pt x="6107811" y="109220"/>
                    <a:pt x="6107811" y="243840"/>
                  </a:cubicBezTo>
                  <a:lnTo>
                    <a:pt x="6107811" y="1807591"/>
                  </a:lnTo>
                  <a:cubicBezTo>
                    <a:pt x="6107811" y="1942211"/>
                    <a:pt x="5996813" y="2051431"/>
                    <a:pt x="5860034" y="2051431"/>
                  </a:cubicBezTo>
                  <a:lnTo>
                    <a:pt x="247777" y="2051431"/>
                  </a:lnTo>
                  <a:cubicBezTo>
                    <a:pt x="110871" y="2051431"/>
                    <a:pt x="0" y="1942211"/>
                    <a:pt x="0" y="1807591"/>
                  </a:cubicBezTo>
                  <a:close/>
                </a:path>
              </a:pathLst>
            </a:custGeom>
            <a:solidFill>
              <a:srgbClr val="FDFBF7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58611" cy="2102231"/>
            </a:xfrm>
            <a:custGeom>
              <a:avLst/>
              <a:gdLst/>
              <a:ahLst/>
              <a:cxnLst/>
              <a:rect r="r" b="b" t="t" l="l"/>
              <a:pathLst>
                <a:path h="2102231" w="6158611">
                  <a:moveTo>
                    <a:pt x="0" y="269240"/>
                  </a:moveTo>
                  <a:cubicBezTo>
                    <a:pt x="0" y="120142"/>
                    <a:pt x="122682" y="0"/>
                    <a:pt x="273177" y="0"/>
                  </a:cubicBezTo>
                  <a:lnTo>
                    <a:pt x="5885434" y="0"/>
                  </a:lnTo>
                  <a:lnTo>
                    <a:pt x="5885434" y="25400"/>
                  </a:lnTo>
                  <a:lnTo>
                    <a:pt x="5885434" y="0"/>
                  </a:lnTo>
                  <a:cubicBezTo>
                    <a:pt x="6035929" y="0"/>
                    <a:pt x="6158611" y="120142"/>
                    <a:pt x="6158611" y="269240"/>
                  </a:cubicBezTo>
                  <a:lnTo>
                    <a:pt x="6133211" y="269240"/>
                  </a:lnTo>
                  <a:lnTo>
                    <a:pt x="6158611" y="269240"/>
                  </a:lnTo>
                  <a:lnTo>
                    <a:pt x="6158611" y="1832991"/>
                  </a:lnTo>
                  <a:lnTo>
                    <a:pt x="6133211" y="1832991"/>
                  </a:lnTo>
                  <a:lnTo>
                    <a:pt x="6158611" y="1832991"/>
                  </a:lnTo>
                  <a:cubicBezTo>
                    <a:pt x="6158611" y="1982089"/>
                    <a:pt x="6035929" y="2102231"/>
                    <a:pt x="5885434" y="2102231"/>
                  </a:cubicBezTo>
                  <a:lnTo>
                    <a:pt x="5885434" y="2076831"/>
                  </a:lnTo>
                  <a:lnTo>
                    <a:pt x="5885434" y="2102231"/>
                  </a:lnTo>
                  <a:lnTo>
                    <a:pt x="273177" y="2102231"/>
                  </a:lnTo>
                  <a:lnTo>
                    <a:pt x="273177" y="2076831"/>
                  </a:lnTo>
                  <a:lnTo>
                    <a:pt x="273177" y="2102231"/>
                  </a:lnTo>
                  <a:cubicBezTo>
                    <a:pt x="122682" y="2102231"/>
                    <a:pt x="0" y="1982089"/>
                    <a:pt x="0" y="1832991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1832991"/>
                  </a:lnTo>
                  <a:lnTo>
                    <a:pt x="25400" y="1832991"/>
                  </a:lnTo>
                  <a:lnTo>
                    <a:pt x="50800" y="1832991"/>
                  </a:lnTo>
                  <a:cubicBezTo>
                    <a:pt x="50800" y="1953260"/>
                    <a:pt x="149987" y="2051431"/>
                    <a:pt x="273177" y="2051431"/>
                  </a:cubicBezTo>
                  <a:lnTo>
                    <a:pt x="5885434" y="2051431"/>
                  </a:lnTo>
                  <a:cubicBezTo>
                    <a:pt x="6008624" y="2051431"/>
                    <a:pt x="6107811" y="1953260"/>
                    <a:pt x="6107811" y="1832991"/>
                  </a:cubicBezTo>
                  <a:lnTo>
                    <a:pt x="6107811" y="269240"/>
                  </a:lnTo>
                  <a:cubicBezTo>
                    <a:pt x="6107811" y="148971"/>
                    <a:pt x="6008624" y="50800"/>
                    <a:pt x="5885434" y="50800"/>
                  </a:cubicBezTo>
                  <a:lnTo>
                    <a:pt x="273177" y="50800"/>
                  </a:lnTo>
                  <a:lnTo>
                    <a:pt x="273177" y="25400"/>
                  </a:lnTo>
                  <a:lnTo>
                    <a:pt x="273177" y="50800"/>
                  </a:lnTo>
                  <a:cubicBezTo>
                    <a:pt x="149987" y="50800"/>
                    <a:pt x="50800" y="148971"/>
                    <a:pt x="50800" y="269240"/>
                  </a:cubicBezTo>
                  <a:close/>
                </a:path>
              </a:pathLst>
            </a:custGeom>
            <a:solidFill>
              <a:srgbClr val="E6DED2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812138" y="4340275"/>
            <a:ext cx="152400" cy="1538585"/>
            <a:chOff x="0" y="0"/>
            <a:chExt cx="203200" cy="20514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3200" cy="2051431"/>
            </a:xfrm>
            <a:custGeom>
              <a:avLst/>
              <a:gdLst/>
              <a:ahLst/>
              <a:cxnLst/>
              <a:rect r="r" b="b" t="t" l="l"/>
              <a:pathLst>
                <a:path h="2051431" w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1949831"/>
                  </a:lnTo>
                  <a:cubicBezTo>
                    <a:pt x="203200" y="2005965"/>
                    <a:pt x="157734" y="2051431"/>
                    <a:pt x="101600" y="2051431"/>
                  </a:cubicBezTo>
                  <a:cubicBezTo>
                    <a:pt x="45466" y="2051431"/>
                    <a:pt x="0" y="2005965"/>
                    <a:pt x="0" y="1949831"/>
                  </a:cubicBezTo>
                  <a:close/>
                </a:path>
              </a:pathLst>
            </a:custGeom>
            <a:solidFill>
              <a:srgbClr val="E6DED2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8286155" y="4652367"/>
            <a:ext cx="3823395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000000"/>
                </a:solidFill>
                <a:latin typeface="Noto Serif"/>
                <a:ea typeface="Noto Serif"/>
                <a:cs typeface="Noto Serif"/>
                <a:sym typeface="Noto Serif"/>
              </a:rPr>
              <a:t>✅</a:t>
            </a:r>
            <a:r>
              <a:rPr lang="en-US" sz="2750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 NLP detects difficult words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2695635" y="4321225"/>
            <a:ext cx="4619179" cy="1576685"/>
            <a:chOff x="0" y="0"/>
            <a:chExt cx="6158905" cy="21022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5400" y="25400"/>
              <a:ext cx="6108065" cy="2051431"/>
            </a:xfrm>
            <a:custGeom>
              <a:avLst/>
              <a:gdLst/>
              <a:ahLst/>
              <a:cxnLst/>
              <a:rect r="r" b="b" t="t" l="l"/>
              <a:pathLst>
                <a:path h="2051431" w="6108065">
                  <a:moveTo>
                    <a:pt x="0" y="243840"/>
                  </a:moveTo>
                  <a:cubicBezTo>
                    <a:pt x="0" y="109220"/>
                    <a:pt x="110998" y="0"/>
                    <a:pt x="247777" y="0"/>
                  </a:cubicBezTo>
                  <a:lnTo>
                    <a:pt x="5860288" y="0"/>
                  </a:lnTo>
                  <a:cubicBezTo>
                    <a:pt x="5997194" y="0"/>
                    <a:pt x="6108065" y="109220"/>
                    <a:pt x="6108065" y="243840"/>
                  </a:cubicBezTo>
                  <a:lnTo>
                    <a:pt x="6108065" y="1807591"/>
                  </a:lnTo>
                  <a:cubicBezTo>
                    <a:pt x="6108065" y="1942211"/>
                    <a:pt x="5997067" y="2051431"/>
                    <a:pt x="5860288" y="2051431"/>
                  </a:cubicBezTo>
                  <a:lnTo>
                    <a:pt x="247777" y="2051431"/>
                  </a:lnTo>
                  <a:cubicBezTo>
                    <a:pt x="110871" y="2051431"/>
                    <a:pt x="0" y="1942211"/>
                    <a:pt x="0" y="1807591"/>
                  </a:cubicBezTo>
                  <a:close/>
                </a:path>
              </a:pathLst>
            </a:custGeom>
            <a:solidFill>
              <a:srgbClr val="FDFBF7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158865" cy="2102231"/>
            </a:xfrm>
            <a:custGeom>
              <a:avLst/>
              <a:gdLst/>
              <a:ahLst/>
              <a:cxnLst/>
              <a:rect r="r" b="b" t="t" l="l"/>
              <a:pathLst>
                <a:path h="2102231" w="6158865">
                  <a:moveTo>
                    <a:pt x="0" y="269240"/>
                  </a:moveTo>
                  <a:cubicBezTo>
                    <a:pt x="0" y="120142"/>
                    <a:pt x="122682" y="0"/>
                    <a:pt x="273177" y="0"/>
                  </a:cubicBezTo>
                  <a:lnTo>
                    <a:pt x="5885688" y="0"/>
                  </a:lnTo>
                  <a:lnTo>
                    <a:pt x="5885688" y="25400"/>
                  </a:lnTo>
                  <a:lnTo>
                    <a:pt x="5885688" y="0"/>
                  </a:lnTo>
                  <a:cubicBezTo>
                    <a:pt x="6036183" y="0"/>
                    <a:pt x="6158865" y="120142"/>
                    <a:pt x="6158865" y="269240"/>
                  </a:cubicBezTo>
                  <a:lnTo>
                    <a:pt x="6133465" y="269240"/>
                  </a:lnTo>
                  <a:lnTo>
                    <a:pt x="6158865" y="269240"/>
                  </a:lnTo>
                  <a:lnTo>
                    <a:pt x="6158865" y="1832991"/>
                  </a:lnTo>
                  <a:lnTo>
                    <a:pt x="6133465" y="1832991"/>
                  </a:lnTo>
                  <a:lnTo>
                    <a:pt x="6158865" y="1832991"/>
                  </a:lnTo>
                  <a:cubicBezTo>
                    <a:pt x="6158865" y="1982089"/>
                    <a:pt x="6036183" y="2102231"/>
                    <a:pt x="5885688" y="2102231"/>
                  </a:cubicBezTo>
                  <a:lnTo>
                    <a:pt x="5885688" y="2076831"/>
                  </a:lnTo>
                  <a:lnTo>
                    <a:pt x="5885688" y="2102231"/>
                  </a:lnTo>
                  <a:lnTo>
                    <a:pt x="273177" y="2102231"/>
                  </a:lnTo>
                  <a:lnTo>
                    <a:pt x="273177" y="2076831"/>
                  </a:lnTo>
                  <a:lnTo>
                    <a:pt x="273177" y="2102231"/>
                  </a:lnTo>
                  <a:cubicBezTo>
                    <a:pt x="122682" y="2102231"/>
                    <a:pt x="0" y="1982089"/>
                    <a:pt x="0" y="1832991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1832991"/>
                  </a:lnTo>
                  <a:lnTo>
                    <a:pt x="25400" y="1832991"/>
                  </a:lnTo>
                  <a:lnTo>
                    <a:pt x="50800" y="1832991"/>
                  </a:lnTo>
                  <a:cubicBezTo>
                    <a:pt x="50800" y="1953260"/>
                    <a:pt x="149987" y="2051431"/>
                    <a:pt x="273177" y="2051431"/>
                  </a:cubicBezTo>
                  <a:lnTo>
                    <a:pt x="5885688" y="2051431"/>
                  </a:lnTo>
                  <a:cubicBezTo>
                    <a:pt x="6008878" y="2051431"/>
                    <a:pt x="6108065" y="1953260"/>
                    <a:pt x="6108065" y="1832991"/>
                  </a:cubicBezTo>
                  <a:lnTo>
                    <a:pt x="6108065" y="269240"/>
                  </a:lnTo>
                  <a:cubicBezTo>
                    <a:pt x="6108065" y="148971"/>
                    <a:pt x="6008878" y="50800"/>
                    <a:pt x="5885688" y="50800"/>
                  </a:cubicBezTo>
                  <a:lnTo>
                    <a:pt x="273177" y="50800"/>
                  </a:lnTo>
                  <a:lnTo>
                    <a:pt x="273177" y="25400"/>
                  </a:lnTo>
                  <a:lnTo>
                    <a:pt x="273177" y="50800"/>
                  </a:lnTo>
                  <a:cubicBezTo>
                    <a:pt x="149987" y="50800"/>
                    <a:pt x="50800" y="148971"/>
                    <a:pt x="50800" y="269240"/>
                  </a:cubicBezTo>
                  <a:close/>
                </a:path>
              </a:pathLst>
            </a:custGeom>
            <a:solidFill>
              <a:srgbClr val="E6DED2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2676585" y="4340275"/>
            <a:ext cx="152400" cy="1538585"/>
            <a:chOff x="0" y="0"/>
            <a:chExt cx="203200" cy="20514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3200" cy="2051431"/>
            </a:xfrm>
            <a:custGeom>
              <a:avLst/>
              <a:gdLst/>
              <a:ahLst/>
              <a:cxnLst/>
              <a:rect r="r" b="b" t="t" l="l"/>
              <a:pathLst>
                <a:path h="2051431" w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1949831"/>
                  </a:lnTo>
                  <a:cubicBezTo>
                    <a:pt x="203200" y="2005965"/>
                    <a:pt x="157734" y="2051431"/>
                    <a:pt x="101600" y="2051431"/>
                  </a:cubicBezTo>
                  <a:cubicBezTo>
                    <a:pt x="45466" y="2051431"/>
                    <a:pt x="0" y="2005965"/>
                    <a:pt x="0" y="1949831"/>
                  </a:cubicBezTo>
                  <a:close/>
                </a:path>
              </a:pathLst>
            </a:custGeom>
            <a:solidFill>
              <a:srgbClr val="E6DED2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3150602" y="4652367"/>
            <a:ext cx="3823544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000000"/>
                </a:solidFill>
                <a:latin typeface="Noto Serif"/>
                <a:ea typeface="Noto Serif"/>
                <a:cs typeface="Noto Serif"/>
                <a:sym typeface="Noto Serif"/>
              </a:rPr>
              <a:t>✅</a:t>
            </a:r>
            <a:r>
              <a:rPr lang="en-US" sz="2750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 Suggests simpler synonyms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7831188" y="6143327"/>
            <a:ext cx="4619030" cy="2019598"/>
            <a:chOff x="0" y="0"/>
            <a:chExt cx="6158707" cy="269279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25400" y="25400"/>
              <a:ext cx="6107938" cy="2641981"/>
            </a:xfrm>
            <a:custGeom>
              <a:avLst/>
              <a:gdLst/>
              <a:ahLst/>
              <a:cxnLst/>
              <a:rect r="r" b="b" t="t" l="l"/>
              <a:pathLst>
                <a:path h="2641981" w="6107938">
                  <a:moveTo>
                    <a:pt x="0" y="243840"/>
                  </a:moveTo>
                  <a:cubicBezTo>
                    <a:pt x="0" y="109220"/>
                    <a:pt x="110363" y="0"/>
                    <a:pt x="246507" y="0"/>
                  </a:cubicBezTo>
                  <a:lnTo>
                    <a:pt x="5861431" y="0"/>
                  </a:lnTo>
                  <a:cubicBezTo>
                    <a:pt x="5997575" y="0"/>
                    <a:pt x="6107938" y="109220"/>
                    <a:pt x="6107938" y="243840"/>
                  </a:cubicBezTo>
                  <a:lnTo>
                    <a:pt x="6107938" y="2398141"/>
                  </a:lnTo>
                  <a:cubicBezTo>
                    <a:pt x="6107938" y="2532761"/>
                    <a:pt x="5997575" y="2641981"/>
                    <a:pt x="5861431" y="2641981"/>
                  </a:cubicBezTo>
                  <a:lnTo>
                    <a:pt x="246507" y="2641981"/>
                  </a:lnTo>
                  <a:cubicBezTo>
                    <a:pt x="110363" y="2641981"/>
                    <a:pt x="0" y="2532761"/>
                    <a:pt x="0" y="2398141"/>
                  </a:cubicBezTo>
                  <a:close/>
                </a:path>
              </a:pathLst>
            </a:custGeom>
            <a:solidFill>
              <a:srgbClr val="FDFBF7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158738" cy="2692781"/>
            </a:xfrm>
            <a:custGeom>
              <a:avLst/>
              <a:gdLst/>
              <a:ahLst/>
              <a:cxnLst/>
              <a:rect r="r" b="b" t="t" l="l"/>
              <a:pathLst>
                <a:path h="2692781" w="6158738">
                  <a:moveTo>
                    <a:pt x="0" y="269240"/>
                  </a:moveTo>
                  <a:cubicBezTo>
                    <a:pt x="0" y="120269"/>
                    <a:pt x="121920" y="0"/>
                    <a:pt x="271907" y="0"/>
                  </a:cubicBezTo>
                  <a:lnTo>
                    <a:pt x="5886831" y="0"/>
                  </a:lnTo>
                  <a:lnTo>
                    <a:pt x="5886831" y="25400"/>
                  </a:lnTo>
                  <a:lnTo>
                    <a:pt x="5886831" y="0"/>
                  </a:lnTo>
                  <a:cubicBezTo>
                    <a:pt x="6036691" y="0"/>
                    <a:pt x="6158738" y="120269"/>
                    <a:pt x="6158738" y="269240"/>
                  </a:cubicBezTo>
                  <a:lnTo>
                    <a:pt x="6133338" y="269240"/>
                  </a:lnTo>
                  <a:lnTo>
                    <a:pt x="6158738" y="269240"/>
                  </a:lnTo>
                  <a:lnTo>
                    <a:pt x="6158738" y="2423541"/>
                  </a:lnTo>
                  <a:lnTo>
                    <a:pt x="6133338" y="2423541"/>
                  </a:lnTo>
                  <a:lnTo>
                    <a:pt x="6158738" y="2423541"/>
                  </a:lnTo>
                  <a:cubicBezTo>
                    <a:pt x="6158738" y="2572512"/>
                    <a:pt x="6036818" y="2692781"/>
                    <a:pt x="5886831" y="2692781"/>
                  </a:cubicBezTo>
                  <a:lnTo>
                    <a:pt x="5886831" y="2667381"/>
                  </a:lnTo>
                  <a:lnTo>
                    <a:pt x="5886831" y="2692781"/>
                  </a:lnTo>
                  <a:lnTo>
                    <a:pt x="271907" y="2692781"/>
                  </a:lnTo>
                  <a:lnTo>
                    <a:pt x="271907" y="2667381"/>
                  </a:lnTo>
                  <a:lnTo>
                    <a:pt x="271907" y="2692781"/>
                  </a:lnTo>
                  <a:cubicBezTo>
                    <a:pt x="121920" y="2692781"/>
                    <a:pt x="0" y="2572512"/>
                    <a:pt x="0" y="2423541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2423541"/>
                  </a:lnTo>
                  <a:lnTo>
                    <a:pt x="25400" y="2423541"/>
                  </a:lnTo>
                  <a:lnTo>
                    <a:pt x="50800" y="2423541"/>
                  </a:lnTo>
                  <a:cubicBezTo>
                    <a:pt x="50800" y="2543937"/>
                    <a:pt x="149479" y="2641981"/>
                    <a:pt x="271907" y="2641981"/>
                  </a:cubicBezTo>
                  <a:lnTo>
                    <a:pt x="5886831" y="2641981"/>
                  </a:lnTo>
                  <a:cubicBezTo>
                    <a:pt x="6009132" y="2641981"/>
                    <a:pt x="6107938" y="2543937"/>
                    <a:pt x="6107938" y="2423541"/>
                  </a:cubicBezTo>
                  <a:lnTo>
                    <a:pt x="6107938" y="269240"/>
                  </a:lnTo>
                  <a:cubicBezTo>
                    <a:pt x="6107938" y="148844"/>
                    <a:pt x="6009259" y="50800"/>
                    <a:pt x="5886831" y="50800"/>
                  </a:cubicBezTo>
                  <a:lnTo>
                    <a:pt x="271907" y="50800"/>
                  </a:lnTo>
                  <a:lnTo>
                    <a:pt x="271907" y="25400"/>
                  </a:lnTo>
                  <a:lnTo>
                    <a:pt x="271907" y="50800"/>
                  </a:lnTo>
                  <a:cubicBezTo>
                    <a:pt x="149479" y="50800"/>
                    <a:pt x="50800" y="148844"/>
                    <a:pt x="50800" y="269240"/>
                  </a:cubicBezTo>
                  <a:close/>
                </a:path>
              </a:pathLst>
            </a:custGeom>
            <a:solidFill>
              <a:srgbClr val="E6DED2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7812138" y="6162377"/>
            <a:ext cx="152400" cy="1981498"/>
            <a:chOff x="0" y="0"/>
            <a:chExt cx="203200" cy="264199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03200" cy="2641981"/>
            </a:xfrm>
            <a:custGeom>
              <a:avLst/>
              <a:gdLst/>
              <a:ahLst/>
              <a:cxnLst/>
              <a:rect r="r" b="b" t="t" l="l"/>
              <a:pathLst>
                <a:path h="2641981" w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2540381"/>
                  </a:lnTo>
                  <a:cubicBezTo>
                    <a:pt x="203200" y="2596515"/>
                    <a:pt x="157734" y="2641981"/>
                    <a:pt x="101600" y="2641981"/>
                  </a:cubicBezTo>
                  <a:cubicBezTo>
                    <a:pt x="45466" y="2641981"/>
                    <a:pt x="0" y="2596515"/>
                    <a:pt x="0" y="2540381"/>
                  </a:cubicBezTo>
                  <a:close/>
                </a:path>
              </a:pathLst>
            </a:custGeom>
            <a:solidFill>
              <a:srgbClr val="E6DED2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8286155" y="6474470"/>
            <a:ext cx="3823395" cy="1347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000000"/>
                </a:solidFill>
                <a:latin typeface="Noto Serif"/>
                <a:ea typeface="Noto Serif"/>
                <a:cs typeface="Noto Serif"/>
                <a:sym typeface="Noto Serif"/>
              </a:rPr>
              <a:t>✅</a:t>
            </a:r>
            <a:r>
              <a:rPr lang="en-US" sz="2750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 Summarizes complex passages (future upgrade)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6DED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BF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8288000" cy="3544044"/>
            <a:chOff x="0" y="0"/>
            <a:chExt cx="24384000" cy="4725392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24384000" cy="4725416"/>
            </a:xfrm>
            <a:custGeom>
              <a:avLst/>
              <a:gdLst/>
              <a:ahLst/>
              <a:cxnLst/>
              <a:rect r="r" b="b" t="t" l="l"/>
              <a:pathLst>
                <a:path h="4725416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4725416"/>
                  </a:lnTo>
                  <a:lnTo>
                    <a:pt x="0" y="4725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0" t="0" r="-1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92238" y="5240536"/>
            <a:ext cx="9267974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3A3A3A"/>
                </a:solidFill>
                <a:latin typeface="Noto Serif"/>
                <a:ea typeface="Noto Serif"/>
                <a:cs typeface="Noto Serif"/>
                <a:sym typeface="Noto Serif"/>
              </a:rPr>
              <a:t>Key Features - Engagement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73188" y="6561236"/>
            <a:ext cx="5283547" cy="2019598"/>
            <a:chOff x="0" y="0"/>
            <a:chExt cx="7044730" cy="26927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5400" y="25400"/>
              <a:ext cx="6994017" cy="2641981"/>
            </a:xfrm>
            <a:custGeom>
              <a:avLst/>
              <a:gdLst/>
              <a:ahLst/>
              <a:cxnLst/>
              <a:rect r="r" b="b" t="t" l="l"/>
              <a:pathLst>
                <a:path h="2641981" w="6994017">
                  <a:moveTo>
                    <a:pt x="0" y="243840"/>
                  </a:moveTo>
                  <a:cubicBezTo>
                    <a:pt x="0" y="109220"/>
                    <a:pt x="110490" y="0"/>
                    <a:pt x="246761" y="0"/>
                  </a:cubicBezTo>
                  <a:lnTo>
                    <a:pt x="6747256" y="0"/>
                  </a:lnTo>
                  <a:cubicBezTo>
                    <a:pt x="6883527" y="0"/>
                    <a:pt x="6994017" y="109220"/>
                    <a:pt x="6994017" y="243840"/>
                  </a:cubicBezTo>
                  <a:lnTo>
                    <a:pt x="6994017" y="2398141"/>
                  </a:lnTo>
                  <a:cubicBezTo>
                    <a:pt x="6994017" y="2532761"/>
                    <a:pt x="6883527" y="2641981"/>
                    <a:pt x="6747256" y="2641981"/>
                  </a:cubicBezTo>
                  <a:lnTo>
                    <a:pt x="246761" y="2641981"/>
                  </a:lnTo>
                  <a:cubicBezTo>
                    <a:pt x="110490" y="2641981"/>
                    <a:pt x="0" y="2532888"/>
                    <a:pt x="0" y="2398141"/>
                  </a:cubicBezTo>
                  <a:close/>
                </a:path>
              </a:pathLst>
            </a:custGeom>
            <a:solidFill>
              <a:srgbClr val="FDFBF7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044817" cy="2692781"/>
            </a:xfrm>
            <a:custGeom>
              <a:avLst/>
              <a:gdLst/>
              <a:ahLst/>
              <a:cxnLst/>
              <a:rect r="r" b="b" t="t" l="l"/>
              <a:pathLst>
                <a:path h="2692781" w="7044817">
                  <a:moveTo>
                    <a:pt x="0" y="269240"/>
                  </a:moveTo>
                  <a:cubicBezTo>
                    <a:pt x="0" y="120269"/>
                    <a:pt x="122174" y="0"/>
                    <a:pt x="272161" y="0"/>
                  </a:cubicBezTo>
                  <a:lnTo>
                    <a:pt x="6772656" y="0"/>
                  </a:lnTo>
                  <a:lnTo>
                    <a:pt x="6772656" y="25400"/>
                  </a:lnTo>
                  <a:lnTo>
                    <a:pt x="6772656" y="0"/>
                  </a:lnTo>
                  <a:cubicBezTo>
                    <a:pt x="6922643" y="0"/>
                    <a:pt x="7044817" y="120269"/>
                    <a:pt x="7044817" y="269240"/>
                  </a:cubicBezTo>
                  <a:lnTo>
                    <a:pt x="7019417" y="269240"/>
                  </a:lnTo>
                  <a:lnTo>
                    <a:pt x="7044817" y="269240"/>
                  </a:lnTo>
                  <a:lnTo>
                    <a:pt x="7044817" y="2423541"/>
                  </a:lnTo>
                  <a:lnTo>
                    <a:pt x="7019417" y="2423541"/>
                  </a:lnTo>
                  <a:lnTo>
                    <a:pt x="7044817" y="2423541"/>
                  </a:lnTo>
                  <a:cubicBezTo>
                    <a:pt x="7044817" y="2572512"/>
                    <a:pt x="6922643" y="2692781"/>
                    <a:pt x="6772656" y="2692781"/>
                  </a:cubicBezTo>
                  <a:lnTo>
                    <a:pt x="6772656" y="2667381"/>
                  </a:lnTo>
                  <a:lnTo>
                    <a:pt x="6772656" y="2692781"/>
                  </a:lnTo>
                  <a:lnTo>
                    <a:pt x="272161" y="2692781"/>
                  </a:lnTo>
                  <a:lnTo>
                    <a:pt x="272161" y="2667381"/>
                  </a:lnTo>
                  <a:lnTo>
                    <a:pt x="272161" y="2692781"/>
                  </a:lnTo>
                  <a:cubicBezTo>
                    <a:pt x="122174" y="2692781"/>
                    <a:pt x="0" y="2572512"/>
                    <a:pt x="0" y="2423541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2423541"/>
                  </a:lnTo>
                  <a:lnTo>
                    <a:pt x="25400" y="2423541"/>
                  </a:lnTo>
                  <a:lnTo>
                    <a:pt x="50800" y="2423541"/>
                  </a:lnTo>
                  <a:cubicBezTo>
                    <a:pt x="50800" y="2543937"/>
                    <a:pt x="149606" y="2641981"/>
                    <a:pt x="272161" y="2641981"/>
                  </a:cubicBezTo>
                  <a:lnTo>
                    <a:pt x="6772656" y="2641981"/>
                  </a:lnTo>
                  <a:cubicBezTo>
                    <a:pt x="6895212" y="2641981"/>
                    <a:pt x="6994017" y="2543937"/>
                    <a:pt x="6994017" y="2423541"/>
                  </a:cubicBezTo>
                  <a:lnTo>
                    <a:pt x="6994017" y="269240"/>
                  </a:lnTo>
                  <a:cubicBezTo>
                    <a:pt x="6994017" y="148844"/>
                    <a:pt x="6895212" y="50800"/>
                    <a:pt x="6772656" y="50800"/>
                  </a:cubicBezTo>
                  <a:lnTo>
                    <a:pt x="272161" y="50800"/>
                  </a:lnTo>
                  <a:lnTo>
                    <a:pt x="272161" y="25400"/>
                  </a:lnTo>
                  <a:lnTo>
                    <a:pt x="272161" y="50800"/>
                  </a:lnTo>
                  <a:cubicBezTo>
                    <a:pt x="149606" y="50800"/>
                    <a:pt x="50800" y="148844"/>
                    <a:pt x="50800" y="269240"/>
                  </a:cubicBezTo>
                  <a:close/>
                </a:path>
              </a:pathLst>
            </a:custGeom>
            <a:solidFill>
              <a:srgbClr val="E6DED2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54138" y="6580286"/>
            <a:ext cx="152400" cy="1981498"/>
            <a:chOff x="0" y="0"/>
            <a:chExt cx="203200" cy="26419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3200" cy="2641981"/>
            </a:xfrm>
            <a:custGeom>
              <a:avLst/>
              <a:gdLst/>
              <a:ahLst/>
              <a:cxnLst/>
              <a:rect r="r" b="b" t="t" l="l"/>
              <a:pathLst>
                <a:path h="2641981" w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2540381"/>
                  </a:lnTo>
                  <a:cubicBezTo>
                    <a:pt x="203200" y="2596515"/>
                    <a:pt x="157734" y="2641981"/>
                    <a:pt x="101600" y="2641981"/>
                  </a:cubicBezTo>
                  <a:cubicBezTo>
                    <a:pt x="45466" y="2641981"/>
                    <a:pt x="0" y="2596515"/>
                    <a:pt x="0" y="2540381"/>
                  </a:cubicBezTo>
                  <a:close/>
                </a:path>
              </a:pathLst>
            </a:custGeom>
            <a:solidFill>
              <a:srgbClr val="E6DED2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428155" y="6892379"/>
            <a:ext cx="4487912" cy="1347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000000"/>
                </a:solidFill>
                <a:latin typeface="Noto Serif"/>
                <a:ea typeface="Noto Serif"/>
                <a:cs typeface="Noto Serif"/>
                <a:sym typeface="Noto Serif"/>
              </a:rPr>
              <a:t>✅</a:t>
            </a:r>
            <a:r>
              <a:rPr lang="en-US" sz="2750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 Auto-generated quizzes from reading material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502152" y="6561236"/>
            <a:ext cx="5283547" cy="2019598"/>
            <a:chOff x="0" y="0"/>
            <a:chExt cx="7044730" cy="26927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5400" y="25400"/>
              <a:ext cx="6994017" cy="2641981"/>
            </a:xfrm>
            <a:custGeom>
              <a:avLst/>
              <a:gdLst/>
              <a:ahLst/>
              <a:cxnLst/>
              <a:rect r="r" b="b" t="t" l="l"/>
              <a:pathLst>
                <a:path h="2641981" w="6994017">
                  <a:moveTo>
                    <a:pt x="0" y="243840"/>
                  </a:moveTo>
                  <a:cubicBezTo>
                    <a:pt x="0" y="109220"/>
                    <a:pt x="110490" y="0"/>
                    <a:pt x="246761" y="0"/>
                  </a:cubicBezTo>
                  <a:lnTo>
                    <a:pt x="6747256" y="0"/>
                  </a:lnTo>
                  <a:cubicBezTo>
                    <a:pt x="6883527" y="0"/>
                    <a:pt x="6994017" y="109220"/>
                    <a:pt x="6994017" y="243840"/>
                  </a:cubicBezTo>
                  <a:lnTo>
                    <a:pt x="6994017" y="2398141"/>
                  </a:lnTo>
                  <a:cubicBezTo>
                    <a:pt x="6994017" y="2532761"/>
                    <a:pt x="6883527" y="2641981"/>
                    <a:pt x="6747256" y="2641981"/>
                  </a:cubicBezTo>
                  <a:lnTo>
                    <a:pt x="246761" y="2641981"/>
                  </a:lnTo>
                  <a:cubicBezTo>
                    <a:pt x="110490" y="2641981"/>
                    <a:pt x="0" y="2532888"/>
                    <a:pt x="0" y="2398141"/>
                  </a:cubicBezTo>
                  <a:close/>
                </a:path>
              </a:pathLst>
            </a:custGeom>
            <a:solidFill>
              <a:srgbClr val="FDFBF7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044817" cy="2692781"/>
            </a:xfrm>
            <a:custGeom>
              <a:avLst/>
              <a:gdLst/>
              <a:ahLst/>
              <a:cxnLst/>
              <a:rect r="r" b="b" t="t" l="l"/>
              <a:pathLst>
                <a:path h="2692781" w="7044817">
                  <a:moveTo>
                    <a:pt x="0" y="269240"/>
                  </a:moveTo>
                  <a:cubicBezTo>
                    <a:pt x="0" y="120269"/>
                    <a:pt x="122174" y="0"/>
                    <a:pt x="272161" y="0"/>
                  </a:cubicBezTo>
                  <a:lnTo>
                    <a:pt x="6772656" y="0"/>
                  </a:lnTo>
                  <a:lnTo>
                    <a:pt x="6772656" y="25400"/>
                  </a:lnTo>
                  <a:lnTo>
                    <a:pt x="6772656" y="0"/>
                  </a:lnTo>
                  <a:cubicBezTo>
                    <a:pt x="6922643" y="0"/>
                    <a:pt x="7044817" y="120269"/>
                    <a:pt x="7044817" y="269240"/>
                  </a:cubicBezTo>
                  <a:lnTo>
                    <a:pt x="7019417" y="269240"/>
                  </a:lnTo>
                  <a:lnTo>
                    <a:pt x="7044817" y="269240"/>
                  </a:lnTo>
                  <a:lnTo>
                    <a:pt x="7044817" y="2423541"/>
                  </a:lnTo>
                  <a:lnTo>
                    <a:pt x="7019417" y="2423541"/>
                  </a:lnTo>
                  <a:lnTo>
                    <a:pt x="7044817" y="2423541"/>
                  </a:lnTo>
                  <a:cubicBezTo>
                    <a:pt x="7044817" y="2572512"/>
                    <a:pt x="6922643" y="2692781"/>
                    <a:pt x="6772656" y="2692781"/>
                  </a:cubicBezTo>
                  <a:lnTo>
                    <a:pt x="6772656" y="2667381"/>
                  </a:lnTo>
                  <a:lnTo>
                    <a:pt x="6772656" y="2692781"/>
                  </a:lnTo>
                  <a:lnTo>
                    <a:pt x="272161" y="2692781"/>
                  </a:lnTo>
                  <a:lnTo>
                    <a:pt x="272161" y="2667381"/>
                  </a:lnTo>
                  <a:lnTo>
                    <a:pt x="272161" y="2692781"/>
                  </a:lnTo>
                  <a:cubicBezTo>
                    <a:pt x="122174" y="2692781"/>
                    <a:pt x="0" y="2572512"/>
                    <a:pt x="0" y="2423541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2423541"/>
                  </a:lnTo>
                  <a:lnTo>
                    <a:pt x="25400" y="2423541"/>
                  </a:lnTo>
                  <a:lnTo>
                    <a:pt x="50800" y="2423541"/>
                  </a:lnTo>
                  <a:cubicBezTo>
                    <a:pt x="50800" y="2543937"/>
                    <a:pt x="149606" y="2641981"/>
                    <a:pt x="272161" y="2641981"/>
                  </a:cubicBezTo>
                  <a:lnTo>
                    <a:pt x="6772656" y="2641981"/>
                  </a:lnTo>
                  <a:cubicBezTo>
                    <a:pt x="6895212" y="2641981"/>
                    <a:pt x="6994017" y="2543937"/>
                    <a:pt x="6994017" y="2423541"/>
                  </a:cubicBezTo>
                  <a:lnTo>
                    <a:pt x="6994017" y="269240"/>
                  </a:lnTo>
                  <a:cubicBezTo>
                    <a:pt x="6994017" y="148844"/>
                    <a:pt x="6895212" y="50800"/>
                    <a:pt x="6772656" y="50800"/>
                  </a:cubicBezTo>
                  <a:lnTo>
                    <a:pt x="272161" y="50800"/>
                  </a:lnTo>
                  <a:lnTo>
                    <a:pt x="272161" y="25400"/>
                  </a:lnTo>
                  <a:lnTo>
                    <a:pt x="272161" y="50800"/>
                  </a:lnTo>
                  <a:cubicBezTo>
                    <a:pt x="149606" y="50800"/>
                    <a:pt x="50800" y="148844"/>
                    <a:pt x="50800" y="269240"/>
                  </a:cubicBezTo>
                  <a:close/>
                </a:path>
              </a:pathLst>
            </a:custGeom>
            <a:solidFill>
              <a:srgbClr val="E6DED2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6483102" y="6580286"/>
            <a:ext cx="152400" cy="1981498"/>
            <a:chOff x="0" y="0"/>
            <a:chExt cx="203200" cy="264199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3200" cy="2641981"/>
            </a:xfrm>
            <a:custGeom>
              <a:avLst/>
              <a:gdLst/>
              <a:ahLst/>
              <a:cxnLst/>
              <a:rect r="r" b="b" t="t" l="l"/>
              <a:pathLst>
                <a:path h="2641981" w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2540381"/>
                  </a:lnTo>
                  <a:cubicBezTo>
                    <a:pt x="203200" y="2596515"/>
                    <a:pt x="157734" y="2641981"/>
                    <a:pt x="101600" y="2641981"/>
                  </a:cubicBezTo>
                  <a:cubicBezTo>
                    <a:pt x="45466" y="2641981"/>
                    <a:pt x="0" y="2596515"/>
                    <a:pt x="0" y="2540381"/>
                  </a:cubicBezTo>
                  <a:close/>
                </a:path>
              </a:pathLst>
            </a:custGeom>
            <a:solidFill>
              <a:srgbClr val="E6DED2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6957120" y="6892379"/>
            <a:ext cx="4487912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000000"/>
                </a:solidFill>
                <a:latin typeface="Noto Serif"/>
                <a:ea typeface="Noto Serif"/>
                <a:cs typeface="Noto Serif"/>
                <a:sym typeface="Noto Serif"/>
              </a:rPr>
              <a:t>✅</a:t>
            </a:r>
            <a:r>
              <a:rPr lang="en-US" sz="2750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 Rewards: streaks, badges, progress tracking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2031116" y="6561236"/>
            <a:ext cx="5283547" cy="2019598"/>
            <a:chOff x="0" y="0"/>
            <a:chExt cx="7044730" cy="269279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25400" y="25400"/>
              <a:ext cx="6994017" cy="2641981"/>
            </a:xfrm>
            <a:custGeom>
              <a:avLst/>
              <a:gdLst/>
              <a:ahLst/>
              <a:cxnLst/>
              <a:rect r="r" b="b" t="t" l="l"/>
              <a:pathLst>
                <a:path h="2641981" w="6994017">
                  <a:moveTo>
                    <a:pt x="0" y="243840"/>
                  </a:moveTo>
                  <a:cubicBezTo>
                    <a:pt x="0" y="109220"/>
                    <a:pt x="110490" y="0"/>
                    <a:pt x="246761" y="0"/>
                  </a:cubicBezTo>
                  <a:lnTo>
                    <a:pt x="6747256" y="0"/>
                  </a:lnTo>
                  <a:cubicBezTo>
                    <a:pt x="6883527" y="0"/>
                    <a:pt x="6994017" y="109220"/>
                    <a:pt x="6994017" y="243840"/>
                  </a:cubicBezTo>
                  <a:lnTo>
                    <a:pt x="6994017" y="2398141"/>
                  </a:lnTo>
                  <a:cubicBezTo>
                    <a:pt x="6994017" y="2532761"/>
                    <a:pt x="6883527" y="2641981"/>
                    <a:pt x="6747256" y="2641981"/>
                  </a:cubicBezTo>
                  <a:lnTo>
                    <a:pt x="246761" y="2641981"/>
                  </a:lnTo>
                  <a:cubicBezTo>
                    <a:pt x="110490" y="2641981"/>
                    <a:pt x="0" y="2532888"/>
                    <a:pt x="0" y="2398141"/>
                  </a:cubicBezTo>
                  <a:close/>
                </a:path>
              </a:pathLst>
            </a:custGeom>
            <a:solidFill>
              <a:srgbClr val="FDFBF7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044817" cy="2692781"/>
            </a:xfrm>
            <a:custGeom>
              <a:avLst/>
              <a:gdLst/>
              <a:ahLst/>
              <a:cxnLst/>
              <a:rect r="r" b="b" t="t" l="l"/>
              <a:pathLst>
                <a:path h="2692781" w="7044817">
                  <a:moveTo>
                    <a:pt x="0" y="269240"/>
                  </a:moveTo>
                  <a:cubicBezTo>
                    <a:pt x="0" y="120269"/>
                    <a:pt x="122174" y="0"/>
                    <a:pt x="272161" y="0"/>
                  </a:cubicBezTo>
                  <a:lnTo>
                    <a:pt x="6772656" y="0"/>
                  </a:lnTo>
                  <a:lnTo>
                    <a:pt x="6772656" y="25400"/>
                  </a:lnTo>
                  <a:lnTo>
                    <a:pt x="6772656" y="0"/>
                  </a:lnTo>
                  <a:cubicBezTo>
                    <a:pt x="6922643" y="0"/>
                    <a:pt x="7044817" y="120269"/>
                    <a:pt x="7044817" y="269240"/>
                  </a:cubicBezTo>
                  <a:lnTo>
                    <a:pt x="7019417" y="269240"/>
                  </a:lnTo>
                  <a:lnTo>
                    <a:pt x="7044817" y="269240"/>
                  </a:lnTo>
                  <a:lnTo>
                    <a:pt x="7044817" y="2423541"/>
                  </a:lnTo>
                  <a:lnTo>
                    <a:pt x="7019417" y="2423541"/>
                  </a:lnTo>
                  <a:lnTo>
                    <a:pt x="7044817" y="2423541"/>
                  </a:lnTo>
                  <a:cubicBezTo>
                    <a:pt x="7044817" y="2572512"/>
                    <a:pt x="6922643" y="2692781"/>
                    <a:pt x="6772656" y="2692781"/>
                  </a:cubicBezTo>
                  <a:lnTo>
                    <a:pt x="6772656" y="2667381"/>
                  </a:lnTo>
                  <a:lnTo>
                    <a:pt x="6772656" y="2692781"/>
                  </a:lnTo>
                  <a:lnTo>
                    <a:pt x="272161" y="2692781"/>
                  </a:lnTo>
                  <a:lnTo>
                    <a:pt x="272161" y="2667381"/>
                  </a:lnTo>
                  <a:lnTo>
                    <a:pt x="272161" y="2692781"/>
                  </a:lnTo>
                  <a:cubicBezTo>
                    <a:pt x="122174" y="2692781"/>
                    <a:pt x="0" y="2572512"/>
                    <a:pt x="0" y="2423541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2423541"/>
                  </a:lnTo>
                  <a:lnTo>
                    <a:pt x="25400" y="2423541"/>
                  </a:lnTo>
                  <a:lnTo>
                    <a:pt x="50800" y="2423541"/>
                  </a:lnTo>
                  <a:cubicBezTo>
                    <a:pt x="50800" y="2543937"/>
                    <a:pt x="149606" y="2641981"/>
                    <a:pt x="272161" y="2641981"/>
                  </a:cubicBezTo>
                  <a:lnTo>
                    <a:pt x="6772656" y="2641981"/>
                  </a:lnTo>
                  <a:cubicBezTo>
                    <a:pt x="6895212" y="2641981"/>
                    <a:pt x="6994017" y="2543937"/>
                    <a:pt x="6994017" y="2423541"/>
                  </a:cubicBezTo>
                  <a:lnTo>
                    <a:pt x="6994017" y="269240"/>
                  </a:lnTo>
                  <a:cubicBezTo>
                    <a:pt x="6994017" y="148844"/>
                    <a:pt x="6895212" y="50800"/>
                    <a:pt x="6772656" y="50800"/>
                  </a:cubicBezTo>
                  <a:lnTo>
                    <a:pt x="272161" y="50800"/>
                  </a:lnTo>
                  <a:lnTo>
                    <a:pt x="272161" y="25400"/>
                  </a:lnTo>
                  <a:lnTo>
                    <a:pt x="272161" y="50800"/>
                  </a:lnTo>
                  <a:cubicBezTo>
                    <a:pt x="149606" y="50800"/>
                    <a:pt x="50800" y="148844"/>
                    <a:pt x="50800" y="269240"/>
                  </a:cubicBezTo>
                  <a:close/>
                </a:path>
              </a:pathLst>
            </a:custGeom>
            <a:solidFill>
              <a:srgbClr val="E6DED2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2012066" y="6580286"/>
            <a:ext cx="152400" cy="1981498"/>
            <a:chOff x="0" y="0"/>
            <a:chExt cx="203200" cy="264199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03200" cy="2641981"/>
            </a:xfrm>
            <a:custGeom>
              <a:avLst/>
              <a:gdLst/>
              <a:ahLst/>
              <a:cxnLst/>
              <a:rect r="r" b="b" t="t" l="l"/>
              <a:pathLst>
                <a:path h="2641981" w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2540381"/>
                  </a:lnTo>
                  <a:cubicBezTo>
                    <a:pt x="203200" y="2596515"/>
                    <a:pt x="157734" y="2641981"/>
                    <a:pt x="101600" y="2641981"/>
                  </a:cubicBezTo>
                  <a:cubicBezTo>
                    <a:pt x="45466" y="2641981"/>
                    <a:pt x="0" y="2596515"/>
                    <a:pt x="0" y="2540381"/>
                  </a:cubicBezTo>
                  <a:close/>
                </a:path>
              </a:pathLst>
            </a:custGeom>
            <a:solidFill>
              <a:srgbClr val="E6DED2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2486085" y="6892379"/>
            <a:ext cx="4487913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000000"/>
                </a:solidFill>
                <a:latin typeface="Noto Serif"/>
                <a:ea typeface="Noto Serif"/>
                <a:cs typeface="Noto Serif"/>
                <a:sym typeface="Noto Serif"/>
              </a:rPr>
              <a:t>✅</a:t>
            </a:r>
            <a:r>
              <a:rPr lang="en-US" sz="2750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 Builds confidence &amp; makes reading enjoyable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6DED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BF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884586"/>
            <a:ext cx="7088237" cy="9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3A3A3A"/>
                </a:solidFill>
                <a:latin typeface="Noto Serif"/>
                <a:ea typeface="Noto Serif"/>
                <a:cs typeface="Noto Serif"/>
                <a:sym typeface="Noto Serif"/>
              </a:rPr>
              <a:t>Real Life Sources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4280446"/>
            <a:ext cx="1630352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000000"/>
                </a:solidFill>
                <a:latin typeface="Noto Serif"/>
                <a:ea typeface="Noto Serif"/>
                <a:cs typeface="Noto Serif"/>
                <a:sym typeface="Noto Serif"/>
              </a:rPr>
              <a:t>🔹</a:t>
            </a: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 According to the Yale Center for Dyslexia &amp; Creativity, dyslexia affects 1 in 5 children.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4842719"/>
            <a:ext cx="1630352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000000"/>
                </a:solidFill>
                <a:latin typeface="Noto Serif"/>
                <a:ea typeface="Noto Serif"/>
                <a:cs typeface="Noto Serif"/>
                <a:sym typeface="Noto Serif"/>
              </a:rPr>
              <a:t>🔹</a:t>
            </a: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 The British Dyslexia Association states early intervention improves outcomes.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5404991"/>
            <a:ext cx="1630352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000000"/>
                </a:solidFill>
                <a:latin typeface="Noto Serif"/>
                <a:ea typeface="Noto Serif"/>
                <a:cs typeface="Noto Serif"/>
                <a:sym typeface="Noto Serif"/>
              </a:rPr>
              <a:t>🔹</a:t>
            </a: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 In India, over 35 million children are estimated to have dyslexia, but awareness and tools are limited.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17439" y="6506021"/>
            <a:ext cx="15878324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000000"/>
                </a:solidFill>
                <a:latin typeface="Noto Serif"/>
                <a:ea typeface="Noto Serif"/>
                <a:cs typeface="Noto Serif"/>
                <a:sym typeface="Noto Serif"/>
              </a:rPr>
              <a:t>👉</a:t>
            </a:r>
            <a:r>
              <a:rPr lang="en-US" sz="2187">
                <a:solidFill>
                  <a:srgbClr val="4C4C4C"/>
                </a:solidFill>
                <a:latin typeface="Noto Serif"/>
                <a:ea typeface="Noto Serif"/>
                <a:cs typeface="Noto Serif"/>
                <a:sym typeface="Noto Serif"/>
              </a:rPr>
              <a:t> Our solution bridges this accessibility gap.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92238" y="6272807"/>
            <a:ext cx="38100" cy="1101030"/>
            <a:chOff x="0" y="0"/>
            <a:chExt cx="50800" cy="14680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0800" cy="1467993"/>
            </a:xfrm>
            <a:custGeom>
              <a:avLst/>
              <a:gdLst/>
              <a:ahLst/>
              <a:cxnLst/>
              <a:rect r="r" b="b" t="t" l="l"/>
              <a:pathLst>
                <a:path h="1467993" w="50800">
                  <a:moveTo>
                    <a:pt x="0" y="0"/>
                  </a:moveTo>
                  <a:lnTo>
                    <a:pt x="50800" y="0"/>
                  </a:lnTo>
                  <a:lnTo>
                    <a:pt x="50800" y="1467993"/>
                  </a:lnTo>
                  <a:lnTo>
                    <a:pt x="0" y="1467993"/>
                  </a:lnTo>
                  <a:close/>
                </a:path>
              </a:pathLst>
            </a:custGeom>
            <a:solidFill>
              <a:srgbClr val="9C9283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DAGy4NjaVPY</dc:identifier>
  <dcterms:modified xsi:type="dcterms:W3CDTF">2011-08-01T06:04:30Z</dcterms:modified>
  <cp:revision>1</cp:revision>
  <dc:title>Team Name: Shiro Review</dc:title>
</cp:coreProperties>
</file>