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7" r:id="rId3"/>
    <p:sldId id="278" r:id="rId4"/>
    <p:sldId id="319" r:id="rId5"/>
    <p:sldId id="272" r:id="rId6"/>
    <p:sldId id="313" r:id="rId7"/>
    <p:sldId id="310" r:id="rId8"/>
    <p:sldId id="314" r:id="rId9"/>
    <p:sldId id="315" r:id="rId10"/>
    <p:sldId id="306" r:id="rId11"/>
    <p:sldId id="317" r:id="rId12"/>
    <p:sldId id="308" r:id="rId13"/>
    <p:sldId id="318" r:id="rId14"/>
    <p:sldId id="265" r:id="rId15"/>
    <p:sldId id="304" r:id="rId16"/>
    <p:sldId id="286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C1C1C"/>
    <a:srgbClr val="080808"/>
    <a:srgbClr val="111111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27" autoAdjust="0"/>
  </p:normalViewPr>
  <p:slideViewPr>
    <p:cSldViewPr>
      <p:cViewPr varScale="1">
        <p:scale>
          <a:sx n="57" d="100"/>
          <a:sy n="57" d="100"/>
        </p:scale>
        <p:origin x="-210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0CDE1-C72D-4BD2-BEA1-D38FE4756D54}" type="datetimeFigureOut">
              <a:rPr lang="fr-BE" smtClean="0"/>
              <a:t>24/11/2017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38187-D67C-4F49-B4E5-06FAB330970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788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84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Sujet plus</a:t>
            </a:r>
            <a:r>
              <a:rPr lang="fr-BE" baseline="0" dirty="0" smtClean="0"/>
              <a:t> que jamais d’actualité.</a:t>
            </a:r>
          </a:p>
          <a:p>
            <a:r>
              <a:rPr lang="fr-BE" baseline="0" dirty="0" smtClean="0"/>
              <a:t>Présent en force depuis ASP.NET MVC, encore plus présent dans ASP.NET </a:t>
            </a:r>
            <a:r>
              <a:rPr lang="fr-BE" baseline="0" dirty="0" err="1" smtClean="0"/>
              <a:t>Core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Startup.cs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Controlleurs</a:t>
            </a:r>
            <a:r>
              <a:rPr lang="fr-BE" baseline="0" dirty="0" smtClean="0"/>
              <a:t>); plus besoin de </a:t>
            </a:r>
            <a:r>
              <a:rPr lang="fr-BE" baseline="0" dirty="0" err="1" smtClean="0"/>
              <a:t>ControllerFactory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3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Les</a:t>
            </a:r>
            <a:r>
              <a:rPr lang="fr-BE" baseline="0" dirty="0" smtClean="0"/>
              <a:t> détails (présentation et stockage) dépendent du traitement (ou code métier), même si le flot d’exécution semble montrer l’inverse.</a:t>
            </a:r>
          </a:p>
          <a:p>
            <a:r>
              <a:rPr lang="fr-BE" baseline="0" dirty="0" smtClean="0"/>
              <a:t>Les modules de haut niveau définissent ce dont ils ont besoin; les modules de bas niveau fournissent les implémentations</a:t>
            </a:r>
            <a:r>
              <a:rPr lang="fr-BE" baseline="0" dirty="0" smtClean="0"/>
              <a:t>.</a:t>
            </a:r>
          </a:p>
          <a:p>
            <a:r>
              <a:rPr lang="fr-BE" baseline="0" dirty="0" err="1" smtClean="0"/>
              <a:t>EntryPoint</a:t>
            </a:r>
            <a:r>
              <a:rPr lang="fr-BE" baseline="0" dirty="0" smtClean="0"/>
              <a:t>: UI ou Web</a:t>
            </a:r>
          </a:p>
          <a:p>
            <a:r>
              <a:rPr lang="fr-BE" baseline="0" dirty="0" smtClean="0"/>
              <a:t>Infra: stockages et autres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59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 code dans « Infra » peut être modifié sans que le code dans « Hello » le soit.</a:t>
            </a:r>
            <a:endParaRPr lang="fr-BE" baseline="0" dirty="0" smtClean="0"/>
          </a:p>
          <a:p>
            <a:r>
              <a:rPr lang="fr-BE" baseline="0" dirty="0" smtClean="0"/>
              <a:t>Le code dans « Hello » peut être modifié sans que le code dans « Infra » ne soit modifié.</a:t>
            </a:r>
          </a:p>
          <a:p>
            <a:endParaRPr lang="fr-BE" baseline="0" dirty="0" smtClean="0"/>
          </a:p>
          <a:p>
            <a:r>
              <a:rPr lang="fr-BE" baseline="0" dirty="0" smtClean="0"/>
              <a:t>L’un peut changer sans affecter l’autre; la raison des ces changements et leur fréquence n’a pas d’importance et dépend du type d’application. L’important est que les deux soient </a:t>
            </a:r>
            <a:r>
              <a:rPr lang="fr-BE" baseline="0" smtClean="0"/>
              <a:t>séparés.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13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Voir </a:t>
            </a:r>
            <a:r>
              <a:rPr lang="fr-BE" dirty="0" err="1" smtClean="0"/>
              <a:t>Mocks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788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D’expérience, le</a:t>
            </a:r>
            <a:r>
              <a:rPr lang="fr-BE" baseline="0" dirty="0" smtClean="0"/>
              <a:t> mieux est de se tenir à l’injection par le constructeur.</a:t>
            </a:r>
            <a:endParaRPr lang="fr-BE" dirty="0" smtClean="0"/>
          </a:p>
          <a:p>
            <a:r>
              <a:rPr lang="fr-BE" dirty="0" smtClean="0"/>
              <a:t>Finalement, n’est-ce pas</a:t>
            </a:r>
            <a:r>
              <a:rPr lang="fr-BE" baseline="0" dirty="0" smtClean="0"/>
              <a:t> la base de l’OO d’avoir un constructeur qui déclare ce dont un objet à besoin pour fonctionner correctement?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84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222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Voir </a:t>
            </a:r>
            <a:r>
              <a:rPr lang="fr-BE" dirty="0" err="1" smtClean="0"/>
              <a:t>Mocks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788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6EA7-48F2-44F7-84B2-998883B4142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BE" sz="6600" dirty="0" smtClean="0"/>
              <a:t>L’injection de dépendances</a:t>
            </a:r>
            <a:endParaRPr lang="fr-BE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156176" y="537321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Philippe </a:t>
            </a:r>
            <a:r>
              <a:rPr lang="fr-BE" dirty="0" err="1" smtClean="0"/>
              <a:t>Vlérick</a:t>
            </a:r>
            <a:endParaRPr lang="fr-B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2419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Comment?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30168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Injection par le constructeur</a:t>
            </a:r>
            <a:endParaRPr lang="fr-BE" sz="5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abstractions requises comme paramètres du constructeur</a:t>
            </a:r>
            <a:endParaRPr lang="fr-BE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83568" y="3426569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smtClean="0"/>
              <a:t>(d’autres approches sont aussi possibles mais réservées à des cas exceptionnels)</a:t>
            </a:r>
          </a:p>
        </p:txBody>
      </p:sp>
    </p:spTree>
    <p:extLst>
      <p:ext uri="{BB962C8B-B14F-4D97-AF65-F5344CB8AC3E}">
        <p14:creationId xmlns:p14="http://schemas.microsoft.com/office/powerpoint/2010/main" val="185130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Démonstration 2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20670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Oui, mais…</a:t>
            </a:r>
            <a:endParaRPr lang="fr-BE" sz="5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4"/>
            <a:ext cx="77724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Indirection dans le code</a:t>
            </a:r>
          </a:p>
          <a:p>
            <a:endParaRPr lang="fr-BE" dirty="0" smtClean="0"/>
          </a:p>
          <a:p>
            <a:r>
              <a:rPr lang="fr-BE" dirty="0" smtClean="0"/>
              <a:t>Plus d’efforts initiaux</a:t>
            </a:r>
          </a:p>
          <a:p>
            <a:endParaRPr lang="fr-BE" dirty="0" smtClean="0"/>
          </a:p>
          <a:p>
            <a:r>
              <a:rPr lang="fr-BE" dirty="0" smtClean="0"/>
              <a:t>Plus de 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8879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Conclusions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291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Résumé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Définition</a:t>
            </a:r>
          </a:p>
          <a:p>
            <a:r>
              <a:rPr lang="fr-BE" dirty="0" smtClean="0"/>
              <a:t>Pourquoi?</a:t>
            </a:r>
          </a:p>
          <a:p>
            <a:pPr lvl="1"/>
            <a:r>
              <a:rPr lang="fr-BE" dirty="0" smtClean="0"/>
              <a:t>Découplage</a:t>
            </a:r>
          </a:p>
          <a:p>
            <a:pPr lvl="1"/>
            <a:r>
              <a:rPr lang="fr-BE" dirty="0" smtClean="0"/>
              <a:t>Extensibilité</a:t>
            </a:r>
            <a:endParaRPr lang="fr-BE" dirty="0"/>
          </a:p>
          <a:p>
            <a:pPr lvl="1"/>
            <a:r>
              <a:rPr lang="fr-BE" dirty="0" smtClean="0"/>
              <a:t>Tests</a:t>
            </a:r>
            <a:endParaRPr lang="fr-BE" dirty="0"/>
          </a:p>
          <a:p>
            <a:r>
              <a:rPr lang="fr-BE" dirty="0" smtClean="0"/>
              <a:t>Comment?</a:t>
            </a:r>
          </a:p>
          <a:p>
            <a:pPr lvl="1"/>
            <a:r>
              <a:rPr lang="fr-BE" dirty="0" smtClean="0"/>
              <a:t>Injection par le constructeur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11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BE" sz="5400" dirty="0" smtClean="0"/>
              <a:t>Si vous voulez en savoir plus…</a:t>
            </a:r>
            <a:endParaRPr lang="fr-BE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72436"/>
            <a:ext cx="4464496" cy="55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Questions</a:t>
            </a:r>
            <a:endParaRPr lang="fr-BE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056784" cy="1752600"/>
          </a:xfrm>
        </p:spPr>
        <p:txBody>
          <a:bodyPr/>
          <a:lstStyle/>
          <a:p>
            <a:r>
              <a:rPr lang="fr-BE" dirty="0" smtClean="0"/>
              <a:t>pvlerick@gmail.com</a:t>
            </a:r>
          </a:p>
          <a:p>
            <a:r>
              <a:rPr lang="fr-BE" dirty="0"/>
              <a:t>https://github.com/Pvlerick/DevDay2017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5631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Définition</a:t>
            </a:r>
            <a:endParaRPr lang="fr-BE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85800" y="1025302"/>
            <a:ext cx="7772400" cy="67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i="1" dirty="0" smtClean="0"/>
              <a:t>informelle…</a:t>
            </a:r>
            <a:endParaRPr lang="fr-BE" sz="28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2130425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Fournir à un objet les services dont il a besoin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83568" y="3570585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 smtClean="0"/>
              <a:t>(plutôt que de le laisser les créer ou les trouver lui-même)</a:t>
            </a:r>
          </a:p>
        </p:txBody>
      </p:sp>
    </p:spTree>
    <p:extLst>
      <p:ext uri="{BB962C8B-B14F-4D97-AF65-F5344CB8AC3E}">
        <p14:creationId xmlns:p14="http://schemas.microsoft.com/office/powerpoint/2010/main" val="239585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Démonstration 1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3610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Récapitulatif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Création d’une </a:t>
            </a:r>
            <a:r>
              <a:rPr lang="fr-BE" i="1" dirty="0" smtClean="0"/>
              <a:t>abstraction</a:t>
            </a:r>
            <a:r>
              <a:rPr lang="fr-BE" dirty="0" smtClean="0"/>
              <a:t> dans le composant de haut niveau </a:t>
            </a:r>
            <a:r>
              <a:rPr lang="fr-BE" dirty="0" smtClean="0"/>
              <a:t>(Hello)</a:t>
            </a:r>
            <a:endParaRPr lang="fr-BE" dirty="0" smtClean="0"/>
          </a:p>
          <a:p>
            <a:r>
              <a:rPr lang="fr-BE" dirty="0" smtClean="0"/>
              <a:t>Implémentation de cette </a:t>
            </a:r>
            <a:r>
              <a:rPr lang="fr-BE" i="1" dirty="0" smtClean="0"/>
              <a:t>abstraction</a:t>
            </a:r>
            <a:r>
              <a:rPr lang="fr-BE" dirty="0" smtClean="0"/>
              <a:t> dans un autre composant (Infra)</a:t>
            </a:r>
          </a:p>
          <a:p>
            <a:r>
              <a:rPr lang="fr-BE" dirty="0" smtClean="0"/>
              <a:t>Le </a:t>
            </a:r>
            <a:r>
              <a:rPr lang="fr-BE" i="1" dirty="0" smtClean="0"/>
              <a:t>point d’entrée</a:t>
            </a:r>
            <a:r>
              <a:rPr lang="fr-BE" dirty="0" smtClean="0"/>
              <a:t> est la glue </a:t>
            </a:r>
            <a:r>
              <a:rPr lang="fr-BE" dirty="0" smtClean="0"/>
              <a:t>(</a:t>
            </a:r>
            <a:r>
              <a:rPr lang="fr-BE" dirty="0" err="1" smtClean="0"/>
              <a:t>EntryPoint</a:t>
            </a:r>
            <a:r>
              <a:rPr lang="fr-BE" dirty="0" smtClean="0"/>
              <a:t>)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259164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Pourquoi?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9463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Découplage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772816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composants de hauts niveau dépendent d’abstractions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83568" y="3066529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/>
              <a:t>(interfaces, classe abstraites ou </a:t>
            </a:r>
            <a:r>
              <a:rPr lang="fr-BE" sz="2800" i="1" dirty="0" err="1"/>
              <a:t>delegates</a:t>
            </a:r>
            <a:r>
              <a:rPr lang="fr-BE" sz="2800" dirty="0"/>
              <a:t> en C#)</a:t>
            </a:r>
            <a:endParaRPr lang="fr-BE" sz="2800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23528" y="3861048"/>
            <a:ext cx="8496944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/>
              <a:t>Flot </a:t>
            </a:r>
            <a:r>
              <a:rPr lang="fr-BE" sz="4000" dirty="0" smtClean="0"/>
              <a:t>de </a:t>
            </a:r>
            <a:r>
              <a:rPr lang="fr-BE" sz="4000" dirty="0"/>
              <a:t>dépendances != flot </a:t>
            </a:r>
            <a:r>
              <a:rPr lang="fr-BE" sz="4000" dirty="0" smtClean="0"/>
              <a:t>d’exécution</a:t>
            </a:r>
          </a:p>
        </p:txBody>
      </p:sp>
    </p:spTree>
    <p:extLst>
      <p:ext uri="{BB962C8B-B14F-4D97-AF65-F5344CB8AC3E}">
        <p14:creationId xmlns:p14="http://schemas.microsoft.com/office/powerpoint/2010/main" val="16537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4519" y="404664"/>
            <a:ext cx="4032448" cy="6048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716016" y="404664"/>
            <a:ext cx="4032448" cy="6048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77680" y="484982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fr-BE" sz="3200" dirty="0" smtClean="0"/>
              <a:t>Dépendances</a:t>
            </a:r>
            <a:endParaRPr lang="fr-BE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23528" y="484982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fr-BE" sz="3200" dirty="0" smtClean="0"/>
              <a:t>Exécution</a:t>
            </a:r>
            <a:endParaRPr lang="fr-BE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970583" y="1484784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EntryPoint</a:t>
            </a:r>
            <a:endParaRPr lang="fr-BE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70583" y="314096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Hello</a:t>
            </a:r>
            <a:endParaRPr lang="fr-BE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0583" y="4797152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Infra</a:t>
            </a:r>
            <a:endParaRPr lang="fr-B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92080" y="1484784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EntryPoint</a:t>
            </a:r>
            <a:endParaRPr lang="fr-B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292080" y="314096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Hello</a:t>
            </a:r>
            <a:endParaRPr lang="fr-BE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292080" y="4797152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Infra</a:t>
            </a:r>
            <a:endParaRPr lang="fr-BE" b="1" dirty="0"/>
          </a:p>
        </p:txBody>
      </p: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>
            <a:off x="2410743" y="2564904"/>
            <a:ext cx="0" cy="57606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4" idx="0"/>
          </p:cNvCxnSpPr>
          <p:nvPr/>
        </p:nvCxnSpPr>
        <p:spPr>
          <a:xfrm>
            <a:off x="2410743" y="4221088"/>
            <a:ext cx="0" cy="57606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6" idx="0"/>
          </p:cNvCxnSpPr>
          <p:nvPr/>
        </p:nvCxnSpPr>
        <p:spPr>
          <a:xfrm>
            <a:off x="6732240" y="2564904"/>
            <a:ext cx="0" cy="57606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16" idx="2"/>
          </p:cNvCxnSpPr>
          <p:nvPr/>
        </p:nvCxnSpPr>
        <p:spPr>
          <a:xfrm flipV="1">
            <a:off x="6732240" y="4221088"/>
            <a:ext cx="0" cy="57606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Extensibilité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abstractions permettent la substitution</a:t>
            </a:r>
            <a:endParaRPr lang="fr-BE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83568" y="3717032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 smtClean="0"/>
              <a:t>Du </a:t>
            </a:r>
            <a:r>
              <a:rPr lang="fr-BE" sz="3200" dirty="0"/>
              <a:t>code extensible est </a:t>
            </a:r>
            <a:r>
              <a:rPr lang="fr-BE" sz="3200" dirty="0" smtClean="0"/>
              <a:t>naturellement plus </a:t>
            </a:r>
            <a:r>
              <a:rPr lang="fr-BE" sz="3200" dirty="0"/>
              <a:t>facile à maintenir</a:t>
            </a:r>
          </a:p>
        </p:txBody>
      </p:sp>
    </p:spTree>
    <p:extLst>
      <p:ext uri="{BB962C8B-B14F-4D97-AF65-F5344CB8AC3E}">
        <p14:creationId xmlns:p14="http://schemas.microsoft.com/office/powerpoint/2010/main" val="38561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Tests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Des implémentations fictives peuvent être utilisés pour tester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459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328</Words>
  <Application>Microsoft Office PowerPoint</Application>
  <PresentationFormat>On-screen Show (4:3)</PresentationFormat>
  <Paragraphs>75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L’injection de dépendances</vt:lpstr>
      <vt:lpstr>Définition</vt:lpstr>
      <vt:lpstr>Démonstration 1</vt:lpstr>
      <vt:lpstr>Récapitulatif</vt:lpstr>
      <vt:lpstr>Pourquoi?</vt:lpstr>
      <vt:lpstr>Découplage</vt:lpstr>
      <vt:lpstr>PowerPoint Presentation</vt:lpstr>
      <vt:lpstr>Extensibilité</vt:lpstr>
      <vt:lpstr>Tests</vt:lpstr>
      <vt:lpstr>Comment?</vt:lpstr>
      <vt:lpstr>Injection par le constructeur</vt:lpstr>
      <vt:lpstr>Démonstration 2</vt:lpstr>
      <vt:lpstr>Oui, mais…</vt:lpstr>
      <vt:lpstr>Conclusions</vt:lpstr>
      <vt:lpstr>Résumé</vt:lpstr>
      <vt:lpstr>Si vous voulez en savoir plus…</vt:lpstr>
      <vt:lpstr>Questions</vt:lpstr>
    </vt:vector>
  </TitlesOfParts>
  <Company>Ogone BVBA/SPRL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Écrire du code testable</dc:title>
  <dc:creator>pvl</dc:creator>
  <cp:lastModifiedBy>pvl</cp:lastModifiedBy>
  <cp:revision>83</cp:revision>
  <dcterms:created xsi:type="dcterms:W3CDTF">2016-11-09T13:40:37Z</dcterms:created>
  <dcterms:modified xsi:type="dcterms:W3CDTF">2017-11-24T13:40:24Z</dcterms:modified>
</cp:coreProperties>
</file>