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307" r:id="rId3"/>
    <p:sldId id="278" r:id="rId4"/>
    <p:sldId id="319" r:id="rId5"/>
    <p:sldId id="272" r:id="rId6"/>
    <p:sldId id="313" r:id="rId7"/>
    <p:sldId id="310" r:id="rId8"/>
    <p:sldId id="314" r:id="rId9"/>
    <p:sldId id="315" r:id="rId10"/>
    <p:sldId id="306" r:id="rId11"/>
    <p:sldId id="317" r:id="rId12"/>
    <p:sldId id="320" r:id="rId13"/>
    <p:sldId id="321" r:id="rId14"/>
    <p:sldId id="322" r:id="rId15"/>
    <p:sldId id="318" r:id="rId16"/>
    <p:sldId id="265" r:id="rId17"/>
    <p:sldId id="304" r:id="rId18"/>
    <p:sldId id="286" r:id="rId19"/>
    <p:sldId id="260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E1E"/>
    <a:srgbClr val="1C1C1C"/>
    <a:srgbClr val="080808"/>
    <a:srgbClr val="111111"/>
    <a:srgbClr val="292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8627" autoAdjust="0"/>
  </p:normalViewPr>
  <p:slideViewPr>
    <p:cSldViewPr>
      <p:cViewPr varScale="1">
        <p:scale>
          <a:sx n="57" d="100"/>
          <a:sy n="57" d="100"/>
        </p:scale>
        <p:origin x="-2107" y="-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B0CDE1-C72D-4BD2-BEA1-D38FE4756D54}" type="datetimeFigureOut">
              <a:rPr lang="fr-BE" smtClean="0"/>
              <a:t>27/11/2017</a:t>
            </a:fld>
            <a:endParaRPr lang="fr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238187-D67C-4F49-B4E5-06FAB330970E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227883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238187-D67C-4F49-B4E5-06FAB330970E}" type="slidenum">
              <a:rPr lang="fr-BE" smtClean="0"/>
              <a:t>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5288404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 smtClean="0"/>
              <a:t>Sujet plus</a:t>
            </a:r>
            <a:r>
              <a:rPr lang="fr-BE" baseline="0" dirty="0" smtClean="0"/>
              <a:t> que jamais d’actualité.</a:t>
            </a:r>
          </a:p>
          <a:p>
            <a:r>
              <a:rPr lang="fr-BE" baseline="0" dirty="0" smtClean="0"/>
              <a:t>Présent en force depuis ASP.NET MVC, encore plus présent dans ASP.NET </a:t>
            </a:r>
            <a:r>
              <a:rPr lang="fr-BE" baseline="0" dirty="0" err="1" smtClean="0"/>
              <a:t>Core</a:t>
            </a:r>
            <a:r>
              <a:rPr lang="fr-BE" baseline="0" dirty="0" smtClean="0"/>
              <a:t> (</a:t>
            </a:r>
            <a:r>
              <a:rPr lang="fr-BE" baseline="0" dirty="0" err="1" smtClean="0"/>
              <a:t>Startup.cs</a:t>
            </a:r>
            <a:r>
              <a:rPr lang="fr-BE" baseline="0" dirty="0" smtClean="0"/>
              <a:t>, </a:t>
            </a:r>
            <a:r>
              <a:rPr lang="fr-BE" baseline="0" dirty="0" err="1" smtClean="0"/>
              <a:t>Controlleurs</a:t>
            </a:r>
            <a:r>
              <a:rPr lang="fr-BE" baseline="0" dirty="0" smtClean="0"/>
              <a:t>); plus besoin de </a:t>
            </a:r>
            <a:r>
              <a:rPr lang="fr-BE" baseline="0" dirty="0" err="1" smtClean="0"/>
              <a:t>ControllerFactory</a:t>
            </a:r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238187-D67C-4F49-B4E5-06FAB330970E}" type="slidenum">
              <a:rPr lang="fr-BE" smtClean="0"/>
              <a:t>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8463327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 smtClean="0"/>
              <a:t>Les</a:t>
            </a:r>
            <a:r>
              <a:rPr lang="fr-BE" baseline="0" dirty="0" smtClean="0"/>
              <a:t> détails (présentation et stockage) dépendent du traitement (ou code métier), même si le flot d’exécution semble montrer l’inverse.</a:t>
            </a:r>
          </a:p>
          <a:p>
            <a:r>
              <a:rPr lang="fr-BE" baseline="0" dirty="0" smtClean="0"/>
              <a:t>Les modules de haut niveau définissent ce dont ils ont besoin; les modules de bas niveau fournissent les implémentations.</a:t>
            </a:r>
          </a:p>
          <a:p>
            <a:r>
              <a:rPr lang="fr-BE" baseline="0" dirty="0" err="1" smtClean="0"/>
              <a:t>EntryPoint</a:t>
            </a:r>
            <a:r>
              <a:rPr lang="fr-BE" baseline="0" dirty="0" smtClean="0"/>
              <a:t>: UI ou Web</a:t>
            </a:r>
          </a:p>
          <a:p>
            <a:r>
              <a:rPr lang="fr-BE" baseline="0" dirty="0" smtClean="0"/>
              <a:t>Infra: stockages et autres</a:t>
            </a:r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238187-D67C-4F49-B4E5-06FAB330970E}" type="slidenum">
              <a:rPr lang="fr-BE" smtClean="0"/>
              <a:t>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9959679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 smtClean="0"/>
              <a:t>Le code dans « Infra » peut être modifié sans que le code dans « Hello » le soit.</a:t>
            </a:r>
            <a:endParaRPr lang="fr-BE" baseline="0" dirty="0" smtClean="0"/>
          </a:p>
          <a:p>
            <a:r>
              <a:rPr lang="fr-BE" baseline="0" dirty="0" smtClean="0"/>
              <a:t>Le code dans « Hello » peut être modifié sans que le code dans « Infra » ne soit modifié.</a:t>
            </a:r>
          </a:p>
          <a:p>
            <a:endParaRPr lang="fr-BE" baseline="0" dirty="0" smtClean="0"/>
          </a:p>
          <a:p>
            <a:r>
              <a:rPr lang="fr-BE" baseline="0" dirty="0" smtClean="0"/>
              <a:t>L’un peut changer sans affecter l’autre; la raison des ces changements et leur fréquence n’a pas d’importance et dépend du type d’application. L’important est que les deux soient séparés.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238187-D67C-4F49-B4E5-06FAB330970E}" type="slidenum">
              <a:rPr lang="fr-BE" smtClean="0"/>
              <a:t>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6401377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 smtClean="0"/>
              <a:t>Voir </a:t>
            </a:r>
            <a:r>
              <a:rPr lang="fr-BE" dirty="0" err="1" smtClean="0"/>
              <a:t>Mocks</a:t>
            </a:r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238187-D67C-4F49-B4E5-06FAB330970E}" type="slidenum">
              <a:rPr lang="fr-BE" smtClean="0"/>
              <a:t>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4078809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 smtClean="0"/>
              <a:t>D’expérience, le</a:t>
            </a:r>
            <a:r>
              <a:rPr lang="fr-BE" baseline="0" dirty="0" smtClean="0"/>
              <a:t> mieux est de se tenir à l’injection par le constructeur.</a:t>
            </a:r>
          </a:p>
          <a:p>
            <a:endParaRPr lang="fr-BE" dirty="0" smtClean="0"/>
          </a:p>
          <a:p>
            <a:r>
              <a:rPr lang="fr-BE" dirty="0" smtClean="0"/>
              <a:t>Finalement, n’est-ce pas</a:t>
            </a:r>
            <a:r>
              <a:rPr lang="fr-BE" baseline="0" dirty="0" smtClean="0"/>
              <a:t> la base de l’OO d’avoir un constructeur qui déclare ce dont un objet à besoin pour fonctionner correctement?</a:t>
            </a:r>
          </a:p>
          <a:p>
            <a:r>
              <a:rPr lang="fr-BE" baseline="0" dirty="0" smtClean="0"/>
              <a:t>Un mot sur le « </a:t>
            </a:r>
            <a:r>
              <a:rPr lang="fr-BE" baseline="0" dirty="0" err="1" smtClean="0"/>
              <a:t>ServiceLocator</a:t>
            </a:r>
            <a:r>
              <a:rPr lang="fr-BE" baseline="0" dirty="0" smtClean="0"/>
              <a:t> »: anti-pattern: voir définition, plus difficile à tester, nécessite de lire le code pour trouver les services sont un objet à besoin, est une dépendance en soi, etc…</a:t>
            </a:r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238187-D67C-4F49-B4E5-06FAB330970E}" type="slidenum">
              <a:rPr lang="fr-BE" smtClean="0"/>
              <a:t>11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6618480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baseline="0" dirty="0" smtClean="0"/>
              <a:t>Anti-pattern éprouvé:</a:t>
            </a:r>
          </a:p>
          <a:p>
            <a:pPr marL="171450" indent="-171450">
              <a:buFontTx/>
              <a:buChar char="-"/>
            </a:pPr>
            <a:r>
              <a:rPr lang="fr-BE" baseline="0" dirty="0" smtClean="0"/>
              <a:t>l’objet localise lui-même le service (voir définition)</a:t>
            </a:r>
          </a:p>
          <a:p>
            <a:pPr marL="171450" indent="-171450">
              <a:buFontTx/>
              <a:buChar char="-"/>
            </a:pPr>
            <a:r>
              <a:rPr lang="fr-BE" baseline="0" dirty="0" smtClean="0"/>
              <a:t>plus difficile à tester, nécessite de lire le code pour trouver les services sont un objet à besoin</a:t>
            </a:r>
          </a:p>
          <a:p>
            <a:pPr marL="171450" indent="-171450">
              <a:buFontTx/>
              <a:buChar char="-"/>
            </a:pPr>
            <a:r>
              <a:rPr lang="fr-BE" baseline="0" dirty="0" smtClean="0"/>
              <a:t>est une dépendance en soi</a:t>
            </a:r>
          </a:p>
          <a:p>
            <a:pPr marL="171450" indent="-171450">
              <a:buFontTx/>
              <a:buChar char="-"/>
            </a:pPr>
            <a:r>
              <a:rPr lang="fr-BE" baseline="0" dirty="0" smtClean="0"/>
              <a:t>etc…</a:t>
            </a:r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238187-D67C-4F49-B4E5-06FAB330970E}" type="slidenum">
              <a:rPr lang="fr-BE" smtClean="0"/>
              <a:t>12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6618480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 smtClean="0"/>
              <a:t>L</a:t>
            </a:r>
            <a:r>
              <a:rPr lang="fr-BE" baseline="0" dirty="0" smtClean="0"/>
              <a:t>a valeur ajoutée de l’</a:t>
            </a:r>
            <a:r>
              <a:rPr lang="fr-BE" dirty="0" smtClean="0"/>
              <a:t>injection de dépendance augment avec la quantité de code.</a:t>
            </a:r>
          </a:p>
          <a:p>
            <a:r>
              <a:rPr lang="fr-BE" dirty="0" smtClean="0"/>
              <a:t>Pour de touts petits projets,</a:t>
            </a:r>
            <a:r>
              <a:rPr lang="fr-BE" baseline="0" dirty="0" smtClean="0"/>
              <a:t> elle n’est pas forcément nécessaire, mais un petit projet peut rapidement devenir gros… Pensez-y!</a:t>
            </a:r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238187-D67C-4F49-B4E5-06FAB330970E}" type="slidenum">
              <a:rPr lang="fr-BE" smtClean="0"/>
              <a:t>15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407880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D6EA7-48F2-44F7-84B2-998883B4142D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41E73-2BA2-47E9-912E-9279568B7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404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D6EA7-48F2-44F7-84B2-998883B4142D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41E73-2BA2-47E9-912E-9279568B7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434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D6EA7-48F2-44F7-84B2-998883B4142D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41E73-2BA2-47E9-912E-9279568B7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141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D6EA7-48F2-44F7-84B2-998883B4142D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41E73-2BA2-47E9-912E-9279568B7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300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D6EA7-48F2-44F7-84B2-998883B4142D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41E73-2BA2-47E9-912E-9279568B7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798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D6EA7-48F2-44F7-84B2-998883B4142D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41E73-2BA2-47E9-912E-9279568B7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090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D6EA7-48F2-44F7-84B2-998883B4142D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41E73-2BA2-47E9-912E-9279568B7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486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D6EA7-48F2-44F7-84B2-998883B4142D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41E73-2BA2-47E9-912E-9279568B7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370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D6EA7-48F2-44F7-84B2-998883B4142D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41E73-2BA2-47E9-912E-9279568B7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338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D6EA7-48F2-44F7-84B2-998883B4142D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41E73-2BA2-47E9-912E-9279568B7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402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D6EA7-48F2-44F7-84B2-998883B4142D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41E73-2BA2-47E9-912E-9279568B7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117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0D6EA7-48F2-44F7-84B2-998883B4142D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541E73-2BA2-47E9-912E-9279568B7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8793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fr-BE" sz="6600" dirty="0" smtClean="0"/>
              <a:t>L’injection de dépendances</a:t>
            </a:r>
            <a:endParaRPr lang="fr-BE" sz="6600" dirty="0"/>
          </a:p>
        </p:txBody>
      </p:sp>
      <p:sp>
        <p:nvSpPr>
          <p:cNvPr id="3" name="TextBox 2"/>
          <p:cNvSpPr txBox="1"/>
          <p:nvPr/>
        </p:nvSpPr>
        <p:spPr>
          <a:xfrm>
            <a:off x="6156176" y="5373216"/>
            <a:ext cx="1630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 smtClean="0"/>
              <a:t>Philippe </a:t>
            </a:r>
            <a:r>
              <a:rPr lang="fr-BE" dirty="0" err="1" smtClean="0"/>
              <a:t>Vlérick</a:t>
            </a:r>
            <a:endParaRPr lang="fr-BE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877272"/>
            <a:ext cx="24193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8485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BE" sz="6000" dirty="0" smtClean="0"/>
              <a:t>Comment?</a:t>
            </a:r>
            <a:endParaRPr lang="fr-BE" sz="6000" dirty="0"/>
          </a:p>
        </p:txBody>
      </p:sp>
    </p:spTree>
    <p:extLst>
      <p:ext uri="{BB962C8B-B14F-4D97-AF65-F5344CB8AC3E}">
        <p14:creationId xmlns:p14="http://schemas.microsoft.com/office/powerpoint/2010/main" val="3016808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 sz="5400" dirty="0" smtClean="0"/>
              <a:t>Injection par le constructeur</a:t>
            </a:r>
            <a:endParaRPr lang="fr-BE" sz="5400" dirty="0"/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685800" y="1484785"/>
            <a:ext cx="7772400" cy="24482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dirty="0" smtClean="0"/>
              <a:t>Les abstractions requises comme paramètres du constructeur</a:t>
            </a:r>
            <a:endParaRPr lang="fr-BE" dirty="0"/>
          </a:p>
        </p:txBody>
      </p:sp>
      <p:sp>
        <p:nvSpPr>
          <p:cNvPr id="4" name="Title 3"/>
          <p:cNvSpPr txBox="1">
            <a:spLocks/>
          </p:cNvSpPr>
          <p:nvPr/>
        </p:nvSpPr>
        <p:spPr>
          <a:xfrm>
            <a:off x="683568" y="3426569"/>
            <a:ext cx="7772400" cy="8665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sz="2800" dirty="0" smtClean="0"/>
              <a:t>(d’autres approches sont aussi possibles mais réservées à des cas exceptionnels)</a:t>
            </a:r>
          </a:p>
        </p:txBody>
      </p:sp>
    </p:spTree>
    <p:extLst>
      <p:ext uri="{BB962C8B-B14F-4D97-AF65-F5344CB8AC3E}">
        <p14:creationId xmlns:p14="http://schemas.microsoft.com/office/powerpoint/2010/main" val="1851301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 txBox="1">
            <a:spLocks/>
          </p:cNvSpPr>
          <p:nvPr/>
        </p:nvSpPr>
        <p:spPr>
          <a:xfrm>
            <a:off x="685800" y="1484785"/>
            <a:ext cx="7772400" cy="24482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dirty="0" smtClean="0"/>
              <a:t>Un mot sur </a:t>
            </a:r>
            <a:r>
              <a:rPr lang="fr-BE" dirty="0" smtClean="0"/>
              <a:t>deux anti-patterns fréquemment rencontrés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Title 3"/>
          <p:cNvSpPr txBox="1">
            <a:spLocks/>
          </p:cNvSpPr>
          <p:nvPr/>
        </p:nvSpPr>
        <p:spPr>
          <a:xfrm>
            <a:off x="1403648" y="3429000"/>
            <a:ext cx="7052320" cy="24482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fr-BE" sz="4000" dirty="0" smtClean="0"/>
              <a:t>Le « Service Locator »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fr-BE" sz="4000" dirty="0" smtClean="0"/>
              <a:t>L’injection « bâtarde »</a:t>
            </a:r>
          </a:p>
        </p:txBody>
      </p:sp>
    </p:spTree>
    <p:extLst>
      <p:ext uri="{BB962C8B-B14F-4D97-AF65-F5344CB8AC3E}">
        <p14:creationId xmlns:p14="http://schemas.microsoft.com/office/powerpoint/2010/main" val="1552656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BE" sz="6000" dirty="0" smtClean="0"/>
              <a:t>Démonstration </a:t>
            </a:r>
            <a:r>
              <a:rPr lang="fr-BE" sz="6000" dirty="0" smtClean="0"/>
              <a:t>2</a:t>
            </a:r>
            <a:endParaRPr lang="fr-BE" sz="6000" dirty="0"/>
          </a:p>
        </p:txBody>
      </p:sp>
    </p:spTree>
    <p:extLst>
      <p:ext uri="{BB962C8B-B14F-4D97-AF65-F5344CB8AC3E}">
        <p14:creationId xmlns:p14="http://schemas.microsoft.com/office/powerpoint/2010/main" val="2040382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Récapitulatif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Création du </a:t>
            </a:r>
            <a:r>
              <a:rPr lang="fr-BE" i="1" dirty="0"/>
              <a:t>point d’entrée</a:t>
            </a:r>
            <a:r>
              <a:rPr lang="fr-BE" dirty="0"/>
              <a:t> (</a:t>
            </a:r>
            <a:r>
              <a:rPr lang="fr-BE" dirty="0" err="1"/>
              <a:t>WebApp</a:t>
            </a:r>
            <a:r>
              <a:rPr lang="fr-BE" dirty="0" smtClean="0"/>
              <a:t>)</a:t>
            </a:r>
            <a:endParaRPr lang="fr-BE" dirty="0" smtClean="0"/>
          </a:p>
          <a:p>
            <a:r>
              <a:rPr lang="fr-BE" dirty="0" smtClean="0"/>
              <a:t>Création de la logique de « haut » niveau (Domain) et création d’une </a:t>
            </a:r>
            <a:r>
              <a:rPr lang="fr-BE" i="1" dirty="0" smtClean="0"/>
              <a:t>abstraction</a:t>
            </a:r>
            <a:r>
              <a:rPr lang="fr-BE" dirty="0" smtClean="0"/>
              <a:t> </a:t>
            </a:r>
            <a:r>
              <a:rPr lang="fr-BE" dirty="0" smtClean="0"/>
              <a:t>pour l’acquisition des données</a:t>
            </a:r>
            <a:endParaRPr lang="fr-BE" dirty="0" smtClean="0"/>
          </a:p>
          <a:p>
            <a:r>
              <a:rPr lang="fr-BE" dirty="0" smtClean="0"/>
              <a:t>Implémentation de cette </a:t>
            </a:r>
            <a:r>
              <a:rPr lang="fr-BE" i="1" dirty="0" smtClean="0"/>
              <a:t>abstraction</a:t>
            </a:r>
            <a:r>
              <a:rPr lang="fr-BE" dirty="0" smtClean="0"/>
              <a:t> dans </a:t>
            </a:r>
            <a:r>
              <a:rPr lang="fr-BE" dirty="0" smtClean="0"/>
              <a:t>le composant de bas niveau </a:t>
            </a:r>
            <a:r>
              <a:rPr lang="fr-BE" dirty="0" smtClean="0"/>
              <a:t>(Infra</a:t>
            </a:r>
            <a:r>
              <a:rPr lang="fr-BE" dirty="0" smtClean="0"/>
              <a:t>)</a:t>
            </a:r>
          </a:p>
          <a:p>
            <a:r>
              <a:rPr lang="fr-BE" dirty="0" smtClean="0"/>
              <a:t>Ajout d’un intercepteur pour mémoriser les données</a:t>
            </a:r>
            <a:endParaRPr lang="fr-BE" dirty="0" smtClean="0"/>
          </a:p>
        </p:txBody>
      </p:sp>
    </p:spTree>
    <p:extLst>
      <p:ext uri="{BB962C8B-B14F-4D97-AF65-F5344CB8AC3E}">
        <p14:creationId xmlns:p14="http://schemas.microsoft.com/office/powerpoint/2010/main" val="17924727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 sz="5400" dirty="0" smtClean="0"/>
              <a:t>Oui, mais…</a:t>
            </a:r>
            <a:endParaRPr lang="fr-BE" sz="5400" dirty="0"/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685800" y="1484784"/>
            <a:ext cx="7772400" cy="45365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dirty="0" smtClean="0"/>
              <a:t>Indirection dans le code</a:t>
            </a:r>
          </a:p>
          <a:p>
            <a:endParaRPr lang="fr-BE" dirty="0" smtClean="0"/>
          </a:p>
          <a:p>
            <a:r>
              <a:rPr lang="fr-BE" dirty="0" smtClean="0"/>
              <a:t>Plus d’efforts initiaux</a:t>
            </a:r>
          </a:p>
          <a:p>
            <a:endParaRPr lang="fr-BE" dirty="0" smtClean="0"/>
          </a:p>
          <a:p>
            <a:r>
              <a:rPr lang="fr-BE" dirty="0" smtClean="0"/>
              <a:t>Plus de types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1887945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BE" sz="6000" dirty="0" smtClean="0"/>
              <a:t>Conclusions</a:t>
            </a:r>
            <a:endParaRPr lang="fr-BE" sz="6000" dirty="0"/>
          </a:p>
        </p:txBody>
      </p:sp>
    </p:spTree>
    <p:extLst>
      <p:ext uri="{BB962C8B-B14F-4D97-AF65-F5344CB8AC3E}">
        <p14:creationId xmlns:p14="http://schemas.microsoft.com/office/powerpoint/2010/main" val="291744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Résumé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smtClean="0"/>
              <a:t>Définition</a:t>
            </a:r>
          </a:p>
          <a:p>
            <a:r>
              <a:rPr lang="fr-BE" dirty="0" smtClean="0"/>
              <a:t>Pourquoi?</a:t>
            </a:r>
          </a:p>
          <a:p>
            <a:pPr lvl="1"/>
            <a:r>
              <a:rPr lang="fr-BE" dirty="0" smtClean="0"/>
              <a:t>Découplage</a:t>
            </a:r>
          </a:p>
          <a:p>
            <a:pPr lvl="1"/>
            <a:r>
              <a:rPr lang="fr-BE" dirty="0" smtClean="0"/>
              <a:t>Extensibilité</a:t>
            </a:r>
            <a:endParaRPr lang="fr-BE" dirty="0"/>
          </a:p>
          <a:p>
            <a:pPr lvl="1"/>
            <a:r>
              <a:rPr lang="fr-BE" dirty="0" smtClean="0"/>
              <a:t>Tests</a:t>
            </a:r>
            <a:endParaRPr lang="fr-BE" dirty="0"/>
          </a:p>
          <a:p>
            <a:r>
              <a:rPr lang="fr-BE" dirty="0" smtClean="0"/>
              <a:t>Comment?</a:t>
            </a:r>
          </a:p>
          <a:p>
            <a:pPr lvl="1"/>
            <a:r>
              <a:rPr lang="fr-BE" dirty="0" smtClean="0"/>
              <a:t>Injection par le constructeur</a:t>
            </a:r>
            <a:endParaRPr lang="fr-BE" dirty="0"/>
          </a:p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681181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-1714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fr-BE" sz="5400" dirty="0" smtClean="0"/>
              <a:t>Si vous voulez en savoir plus…</a:t>
            </a:r>
            <a:endParaRPr lang="fr-BE" sz="5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072436"/>
            <a:ext cx="4464496" cy="5596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099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BE" sz="5400" dirty="0" smtClean="0"/>
              <a:t>Questions</a:t>
            </a:r>
            <a:endParaRPr lang="fr-BE" sz="54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043608" y="3886200"/>
            <a:ext cx="7056784" cy="1752600"/>
          </a:xfrm>
        </p:spPr>
        <p:txBody>
          <a:bodyPr/>
          <a:lstStyle/>
          <a:p>
            <a:r>
              <a:rPr lang="fr-BE" dirty="0" smtClean="0"/>
              <a:t>pvlerick@gmail.com</a:t>
            </a:r>
          </a:p>
          <a:p>
            <a:r>
              <a:rPr lang="fr-BE" dirty="0"/>
              <a:t>https://github.com/Pvlerick/DevDay2017</a:t>
            </a:r>
            <a:endParaRPr lang="fr-BE" dirty="0" smtClean="0"/>
          </a:p>
        </p:txBody>
      </p:sp>
    </p:spTree>
    <p:extLst>
      <p:ext uri="{BB962C8B-B14F-4D97-AF65-F5344CB8AC3E}">
        <p14:creationId xmlns:p14="http://schemas.microsoft.com/office/powerpoint/2010/main" val="563116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z="5400" dirty="0" smtClean="0"/>
              <a:t>Définition</a:t>
            </a:r>
            <a:endParaRPr lang="fr-BE" dirty="0"/>
          </a:p>
        </p:txBody>
      </p:sp>
      <p:sp>
        <p:nvSpPr>
          <p:cNvPr id="4" name="Title 3"/>
          <p:cNvSpPr txBox="1">
            <a:spLocks/>
          </p:cNvSpPr>
          <p:nvPr/>
        </p:nvSpPr>
        <p:spPr>
          <a:xfrm>
            <a:off x="685800" y="1025302"/>
            <a:ext cx="7772400" cy="6755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sz="2800" i="1" dirty="0" smtClean="0"/>
              <a:t>informelle…</a:t>
            </a:r>
            <a:endParaRPr lang="fr-BE" sz="2800" i="1" dirty="0"/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685800" y="2130425"/>
            <a:ext cx="7772400" cy="18026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dirty="0" smtClean="0"/>
              <a:t>Fournir à un objet les services dont il a besoin</a:t>
            </a:r>
          </a:p>
        </p:txBody>
      </p:sp>
      <p:sp>
        <p:nvSpPr>
          <p:cNvPr id="8" name="Title 3"/>
          <p:cNvSpPr txBox="1">
            <a:spLocks/>
          </p:cNvSpPr>
          <p:nvPr/>
        </p:nvSpPr>
        <p:spPr>
          <a:xfrm>
            <a:off x="683568" y="3570585"/>
            <a:ext cx="7772400" cy="18026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sz="3200" dirty="0" smtClean="0"/>
              <a:t>(plutôt que de le laisser les créer ou les trouver lui-même)</a:t>
            </a:r>
          </a:p>
        </p:txBody>
      </p:sp>
    </p:spTree>
    <p:extLst>
      <p:ext uri="{BB962C8B-B14F-4D97-AF65-F5344CB8AC3E}">
        <p14:creationId xmlns:p14="http://schemas.microsoft.com/office/powerpoint/2010/main" val="2395856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BE" sz="6000" dirty="0" smtClean="0"/>
              <a:t>Démonstration 1</a:t>
            </a:r>
            <a:endParaRPr lang="fr-BE" sz="6000" dirty="0"/>
          </a:p>
        </p:txBody>
      </p:sp>
    </p:spTree>
    <p:extLst>
      <p:ext uri="{BB962C8B-B14F-4D97-AF65-F5344CB8AC3E}">
        <p14:creationId xmlns:p14="http://schemas.microsoft.com/office/powerpoint/2010/main" val="3610925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Récapitulatif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smtClean="0"/>
              <a:t>Création d’une </a:t>
            </a:r>
            <a:r>
              <a:rPr lang="fr-BE" i="1" dirty="0" smtClean="0"/>
              <a:t>abstraction</a:t>
            </a:r>
            <a:r>
              <a:rPr lang="fr-BE" dirty="0" smtClean="0"/>
              <a:t> dans le composant de haut niveau </a:t>
            </a:r>
            <a:r>
              <a:rPr lang="fr-BE" dirty="0" smtClean="0"/>
              <a:t>(Domain)</a:t>
            </a:r>
            <a:endParaRPr lang="fr-BE" dirty="0" smtClean="0"/>
          </a:p>
          <a:p>
            <a:r>
              <a:rPr lang="fr-BE" dirty="0" smtClean="0"/>
              <a:t>Implémentation de cette </a:t>
            </a:r>
            <a:r>
              <a:rPr lang="fr-BE" i="1" dirty="0" smtClean="0"/>
              <a:t>abstraction</a:t>
            </a:r>
            <a:r>
              <a:rPr lang="fr-BE" dirty="0" smtClean="0"/>
              <a:t> </a:t>
            </a:r>
            <a:r>
              <a:rPr lang="fr-BE" dirty="0" smtClean="0"/>
              <a:t>dans le composant</a:t>
            </a:r>
            <a:r>
              <a:rPr lang="fr-BE" dirty="0" smtClean="0"/>
              <a:t> </a:t>
            </a:r>
            <a:r>
              <a:rPr lang="fr-BE" dirty="0" smtClean="0"/>
              <a:t>de </a:t>
            </a:r>
            <a:r>
              <a:rPr lang="fr-BE" dirty="0"/>
              <a:t>bas niveau (Infra)</a:t>
            </a:r>
            <a:endParaRPr lang="fr-BE" dirty="0" smtClean="0"/>
          </a:p>
          <a:p>
            <a:r>
              <a:rPr lang="fr-BE" dirty="0" smtClean="0"/>
              <a:t>Le </a:t>
            </a:r>
            <a:r>
              <a:rPr lang="fr-BE" i="1" dirty="0" smtClean="0"/>
              <a:t>point d’entrée</a:t>
            </a:r>
            <a:r>
              <a:rPr lang="fr-BE" dirty="0" smtClean="0"/>
              <a:t> est la glue (</a:t>
            </a:r>
            <a:r>
              <a:rPr lang="fr-BE" dirty="0" err="1" smtClean="0"/>
              <a:t>EntryPoint</a:t>
            </a:r>
            <a:r>
              <a:rPr lang="fr-BE" dirty="0" smtClean="0"/>
              <a:t>)</a:t>
            </a:r>
            <a:endParaRPr lang="fr-BE" i="1" dirty="0"/>
          </a:p>
        </p:txBody>
      </p:sp>
    </p:spTree>
    <p:extLst>
      <p:ext uri="{BB962C8B-B14F-4D97-AF65-F5344CB8AC3E}">
        <p14:creationId xmlns:p14="http://schemas.microsoft.com/office/powerpoint/2010/main" val="2591644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BE" sz="6000" dirty="0" smtClean="0"/>
              <a:t>Pourquoi?</a:t>
            </a:r>
            <a:endParaRPr lang="fr-BE" sz="6000" dirty="0"/>
          </a:p>
        </p:txBody>
      </p:sp>
    </p:spTree>
    <p:extLst>
      <p:ext uri="{BB962C8B-B14F-4D97-AF65-F5344CB8AC3E}">
        <p14:creationId xmlns:p14="http://schemas.microsoft.com/office/powerpoint/2010/main" val="946367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z="5400" dirty="0" smtClean="0"/>
              <a:t>Découplage</a:t>
            </a:r>
            <a:endParaRPr lang="fr-BE" dirty="0"/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685800" y="1772816"/>
            <a:ext cx="7772400" cy="18026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dirty="0" smtClean="0"/>
              <a:t>Les composants de hauts niveau dépendent d’abstractions</a:t>
            </a:r>
          </a:p>
        </p:txBody>
      </p:sp>
      <p:sp>
        <p:nvSpPr>
          <p:cNvPr id="8" name="Title 3"/>
          <p:cNvSpPr txBox="1">
            <a:spLocks/>
          </p:cNvSpPr>
          <p:nvPr/>
        </p:nvSpPr>
        <p:spPr>
          <a:xfrm>
            <a:off x="683568" y="3066529"/>
            <a:ext cx="7772400" cy="8665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sz="2800" dirty="0"/>
              <a:t>(interfaces, classe abstraites ou </a:t>
            </a:r>
            <a:r>
              <a:rPr lang="fr-BE" sz="2800" i="1" dirty="0" err="1"/>
              <a:t>delegates</a:t>
            </a:r>
            <a:r>
              <a:rPr lang="fr-BE" sz="2800" dirty="0"/>
              <a:t> en C#)</a:t>
            </a:r>
            <a:endParaRPr lang="fr-BE" sz="2800" dirty="0" smtClean="0"/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323528" y="3861048"/>
            <a:ext cx="8496944" cy="18026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sz="4000" dirty="0"/>
              <a:t>Flot </a:t>
            </a:r>
            <a:r>
              <a:rPr lang="fr-BE" sz="4000" dirty="0" smtClean="0"/>
              <a:t>de </a:t>
            </a:r>
            <a:r>
              <a:rPr lang="fr-BE" sz="4000" dirty="0"/>
              <a:t>dépendances != flot </a:t>
            </a:r>
            <a:r>
              <a:rPr lang="fr-BE" sz="4000" dirty="0" smtClean="0"/>
              <a:t>d’exécution</a:t>
            </a:r>
          </a:p>
        </p:txBody>
      </p:sp>
    </p:spTree>
    <p:extLst>
      <p:ext uri="{BB962C8B-B14F-4D97-AF65-F5344CB8AC3E}">
        <p14:creationId xmlns:p14="http://schemas.microsoft.com/office/powerpoint/2010/main" val="1653709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394519" y="404664"/>
            <a:ext cx="4032448" cy="60486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9" name="Rectangle 8"/>
          <p:cNvSpPr/>
          <p:nvPr/>
        </p:nvSpPr>
        <p:spPr>
          <a:xfrm>
            <a:off x="4716016" y="404664"/>
            <a:ext cx="4032448" cy="60486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777680" y="484982"/>
            <a:ext cx="4040188" cy="639762"/>
          </a:xfrm>
        </p:spPr>
        <p:txBody>
          <a:bodyPr>
            <a:normAutofit/>
          </a:bodyPr>
          <a:lstStyle/>
          <a:p>
            <a:pPr algn="ctr"/>
            <a:r>
              <a:rPr lang="fr-BE" sz="3200" dirty="0" smtClean="0"/>
              <a:t>Dépendances</a:t>
            </a:r>
            <a:endParaRPr lang="fr-BE" sz="32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323528" y="484982"/>
            <a:ext cx="4041775" cy="639762"/>
          </a:xfrm>
        </p:spPr>
        <p:txBody>
          <a:bodyPr>
            <a:normAutofit/>
          </a:bodyPr>
          <a:lstStyle/>
          <a:p>
            <a:pPr algn="ctr"/>
            <a:r>
              <a:rPr lang="fr-BE" sz="3200" dirty="0" smtClean="0"/>
              <a:t>Exécution</a:t>
            </a:r>
            <a:endParaRPr lang="fr-BE" sz="3200" dirty="0"/>
          </a:p>
        </p:txBody>
      </p:sp>
      <p:sp>
        <p:nvSpPr>
          <p:cNvPr id="12" name="Rounded Rectangle 11"/>
          <p:cNvSpPr/>
          <p:nvPr/>
        </p:nvSpPr>
        <p:spPr>
          <a:xfrm>
            <a:off x="970583" y="1484784"/>
            <a:ext cx="2880320" cy="1080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2800" b="1" dirty="0" err="1" smtClean="0"/>
              <a:t>EntryPoint</a:t>
            </a:r>
            <a:endParaRPr lang="fr-BE" b="1" dirty="0"/>
          </a:p>
        </p:txBody>
      </p:sp>
      <p:sp>
        <p:nvSpPr>
          <p:cNvPr id="13" name="Rounded Rectangle 12"/>
          <p:cNvSpPr/>
          <p:nvPr/>
        </p:nvSpPr>
        <p:spPr>
          <a:xfrm>
            <a:off x="970583" y="3140968"/>
            <a:ext cx="2880320" cy="1080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2800" b="1" dirty="0" smtClean="0"/>
              <a:t>Domain</a:t>
            </a:r>
            <a:endParaRPr lang="fr-BE" b="1" dirty="0"/>
          </a:p>
        </p:txBody>
      </p:sp>
      <p:sp>
        <p:nvSpPr>
          <p:cNvPr id="14" name="Rounded Rectangle 13"/>
          <p:cNvSpPr/>
          <p:nvPr/>
        </p:nvSpPr>
        <p:spPr>
          <a:xfrm>
            <a:off x="970583" y="4797152"/>
            <a:ext cx="2880320" cy="1080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2800" b="1" dirty="0" smtClean="0"/>
              <a:t>Infra</a:t>
            </a:r>
            <a:endParaRPr lang="fr-BE" b="1" dirty="0"/>
          </a:p>
        </p:txBody>
      </p:sp>
      <p:sp>
        <p:nvSpPr>
          <p:cNvPr id="15" name="Rounded Rectangle 14"/>
          <p:cNvSpPr/>
          <p:nvPr/>
        </p:nvSpPr>
        <p:spPr>
          <a:xfrm>
            <a:off x="5292080" y="1484784"/>
            <a:ext cx="2880320" cy="1080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2800" b="1" dirty="0" err="1" smtClean="0"/>
              <a:t>EntryPoint</a:t>
            </a:r>
            <a:endParaRPr lang="fr-BE" b="1" dirty="0"/>
          </a:p>
        </p:txBody>
      </p:sp>
      <p:sp>
        <p:nvSpPr>
          <p:cNvPr id="16" name="Rounded Rectangle 15"/>
          <p:cNvSpPr/>
          <p:nvPr/>
        </p:nvSpPr>
        <p:spPr>
          <a:xfrm>
            <a:off x="5292080" y="3140968"/>
            <a:ext cx="2880320" cy="1080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2800" b="1" dirty="0" smtClean="0"/>
              <a:t>Domain</a:t>
            </a:r>
            <a:endParaRPr lang="fr-BE" b="1" dirty="0"/>
          </a:p>
        </p:txBody>
      </p:sp>
      <p:sp>
        <p:nvSpPr>
          <p:cNvPr id="17" name="Rounded Rectangle 16"/>
          <p:cNvSpPr/>
          <p:nvPr/>
        </p:nvSpPr>
        <p:spPr>
          <a:xfrm>
            <a:off x="5292080" y="4797152"/>
            <a:ext cx="2880320" cy="1080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2800" b="1" dirty="0" smtClean="0"/>
              <a:t>Infra</a:t>
            </a:r>
            <a:endParaRPr lang="fr-BE" b="1" dirty="0"/>
          </a:p>
        </p:txBody>
      </p:sp>
      <p:cxnSp>
        <p:nvCxnSpPr>
          <p:cNvPr id="19" name="Straight Arrow Connector 18"/>
          <p:cNvCxnSpPr>
            <a:stCxn id="12" idx="2"/>
            <a:endCxn id="13" idx="0"/>
          </p:cNvCxnSpPr>
          <p:nvPr/>
        </p:nvCxnSpPr>
        <p:spPr>
          <a:xfrm>
            <a:off x="2410743" y="2564904"/>
            <a:ext cx="0" cy="576064"/>
          </a:xfrm>
          <a:prstGeom prst="straightConnector1">
            <a:avLst/>
          </a:prstGeom>
          <a:ln w="762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3" idx="2"/>
            <a:endCxn id="14" idx="0"/>
          </p:cNvCxnSpPr>
          <p:nvPr/>
        </p:nvCxnSpPr>
        <p:spPr>
          <a:xfrm>
            <a:off x="2410743" y="4221088"/>
            <a:ext cx="0" cy="576064"/>
          </a:xfrm>
          <a:prstGeom prst="straightConnector1">
            <a:avLst/>
          </a:prstGeom>
          <a:ln w="762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5" idx="2"/>
            <a:endCxn id="16" idx="0"/>
          </p:cNvCxnSpPr>
          <p:nvPr/>
        </p:nvCxnSpPr>
        <p:spPr>
          <a:xfrm>
            <a:off x="6732240" y="2564904"/>
            <a:ext cx="0" cy="576064"/>
          </a:xfrm>
          <a:prstGeom prst="straightConnector1">
            <a:avLst/>
          </a:prstGeom>
          <a:ln w="76200">
            <a:prstDash val="sysDot"/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7" idx="0"/>
            <a:endCxn id="16" idx="2"/>
          </p:cNvCxnSpPr>
          <p:nvPr/>
        </p:nvCxnSpPr>
        <p:spPr>
          <a:xfrm flipV="1">
            <a:off x="6732240" y="4221088"/>
            <a:ext cx="0" cy="576064"/>
          </a:xfrm>
          <a:prstGeom prst="straightConnector1">
            <a:avLst/>
          </a:prstGeom>
          <a:ln w="76200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17" idx="3"/>
          </p:cNvCxnSpPr>
          <p:nvPr/>
        </p:nvCxnSpPr>
        <p:spPr>
          <a:xfrm flipH="1">
            <a:off x="8172400" y="5337212"/>
            <a:ext cx="360040" cy="0"/>
          </a:xfrm>
          <a:prstGeom prst="straightConnector1">
            <a:avLst/>
          </a:prstGeom>
          <a:ln w="76200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8172400" y="2024844"/>
            <a:ext cx="360040" cy="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 flipV="1">
            <a:off x="8504820" y="2024844"/>
            <a:ext cx="27620" cy="3312368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1380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" grpId="0" build="p"/>
      <p:bldP spid="15" grpId="0" animBg="1"/>
      <p:bldP spid="16" grpId="0" animBg="1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z="5400" dirty="0" smtClean="0"/>
              <a:t>Extensibilité</a:t>
            </a:r>
            <a:endParaRPr lang="fr-BE" dirty="0"/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685800" y="1484785"/>
            <a:ext cx="7772400" cy="24482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dirty="0" smtClean="0"/>
              <a:t>Les abstractions permettent la substitution</a:t>
            </a:r>
            <a:endParaRPr lang="fr-BE" dirty="0"/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683568" y="3717032"/>
            <a:ext cx="7772400" cy="18026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sz="3200" dirty="0" smtClean="0"/>
              <a:t>Du </a:t>
            </a:r>
            <a:r>
              <a:rPr lang="fr-BE" sz="3200" dirty="0"/>
              <a:t>code extensible est </a:t>
            </a:r>
            <a:r>
              <a:rPr lang="fr-BE" sz="3200" dirty="0" smtClean="0"/>
              <a:t>naturellement plus </a:t>
            </a:r>
            <a:r>
              <a:rPr lang="fr-BE" sz="3200" dirty="0"/>
              <a:t>facile à maintenir</a:t>
            </a:r>
          </a:p>
        </p:txBody>
      </p:sp>
    </p:spTree>
    <p:extLst>
      <p:ext uri="{BB962C8B-B14F-4D97-AF65-F5344CB8AC3E}">
        <p14:creationId xmlns:p14="http://schemas.microsoft.com/office/powerpoint/2010/main" val="3856173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z="5400" dirty="0" smtClean="0"/>
              <a:t>Tests</a:t>
            </a:r>
            <a:endParaRPr lang="fr-BE" dirty="0"/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685800" y="1484785"/>
            <a:ext cx="7772400" cy="24482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dirty="0" smtClean="0"/>
              <a:t>Des implémentations fictives peuvent être utilisés pour tester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145978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2307</TotalTime>
  <Words>431</Words>
  <Application>Microsoft Office PowerPoint</Application>
  <PresentationFormat>On-screen Show (4:3)</PresentationFormat>
  <Paragraphs>91</Paragraphs>
  <Slides>19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L’injection de dépendances</vt:lpstr>
      <vt:lpstr>Définition</vt:lpstr>
      <vt:lpstr>Démonstration 1</vt:lpstr>
      <vt:lpstr>Récapitulatif</vt:lpstr>
      <vt:lpstr>Pourquoi?</vt:lpstr>
      <vt:lpstr>Découplage</vt:lpstr>
      <vt:lpstr>PowerPoint Presentation</vt:lpstr>
      <vt:lpstr>Extensibilité</vt:lpstr>
      <vt:lpstr>Tests</vt:lpstr>
      <vt:lpstr>Comment?</vt:lpstr>
      <vt:lpstr>Injection par le constructeur</vt:lpstr>
      <vt:lpstr>PowerPoint Presentation</vt:lpstr>
      <vt:lpstr>Démonstration 2</vt:lpstr>
      <vt:lpstr>Récapitulatif</vt:lpstr>
      <vt:lpstr>Oui, mais…</vt:lpstr>
      <vt:lpstr>Conclusions</vt:lpstr>
      <vt:lpstr>Résumé</vt:lpstr>
      <vt:lpstr>Si vous voulez en savoir plus…</vt:lpstr>
      <vt:lpstr>Questions</vt:lpstr>
    </vt:vector>
  </TitlesOfParts>
  <Company>Ogone BVBA/SPRL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Écrire du code testable</dc:title>
  <dc:creator>pvl</dc:creator>
  <cp:lastModifiedBy>pvl</cp:lastModifiedBy>
  <cp:revision>94</cp:revision>
  <dcterms:created xsi:type="dcterms:W3CDTF">2016-11-09T13:40:37Z</dcterms:created>
  <dcterms:modified xsi:type="dcterms:W3CDTF">2017-11-27T15:32:31Z</dcterms:modified>
</cp:coreProperties>
</file>