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34"/>
  </p:notesMasterIdLst>
  <p:handoutMasterIdLst>
    <p:handoutMasterId r:id="rId35"/>
  </p:handoutMasterIdLst>
  <p:sldIdLst>
    <p:sldId id="256" r:id="rId2"/>
    <p:sldId id="279" r:id="rId3"/>
    <p:sldId id="258" r:id="rId4"/>
    <p:sldId id="280" r:id="rId5"/>
    <p:sldId id="281" r:id="rId6"/>
    <p:sldId id="282" r:id="rId7"/>
    <p:sldId id="283" r:id="rId8"/>
    <p:sldId id="284" r:id="rId9"/>
    <p:sldId id="264" r:id="rId10"/>
    <p:sldId id="269" r:id="rId11"/>
    <p:sldId id="285" r:id="rId12"/>
    <p:sldId id="262" r:id="rId13"/>
    <p:sldId id="261" r:id="rId14"/>
    <p:sldId id="272" r:id="rId15"/>
    <p:sldId id="302" r:id="rId16"/>
    <p:sldId id="303" r:id="rId17"/>
    <p:sldId id="276" r:id="rId18"/>
    <p:sldId id="277" r:id="rId19"/>
    <p:sldId id="287" r:id="rId20"/>
    <p:sldId id="273" r:id="rId21"/>
    <p:sldId id="263" r:id="rId22"/>
    <p:sldId id="271" r:id="rId23"/>
    <p:sldId id="299" r:id="rId24"/>
    <p:sldId id="298" r:id="rId25"/>
    <p:sldId id="301" r:id="rId26"/>
    <p:sldId id="297" r:id="rId27"/>
    <p:sldId id="296" r:id="rId28"/>
    <p:sldId id="295" r:id="rId29"/>
    <p:sldId id="278" r:id="rId30"/>
    <p:sldId id="268" r:id="rId31"/>
    <p:sldId id="289" r:id="rId32"/>
    <p:sldId id="30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2" autoAdjust="0"/>
    <p:restoredTop sz="94660"/>
  </p:normalViewPr>
  <p:slideViewPr>
    <p:cSldViewPr>
      <p:cViewPr>
        <p:scale>
          <a:sx n="66" d="100"/>
          <a:sy n="66" d="100"/>
        </p:scale>
        <p:origin x="-1518"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C72D21-7E6A-47F2-A493-F853F2ED4C23}" type="datetimeFigureOut">
              <a:rPr lang="en-IN" smtClean="0"/>
              <a:pPr/>
              <a:t>06-04-2016</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D4EBE6-0562-43E8-BD43-0C6A3C8108A2}" type="slidenum">
              <a:rPr lang="en-IN" smtClean="0"/>
              <a:pPr/>
              <a:t>‹#›</a:t>
            </a:fld>
            <a:endParaRPr lang="en-I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533036-C8D5-423D-BD23-B5FA0F1F423A}" type="datetimeFigureOut">
              <a:rPr lang="en-IN" smtClean="0"/>
              <a:pPr/>
              <a:t>06-04-2016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E121-4579-4C2E-9624-85B40CD117DA}" type="slidenum">
              <a:rPr lang="en-IN" smtClean="0"/>
              <a:pPr/>
              <a:t>‹#›</a:t>
            </a:fld>
            <a:endParaRPr lang="en-IN"/>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4158E121-4579-4C2E-9624-85B40CD117DA}"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4158E121-4579-4C2E-9624-85B40CD117DA}"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7FE0A20-1128-486B-AFBC-DE65707B468B}" type="datetime1">
              <a:rPr lang="en-IN" smtClean="0"/>
              <a:pPr/>
              <a:t>06-04-2016</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13AE68D6-6C53-4172-993D-1514D75CA495}"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C0528F-376D-4077-822E-FF4A7A0390EC}" type="datetime1">
              <a:rPr lang="en-IN" smtClean="0"/>
              <a:pPr/>
              <a:t>06-04-2016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3AE68D6-6C53-4172-993D-1514D75CA49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FFACA4-F5F4-4F17-90A4-24EF49B9B2F8}" type="datetime1">
              <a:rPr lang="en-IN" smtClean="0"/>
              <a:pPr/>
              <a:t>06-04-2016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3AE68D6-6C53-4172-993D-1514D75CA49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B7A719-3BD7-49D0-924B-10C0EB36BCD3}" type="datetime1">
              <a:rPr lang="en-IN" smtClean="0"/>
              <a:pPr/>
              <a:t>06-04-2016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3AE68D6-6C53-4172-993D-1514D75CA49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CF1BCB6-E025-4BC3-91C9-C41F217F6E29}" type="datetime1">
              <a:rPr lang="en-IN" smtClean="0"/>
              <a:pPr/>
              <a:t>06-04-2016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3AE68D6-6C53-4172-993D-1514D75CA495}"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9BF874A-E53E-4C9E-B884-241D8B8D0C60}" type="datetime1">
              <a:rPr lang="en-IN" smtClean="0"/>
              <a:pPr/>
              <a:t>06-04-2016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3AE68D6-6C53-4172-993D-1514D75CA49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D39CBC3-AA84-4FAC-A1EA-1D9D8644BEF4}" type="datetime1">
              <a:rPr lang="en-IN" smtClean="0"/>
              <a:pPr/>
              <a:t>06-04-2016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13AE68D6-6C53-4172-993D-1514D75CA49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96ADCCA-D894-4367-8F0C-E7839DC13EEB}" type="datetime1">
              <a:rPr lang="en-IN" smtClean="0"/>
              <a:pPr/>
              <a:t>06-04-2016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13AE68D6-6C53-4172-993D-1514D75CA49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38C6852-3B8F-4881-8161-6F525B58B864}" type="datetime1">
              <a:rPr lang="en-IN" smtClean="0"/>
              <a:pPr/>
              <a:t>06-04-2016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13AE68D6-6C53-4172-993D-1514D75CA495}"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D0C704D-2FC3-4012-BF03-7E92259D93D3}" type="datetime1">
              <a:rPr lang="en-IN" smtClean="0"/>
              <a:pPr/>
              <a:t>06-04-2016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3AE68D6-6C53-4172-993D-1514D75CA49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87A8323-F007-490F-B0F1-C0BE9AEEFA56}" type="datetime1">
              <a:rPr lang="en-IN" smtClean="0"/>
              <a:pPr/>
              <a:t>06-04-2016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3AE68D6-6C53-4172-993D-1514D75CA495}"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DF88DD0-F745-4F89-A971-D2C9DEC60AA0}" type="datetime1">
              <a:rPr lang="en-IN" smtClean="0"/>
              <a:pPr/>
              <a:t>06-04-2016</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3AE68D6-6C53-4172-993D-1514D75CA495}"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648" y="548680"/>
            <a:ext cx="7740352" cy="1440160"/>
          </a:xfrm>
        </p:spPr>
        <p:txBody>
          <a:bodyPr>
            <a:normAutofit/>
          </a:bodyPr>
          <a:lstStyle/>
          <a:p>
            <a:r>
              <a:rPr lang="en-US" sz="4800" dirty="0" smtClean="0">
                <a:solidFill>
                  <a:schemeClr val="bg2">
                    <a:lumMod val="25000"/>
                  </a:schemeClr>
                </a:solidFill>
              </a:rPr>
              <a:t>REMOTE PC CONTROLLER</a:t>
            </a:r>
            <a:endParaRPr lang="en-IN" sz="4800" dirty="0">
              <a:solidFill>
                <a:schemeClr val="bg2">
                  <a:lumMod val="25000"/>
                </a:schemeClr>
              </a:solidFill>
            </a:endParaRPr>
          </a:p>
        </p:txBody>
      </p:sp>
      <p:sp>
        <p:nvSpPr>
          <p:cNvPr id="3" name="Subtitle 2"/>
          <p:cNvSpPr>
            <a:spLocks noGrp="1"/>
          </p:cNvSpPr>
          <p:nvPr>
            <p:ph type="subTitle" idx="1"/>
          </p:nvPr>
        </p:nvSpPr>
        <p:spPr>
          <a:xfrm>
            <a:off x="1907704" y="2924944"/>
            <a:ext cx="6408712" cy="2808312"/>
          </a:xfrm>
        </p:spPr>
        <p:txBody>
          <a:bodyPr>
            <a:normAutofit fontScale="92500" lnSpcReduction="10000"/>
          </a:bodyPr>
          <a:lstStyle/>
          <a:p>
            <a:pPr algn="l"/>
            <a:r>
              <a:rPr lang="en-US" dirty="0" err="1" smtClean="0">
                <a:latin typeface="Tahoma" pitchFamily="34" charset="0"/>
                <a:ea typeface="Tahoma" pitchFamily="34" charset="0"/>
                <a:cs typeface="Tahoma" pitchFamily="34" charset="0"/>
              </a:rPr>
              <a:t>P.Robin</a:t>
            </a:r>
            <a:r>
              <a:rPr lang="en-US" dirty="0" smtClean="0">
                <a:latin typeface="Tahoma" pitchFamily="34" charset="0"/>
                <a:ea typeface="Tahoma" pitchFamily="34" charset="0"/>
                <a:cs typeface="Tahoma" pitchFamily="34" charset="0"/>
              </a:rPr>
              <a:t> 		    	     951112104015</a:t>
            </a:r>
          </a:p>
          <a:p>
            <a:pPr algn="l"/>
            <a:r>
              <a:rPr lang="en-US" dirty="0" err="1" smtClean="0">
                <a:latin typeface="Tahoma" pitchFamily="34" charset="0"/>
                <a:ea typeface="Tahoma" pitchFamily="34" charset="0"/>
                <a:cs typeface="Tahoma" pitchFamily="34" charset="0"/>
              </a:rPr>
              <a:t>C.Mahesh</a:t>
            </a:r>
            <a:r>
              <a:rPr lang="en-US" dirty="0" smtClean="0">
                <a:latin typeface="Tahoma" pitchFamily="34" charset="0"/>
                <a:ea typeface="Tahoma" pitchFamily="34" charset="0"/>
                <a:cs typeface="Tahoma" pitchFamily="34" charset="0"/>
              </a:rPr>
              <a:t>		     	     951112104010</a:t>
            </a:r>
          </a:p>
          <a:p>
            <a:pPr algn="l"/>
            <a:r>
              <a:rPr lang="en-US" dirty="0" err="1" smtClean="0">
                <a:latin typeface="Tahoma" pitchFamily="34" charset="0"/>
                <a:ea typeface="Tahoma" pitchFamily="34" charset="0"/>
                <a:cs typeface="Tahoma" pitchFamily="34" charset="0"/>
              </a:rPr>
              <a:t>I.Kalaiponraj</a:t>
            </a:r>
            <a:r>
              <a:rPr lang="en-US" dirty="0">
                <a:latin typeface="Tahoma" pitchFamily="34" charset="0"/>
                <a:ea typeface="Tahoma" pitchFamily="34" charset="0"/>
                <a:cs typeface="Tahoma" pitchFamily="34" charset="0"/>
              </a:rPr>
              <a:t>	</a:t>
            </a:r>
            <a:r>
              <a:rPr lang="en-US" dirty="0" smtClean="0">
                <a:latin typeface="Tahoma" pitchFamily="34" charset="0"/>
                <a:ea typeface="Tahoma" pitchFamily="34" charset="0"/>
                <a:cs typeface="Tahoma" pitchFamily="34" charset="0"/>
              </a:rPr>
              <a:t>     	    	     951112104007</a:t>
            </a:r>
          </a:p>
          <a:p>
            <a:pPr algn="ctr"/>
            <a:endParaRPr lang="en-US" dirty="0" smtClean="0">
              <a:latin typeface="Tahoma" pitchFamily="34" charset="0"/>
              <a:ea typeface="Tahoma" pitchFamily="34" charset="0"/>
              <a:cs typeface="Tahoma" pitchFamily="34" charset="0"/>
            </a:endParaRPr>
          </a:p>
          <a:p>
            <a:pPr algn="ctr"/>
            <a:r>
              <a:rPr lang="en-US" dirty="0" smtClean="0">
                <a:latin typeface="Tahoma" pitchFamily="34" charset="0"/>
                <a:ea typeface="Tahoma" pitchFamily="34" charset="0"/>
                <a:cs typeface="Tahoma" pitchFamily="34" charset="0"/>
              </a:rPr>
              <a:t>Guided By,</a:t>
            </a:r>
          </a:p>
          <a:p>
            <a:pPr algn="ctr"/>
            <a:r>
              <a:rPr lang="en-US" dirty="0" err="1" smtClean="0">
                <a:latin typeface="Tahoma" pitchFamily="34" charset="0"/>
                <a:ea typeface="Tahoma" pitchFamily="34" charset="0"/>
                <a:cs typeface="Tahoma" pitchFamily="34" charset="0"/>
              </a:rPr>
              <a:t>Mr.A.Albert</a:t>
            </a:r>
            <a:r>
              <a:rPr lang="en-US" dirty="0" smtClean="0">
                <a:latin typeface="Tahoma" pitchFamily="34" charset="0"/>
                <a:ea typeface="Tahoma" pitchFamily="34" charset="0"/>
                <a:cs typeface="Tahoma" pitchFamily="34" charset="0"/>
              </a:rPr>
              <a:t> Lenin M.C.A, M.E</a:t>
            </a:r>
            <a:r>
              <a:rPr lang="en-US" dirty="0" smtClean="0">
                <a:latin typeface="Tahoma" pitchFamily="34" charset="0"/>
                <a:ea typeface="Tahoma" pitchFamily="34" charset="0"/>
                <a:cs typeface="Tahoma" pitchFamily="34" charset="0"/>
              </a:rPr>
              <a:t>.,</a:t>
            </a:r>
          </a:p>
          <a:p>
            <a:pPr algn="ctr"/>
            <a:r>
              <a:rPr lang="en-US" dirty="0" smtClean="0">
                <a:latin typeface="Tahoma" pitchFamily="34" charset="0"/>
                <a:ea typeface="Tahoma" pitchFamily="34" charset="0"/>
                <a:cs typeface="Tahoma" pitchFamily="34" charset="0"/>
              </a:rPr>
              <a:t>HOD</a:t>
            </a:r>
            <a:r>
              <a:rPr lang="en-US" dirty="0" smtClean="0">
                <a:latin typeface="Tahoma" pitchFamily="34" charset="0"/>
                <a:ea typeface="Tahoma" pitchFamily="34" charset="0"/>
                <a:cs typeface="Tahoma" pitchFamily="34" charset="0"/>
              </a:rPr>
              <a:t>/CSE</a:t>
            </a:r>
            <a:endParaRPr lang="en-IN" dirty="0">
              <a:latin typeface="Tahoma" pitchFamily="34" charset="0"/>
              <a:ea typeface="Tahoma" pitchFamily="34" charset="0"/>
              <a:cs typeface="Tahoma" pitchFamily="34" charset="0"/>
            </a:endParaRPr>
          </a:p>
        </p:txBody>
      </p:sp>
      <p:sp>
        <p:nvSpPr>
          <p:cNvPr id="5" name="Slide Number Placeholder 4"/>
          <p:cNvSpPr>
            <a:spLocks noGrp="1"/>
          </p:cNvSpPr>
          <p:nvPr>
            <p:ph type="sldNum" sz="quarter" idx="12"/>
          </p:nvPr>
        </p:nvSpPr>
        <p:spPr/>
        <p:txBody>
          <a:bodyPr/>
          <a:lstStyle/>
          <a:p>
            <a:fld id="{13AE68D6-6C53-4172-993D-1514D75CA495}" type="slidenum">
              <a:rPr lang="en-IN" smtClean="0"/>
              <a:pPr/>
              <a:t>1</a:t>
            </a:fld>
            <a:endParaRPr lang="en-IN"/>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EXISTING SYSTEM</a:t>
            </a:r>
            <a:endParaRPr lang="en-IN" dirty="0"/>
          </a:p>
        </p:txBody>
      </p:sp>
      <p:pic>
        <p:nvPicPr>
          <p:cNvPr id="6" name="Content Placeholder 5" descr="existing.png"/>
          <p:cNvPicPr>
            <a:picLocks noGrp="1" noChangeAspect="1"/>
          </p:cNvPicPr>
          <p:nvPr>
            <p:ph idx="1"/>
          </p:nvPr>
        </p:nvPicPr>
        <p:blipFill>
          <a:blip r:embed="rId2" cstate="print"/>
          <a:stretch>
            <a:fillRect/>
          </a:stretch>
        </p:blipFill>
        <p:spPr>
          <a:xfrm>
            <a:off x="1043608" y="1124744"/>
            <a:ext cx="7867162" cy="4896544"/>
          </a:xfrm>
        </p:spPr>
      </p:pic>
      <p:sp>
        <p:nvSpPr>
          <p:cNvPr id="5" name="Slide Number Placeholder 4"/>
          <p:cNvSpPr>
            <a:spLocks noGrp="1"/>
          </p:cNvSpPr>
          <p:nvPr>
            <p:ph type="sldNum" sz="quarter" idx="12"/>
          </p:nvPr>
        </p:nvSpPr>
        <p:spPr/>
        <p:txBody>
          <a:bodyPr/>
          <a:lstStyle/>
          <a:p>
            <a:fld id="{13AE68D6-6C53-4172-993D-1514D75CA495}" type="slidenum">
              <a:rPr lang="en-IN" smtClean="0"/>
              <a:pPr/>
              <a:t>10</a:t>
            </a:fld>
            <a:endParaRPr lang="en-IN"/>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31640" y="188640"/>
            <a:ext cx="7498080" cy="1143000"/>
          </a:xfrm>
        </p:spPr>
        <p:txBody>
          <a:bodyPr/>
          <a:lstStyle/>
          <a:p>
            <a:pPr algn="ctr"/>
            <a:r>
              <a:rPr lang="en-US" dirty="0" smtClean="0"/>
              <a:t> EXISTING SYSTEM</a:t>
            </a:r>
            <a:endParaRPr lang="en-IN" dirty="0"/>
          </a:p>
        </p:txBody>
      </p:sp>
      <p:sp>
        <p:nvSpPr>
          <p:cNvPr id="2" name="Content Placeholder 1"/>
          <p:cNvSpPr>
            <a:spLocks noGrp="1"/>
          </p:cNvSpPr>
          <p:nvPr>
            <p:ph idx="1"/>
          </p:nvPr>
        </p:nvSpPr>
        <p:spPr>
          <a:xfrm>
            <a:off x="1331640" y="1481328"/>
            <a:ext cx="7355160" cy="4827992"/>
          </a:xfrm>
        </p:spPr>
        <p:txBody>
          <a:bodyPr>
            <a:noAutofit/>
          </a:bodyPr>
          <a:lstStyle/>
          <a:p>
            <a:pPr>
              <a:lnSpc>
                <a:spcPct val="150000"/>
              </a:lnSpc>
              <a:buNone/>
            </a:pPr>
            <a:r>
              <a:rPr lang="en-US" sz="2000" b="1" u="sng" dirty="0" smtClean="0">
                <a:latin typeface="Segoe UI" pitchFamily="34" charset="0"/>
                <a:ea typeface="Segoe UI" pitchFamily="34" charset="0"/>
                <a:cs typeface="Segoe UI" pitchFamily="34" charset="0"/>
              </a:rPr>
              <a:t>DISADVANTAGES</a:t>
            </a:r>
            <a:endParaRPr lang="en-US" sz="2000" b="1" dirty="0" smtClean="0">
              <a:latin typeface="Segoe UI" pitchFamily="34" charset="0"/>
              <a:ea typeface="Segoe UI" pitchFamily="34" charset="0"/>
              <a:cs typeface="Segoe UI" pitchFamily="34" charset="0"/>
            </a:endParaRPr>
          </a:p>
          <a:p>
            <a:pPr>
              <a:lnSpc>
                <a:spcPct val="150000"/>
              </a:lnSpc>
            </a:pPr>
            <a:r>
              <a:rPr lang="en-US" sz="2000" dirty="0" smtClean="0">
                <a:latin typeface="Segoe UI" pitchFamily="34" charset="0"/>
                <a:ea typeface="Segoe UI" pitchFamily="34" charset="0"/>
                <a:cs typeface="Segoe UI" pitchFamily="34" charset="0"/>
              </a:rPr>
              <a:t>Android Debug Bridge(ADB) is a driver software required for PC-Android interface. Every device has its own ADB driver, also most devices don’t have ABD driver specified by manufacturer.</a:t>
            </a:r>
          </a:p>
          <a:p>
            <a:pPr>
              <a:lnSpc>
                <a:spcPct val="150000"/>
              </a:lnSpc>
            </a:pPr>
            <a:r>
              <a:rPr lang="en-US" sz="2000" dirty="0" smtClean="0">
                <a:latin typeface="Segoe UI" pitchFamily="34" charset="0"/>
                <a:ea typeface="Segoe UI" pitchFamily="34" charset="0"/>
                <a:cs typeface="Segoe UI" pitchFamily="34" charset="0"/>
              </a:rPr>
              <a:t>Internet communication is unstable, complex and inefficient which is not suitable for such applications.</a:t>
            </a:r>
          </a:p>
          <a:p>
            <a:pPr>
              <a:lnSpc>
                <a:spcPct val="150000"/>
              </a:lnSpc>
            </a:pPr>
            <a:r>
              <a:rPr lang="en-US" sz="2000" dirty="0" smtClean="0">
                <a:latin typeface="Segoe UI" pitchFamily="34" charset="0"/>
                <a:ea typeface="Segoe UI" pitchFamily="34" charset="0"/>
                <a:cs typeface="Segoe UI" pitchFamily="34" charset="0"/>
              </a:rPr>
              <a:t>USB interface cannot take full control of PCs. Its functions are limited to basic functions like shell execution ,port forwarding &amp; File managements, </a:t>
            </a:r>
            <a:r>
              <a:rPr lang="en-US" sz="2000" dirty="0" err="1" smtClean="0">
                <a:latin typeface="Segoe UI" pitchFamily="34" charset="0"/>
                <a:ea typeface="Segoe UI" pitchFamily="34" charset="0"/>
                <a:cs typeface="Segoe UI" pitchFamily="34" charset="0"/>
              </a:rPr>
              <a:t>e.t.c</a:t>
            </a:r>
            <a:endParaRPr lang="en-US" sz="2000" dirty="0" smtClean="0">
              <a:latin typeface="Segoe UI" pitchFamily="34" charset="0"/>
              <a:ea typeface="Segoe UI" pitchFamily="34" charset="0"/>
              <a:cs typeface="Segoe UI" pitchFamily="34" charset="0"/>
            </a:endParaRPr>
          </a:p>
          <a:p>
            <a:pPr>
              <a:lnSpc>
                <a:spcPct val="150000"/>
              </a:lnSpc>
            </a:pPr>
            <a:endParaRPr lang="en-US" sz="2000" dirty="0" smtClean="0">
              <a:latin typeface="Segoe UI" pitchFamily="34" charset="0"/>
              <a:ea typeface="Segoe UI" pitchFamily="34" charset="0"/>
              <a:cs typeface="Segoe UI" pitchFamily="34" charset="0"/>
            </a:endParaRPr>
          </a:p>
          <a:p>
            <a:pPr>
              <a:lnSpc>
                <a:spcPct val="150000"/>
              </a:lnSpc>
            </a:pPr>
            <a:endParaRPr lang="en-IN" sz="2000" dirty="0">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2"/>
          </p:nvPr>
        </p:nvSpPr>
        <p:spPr/>
        <p:txBody>
          <a:bodyPr/>
          <a:lstStyle/>
          <a:p>
            <a:fld id="{13AE68D6-6C53-4172-993D-1514D75CA495}" type="slidenum">
              <a:rPr lang="en-IN" smtClean="0"/>
              <a:pPr/>
              <a:t>11</a:t>
            </a:fld>
            <a:endParaRPr lang="en-IN"/>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PROPOSED SYSTEM</a:t>
            </a:r>
            <a:endParaRPr lang="en-IN" dirty="0"/>
          </a:p>
        </p:txBody>
      </p:sp>
      <p:sp>
        <p:nvSpPr>
          <p:cNvPr id="2" name="Content Placeholder 1"/>
          <p:cNvSpPr>
            <a:spLocks noGrp="1"/>
          </p:cNvSpPr>
          <p:nvPr>
            <p:ph idx="1"/>
          </p:nvPr>
        </p:nvSpPr>
        <p:spPr>
          <a:xfrm>
            <a:off x="1259632" y="1628800"/>
            <a:ext cx="7632848" cy="4896544"/>
          </a:xfrm>
        </p:spPr>
        <p:txBody>
          <a:bodyPr>
            <a:noAutofit/>
          </a:bodyPr>
          <a:lstStyle/>
          <a:p>
            <a:r>
              <a:rPr lang="en-US" sz="2000" dirty="0" smtClean="0">
                <a:latin typeface="Segoe UI" pitchFamily="34" charset="0"/>
                <a:ea typeface="Segoe UI" pitchFamily="34" charset="0"/>
                <a:cs typeface="Segoe UI" pitchFamily="34" charset="0"/>
              </a:rPr>
              <a:t>Wi-Fi communication is used in place of other networks.</a:t>
            </a:r>
          </a:p>
          <a:p>
            <a:r>
              <a:rPr lang="en-US" sz="2000" dirty="0" smtClean="0">
                <a:latin typeface="Segoe UI" pitchFamily="34" charset="0"/>
                <a:ea typeface="Segoe UI" pitchFamily="34" charset="0"/>
                <a:cs typeface="Segoe UI" pitchFamily="34" charset="0"/>
              </a:rPr>
              <a:t>Client-Server Architecture is implemented.</a:t>
            </a:r>
          </a:p>
          <a:p>
            <a:r>
              <a:rPr lang="en-US" sz="2000" dirty="0" smtClean="0">
                <a:latin typeface="Segoe UI" pitchFamily="34" charset="0"/>
                <a:ea typeface="Segoe UI" pitchFamily="34" charset="0"/>
                <a:cs typeface="Segoe UI" pitchFamily="34" charset="0"/>
              </a:rPr>
              <a:t>Mobile devices are taken clients to reduce the overhead in processor, since most mobiles don’t have decent processor. </a:t>
            </a:r>
          </a:p>
          <a:p>
            <a:r>
              <a:rPr lang="en-US" sz="2000" dirty="0" smtClean="0">
                <a:latin typeface="Segoe UI" pitchFamily="34" charset="0"/>
                <a:ea typeface="Segoe UI" pitchFamily="34" charset="0"/>
                <a:cs typeface="Segoe UI" pitchFamily="34" charset="0"/>
              </a:rPr>
              <a:t>Computer system is kept as server to process heavy tasks related </a:t>
            </a:r>
            <a:r>
              <a:rPr lang="en-US" sz="2000" dirty="0" smtClean="0">
                <a:latin typeface="Segoe UI" pitchFamily="34" charset="0"/>
                <a:ea typeface="Segoe UI" pitchFamily="34" charset="0"/>
                <a:cs typeface="Segoe UI" pitchFamily="34" charset="0"/>
              </a:rPr>
              <a:t>to </a:t>
            </a:r>
            <a:r>
              <a:rPr lang="en-US" sz="2000" dirty="0" smtClean="0">
                <a:latin typeface="Segoe UI" pitchFamily="34" charset="0"/>
                <a:ea typeface="Segoe UI" pitchFamily="34" charset="0"/>
                <a:cs typeface="Segoe UI" pitchFamily="34" charset="0"/>
              </a:rPr>
              <a:t>emulation.</a:t>
            </a:r>
          </a:p>
          <a:p>
            <a:r>
              <a:rPr lang="en-US" sz="2000" dirty="0" smtClean="0">
                <a:latin typeface="Segoe UI" pitchFamily="34" charset="0"/>
                <a:ea typeface="Segoe UI" pitchFamily="34" charset="0"/>
                <a:cs typeface="Segoe UI" pitchFamily="34" charset="0"/>
              </a:rPr>
              <a:t>Gesture Listeners and Click Listeners are used for recording mobile  input and doing related operations.</a:t>
            </a:r>
          </a:p>
          <a:p>
            <a:r>
              <a:rPr lang="en-US" sz="2000" dirty="0" smtClean="0">
                <a:latin typeface="Segoe UI" pitchFamily="34" charset="0"/>
                <a:ea typeface="Segoe UI" pitchFamily="34" charset="0"/>
                <a:cs typeface="Segoe UI" pitchFamily="34" charset="0"/>
              </a:rPr>
              <a:t>Java socket programming on both ends for achieving a communication link.</a:t>
            </a:r>
          </a:p>
          <a:p>
            <a:r>
              <a:rPr lang="en-US" sz="2000" dirty="0" smtClean="0">
                <a:latin typeface="Segoe UI" pitchFamily="34" charset="0"/>
                <a:ea typeface="Segoe UI" pitchFamily="34" charset="0"/>
                <a:cs typeface="Segoe UI" pitchFamily="34" charset="0"/>
              </a:rPr>
              <a:t>Emulation programming is Aided by java Robot class aids remote PC controls.</a:t>
            </a:r>
            <a:endParaRPr lang="en-IN" sz="2000" dirty="0">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2"/>
          </p:nvPr>
        </p:nvSpPr>
        <p:spPr/>
        <p:txBody>
          <a:bodyPr/>
          <a:lstStyle/>
          <a:p>
            <a:fld id="{13AE68D6-6C53-4172-993D-1514D75CA495}" type="slidenum">
              <a:rPr lang="en-IN" smtClean="0"/>
              <a:pPr/>
              <a:t>12</a:t>
            </a:fld>
            <a:endParaRPr lang="en-IN"/>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PROPOSED SYSTEM</a:t>
            </a:r>
            <a:endParaRPr lang="en-IN" dirty="0"/>
          </a:p>
        </p:txBody>
      </p:sp>
      <p:pic>
        <p:nvPicPr>
          <p:cNvPr id="7" name="Content Placeholder 6" descr="pROPOSED sm.png"/>
          <p:cNvPicPr>
            <a:picLocks noGrp="1" noChangeAspect="1"/>
          </p:cNvPicPr>
          <p:nvPr>
            <p:ph idx="1"/>
          </p:nvPr>
        </p:nvPicPr>
        <p:blipFill>
          <a:blip r:embed="rId2" cstate="print"/>
          <a:stretch>
            <a:fillRect/>
          </a:stretch>
        </p:blipFill>
        <p:spPr>
          <a:xfrm>
            <a:off x="1150980" y="1196752"/>
            <a:ext cx="7813508" cy="4968552"/>
          </a:xfrm>
        </p:spPr>
      </p:pic>
      <p:sp>
        <p:nvSpPr>
          <p:cNvPr id="5" name="Slide Number Placeholder 4"/>
          <p:cNvSpPr>
            <a:spLocks noGrp="1"/>
          </p:cNvSpPr>
          <p:nvPr>
            <p:ph type="sldNum" sz="quarter" idx="12"/>
          </p:nvPr>
        </p:nvSpPr>
        <p:spPr/>
        <p:txBody>
          <a:bodyPr/>
          <a:lstStyle/>
          <a:p>
            <a:fld id="{13AE68D6-6C53-4172-993D-1514D75CA495}" type="slidenum">
              <a:rPr lang="en-IN" smtClean="0"/>
              <a:pPr/>
              <a:t>13</a:t>
            </a:fld>
            <a:endParaRPr lang="en-IN"/>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PROPOSED SYSTEM</a:t>
            </a:r>
            <a:endParaRPr lang="en-IN" dirty="0"/>
          </a:p>
        </p:txBody>
      </p:sp>
      <p:sp>
        <p:nvSpPr>
          <p:cNvPr id="2" name="Content Placeholder 1"/>
          <p:cNvSpPr>
            <a:spLocks noGrp="1"/>
          </p:cNvSpPr>
          <p:nvPr>
            <p:ph idx="1"/>
          </p:nvPr>
        </p:nvSpPr>
        <p:spPr>
          <a:xfrm>
            <a:off x="1259632" y="1412776"/>
            <a:ext cx="7427168" cy="4896544"/>
          </a:xfrm>
        </p:spPr>
        <p:txBody>
          <a:bodyPr>
            <a:normAutofit fontScale="62500" lnSpcReduction="20000"/>
          </a:bodyPr>
          <a:lstStyle/>
          <a:p>
            <a:pPr marL="624078" indent="-514350">
              <a:lnSpc>
                <a:spcPct val="150000"/>
              </a:lnSpc>
              <a:buNone/>
            </a:pPr>
            <a:r>
              <a:rPr lang="en-US" u="sng" dirty="0" smtClean="0">
                <a:latin typeface="Segoe UI" pitchFamily="34" charset="0"/>
                <a:ea typeface="Segoe UI" pitchFamily="34" charset="0"/>
                <a:cs typeface="Segoe UI" pitchFamily="34" charset="0"/>
              </a:rPr>
              <a:t>WORKING</a:t>
            </a:r>
            <a:r>
              <a:rPr lang="en-US" dirty="0" smtClean="0">
                <a:latin typeface="Segoe UI" pitchFamily="34" charset="0"/>
                <a:ea typeface="Segoe UI" pitchFamily="34" charset="0"/>
                <a:cs typeface="Segoe UI" pitchFamily="34" charset="0"/>
              </a:rPr>
              <a:t>:</a:t>
            </a:r>
          </a:p>
          <a:p>
            <a:pPr marL="624078" indent="-514350">
              <a:lnSpc>
                <a:spcPct val="150000"/>
              </a:lnSpc>
              <a:buNone/>
            </a:pPr>
            <a:r>
              <a:rPr lang="en-US" dirty="0" smtClean="0">
                <a:latin typeface="Segoe UI" pitchFamily="34" charset="0"/>
                <a:ea typeface="Segoe UI" pitchFamily="34" charset="0"/>
                <a:cs typeface="Segoe UI" pitchFamily="34" charset="0"/>
              </a:rPr>
              <a:t>STEP 1:Establish connection(IP, Port, Password)</a:t>
            </a:r>
          </a:p>
          <a:p>
            <a:pPr marL="624078" indent="-514350">
              <a:lnSpc>
                <a:spcPct val="150000"/>
              </a:lnSpc>
              <a:buNone/>
            </a:pPr>
            <a:r>
              <a:rPr lang="en-US" dirty="0" smtClean="0">
                <a:latin typeface="Segoe UI" pitchFamily="34" charset="0"/>
                <a:ea typeface="Segoe UI" pitchFamily="34" charset="0"/>
                <a:cs typeface="Segoe UI" pitchFamily="34" charset="0"/>
              </a:rPr>
              <a:t>STEP 2:Get gesture as input(buttons, gestures, </a:t>
            </a:r>
            <a:r>
              <a:rPr lang="en-US" dirty="0" err="1" smtClean="0">
                <a:latin typeface="Segoe UI" pitchFamily="34" charset="0"/>
                <a:ea typeface="Segoe UI" pitchFamily="34" charset="0"/>
                <a:cs typeface="Segoe UI" pitchFamily="34" charset="0"/>
              </a:rPr>
              <a:t>e.t.c</a:t>
            </a:r>
            <a:r>
              <a:rPr lang="en-US" dirty="0" smtClean="0">
                <a:latin typeface="Segoe UI" pitchFamily="34" charset="0"/>
                <a:ea typeface="Segoe UI" pitchFamily="34" charset="0"/>
                <a:cs typeface="Segoe UI" pitchFamily="34" charset="0"/>
              </a:rPr>
              <a:t>)</a:t>
            </a:r>
          </a:p>
          <a:p>
            <a:pPr marL="624078" indent="-514350">
              <a:lnSpc>
                <a:spcPct val="150000"/>
              </a:lnSpc>
              <a:buNone/>
            </a:pPr>
            <a:r>
              <a:rPr lang="en-US" dirty="0" smtClean="0">
                <a:latin typeface="Segoe UI" pitchFamily="34" charset="0"/>
                <a:ea typeface="Segoe UI" pitchFamily="34" charset="0"/>
                <a:cs typeface="Segoe UI" pitchFamily="34" charset="0"/>
              </a:rPr>
              <a:t>STEP 3:Gesture to signal conversion(numeric values)</a:t>
            </a:r>
          </a:p>
          <a:p>
            <a:pPr marL="624078" indent="-514350">
              <a:lnSpc>
                <a:spcPct val="150000"/>
              </a:lnSpc>
              <a:buNone/>
            </a:pPr>
            <a:r>
              <a:rPr lang="en-US" dirty="0" smtClean="0">
                <a:latin typeface="Segoe UI" pitchFamily="34" charset="0"/>
                <a:ea typeface="Segoe UI" pitchFamily="34" charset="0"/>
                <a:cs typeface="Segoe UI" pitchFamily="34" charset="0"/>
              </a:rPr>
              <a:t>STEP 4:Transfer signal using sockets to PC</a:t>
            </a:r>
          </a:p>
          <a:p>
            <a:pPr marL="624078" indent="-514350">
              <a:lnSpc>
                <a:spcPct val="150000"/>
              </a:lnSpc>
              <a:buNone/>
            </a:pPr>
            <a:r>
              <a:rPr lang="en-US" dirty="0" smtClean="0">
                <a:latin typeface="Segoe UI" pitchFamily="34" charset="0"/>
                <a:ea typeface="Segoe UI" pitchFamily="34" charset="0"/>
                <a:cs typeface="Segoe UI" pitchFamily="34" charset="0"/>
              </a:rPr>
              <a:t>STEP 5:Convert signal to emulation(using Robot class)</a:t>
            </a:r>
          </a:p>
          <a:p>
            <a:pPr marL="624078" indent="-514350">
              <a:lnSpc>
                <a:spcPct val="150000"/>
              </a:lnSpc>
              <a:buNone/>
            </a:pPr>
            <a:r>
              <a:rPr lang="en-US" dirty="0" smtClean="0">
                <a:latin typeface="Segoe UI" pitchFamily="34" charset="0"/>
                <a:ea typeface="Segoe UI" pitchFamily="34" charset="0"/>
                <a:cs typeface="Segoe UI" pitchFamily="34" charset="0"/>
              </a:rPr>
              <a:t>STEP 6:check Connection/Service availability</a:t>
            </a:r>
          </a:p>
          <a:p>
            <a:pPr marL="624078" indent="-514350">
              <a:lnSpc>
                <a:spcPct val="150000"/>
              </a:lnSpc>
              <a:buNone/>
            </a:pPr>
            <a:r>
              <a:rPr lang="en-US" dirty="0" smtClean="0">
                <a:latin typeface="Segoe UI" pitchFamily="34" charset="0"/>
                <a:ea typeface="Segoe UI" pitchFamily="34" charset="0"/>
                <a:cs typeface="Segoe UI" pitchFamily="34" charset="0"/>
              </a:rPr>
              <a:t>			if (true)  </a:t>
            </a:r>
            <a:r>
              <a:rPr lang="en-US" dirty="0" err="1" smtClean="0">
                <a:latin typeface="Segoe UI" pitchFamily="34" charset="0"/>
                <a:ea typeface="Segoe UI" pitchFamily="34" charset="0"/>
                <a:cs typeface="Segoe UI" pitchFamily="34" charset="0"/>
              </a:rPr>
              <a:t>Goto</a:t>
            </a:r>
            <a:r>
              <a:rPr lang="en-US" dirty="0" smtClean="0">
                <a:latin typeface="Segoe UI" pitchFamily="34" charset="0"/>
                <a:ea typeface="Segoe UI" pitchFamily="34" charset="0"/>
                <a:cs typeface="Segoe UI" pitchFamily="34" charset="0"/>
              </a:rPr>
              <a:t> ‘STEP 2’</a:t>
            </a:r>
          </a:p>
          <a:p>
            <a:pPr marL="624078" indent="-514350">
              <a:lnSpc>
                <a:spcPct val="150000"/>
              </a:lnSpc>
              <a:buNone/>
            </a:pPr>
            <a:r>
              <a:rPr lang="en-US" dirty="0" smtClean="0">
                <a:latin typeface="Segoe UI" pitchFamily="34" charset="0"/>
                <a:ea typeface="Segoe UI" pitchFamily="34" charset="0"/>
                <a:cs typeface="Segoe UI" pitchFamily="34" charset="0"/>
              </a:rPr>
              <a:t>			else	 break Control Scope</a:t>
            </a:r>
          </a:p>
          <a:p>
            <a:pPr marL="624078" indent="-514350">
              <a:lnSpc>
                <a:spcPct val="150000"/>
              </a:lnSpc>
              <a:buNone/>
            </a:pPr>
            <a:r>
              <a:rPr lang="en-US" dirty="0" smtClean="0">
                <a:latin typeface="Segoe UI" pitchFamily="34" charset="0"/>
                <a:ea typeface="Segoe UI" pitchFamily="34" charset="0"/>
                <a:cs typeface="Segoe UI" pitchFamily="34" charset="0"/>
              </a:rPr>
              <a:t>STEP 7:Terminate connection</a:t>
            </a:r>
          </a:p>
          <a:p>
            <a:pPr marL="624078" indent="-514350">
              <a:buNone/>
            </a:pPr>
            <a:endParaRPr lang="en-US" dirty="0" smtClean="0">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2"/>
          </p:nvPr>
        </p:nvSpPr>
        <p:spPr/>
        <p:txBody>
          <a:bodyPr/>
          <a:lstStyle/>
          <a:p>
            <a:fld id="{13AE68D6-6C53-4172-993D-1514D75CA495}" type="slidenum">
              <a:rPr lang="en-IN" smtClean="0"/>
              <a:pPr/>
              <a:t>14</a:t>
            </a:fld>
            <a:endParaRPr lang="en-IN"/>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59632" y="274638"/>
            <a:ext cx="7560840" cy="1143000"/>
          </a:xfrm>
        </p:spPr>
        <p:txBody>
          <a:bodyPr/>
          <a:lstStyle/>
          <a:p>
            <a:pPr algn="ctr"/>
            <a:r>
              <a:rPr lang="en-US" dirty="0" smtClean="0"/>
              <a:t>MODULES</a:t>
            </a:r>
            <a:endParaRPr lang="en-IN" dirty="0"/>
          </a:p>
        </p:txBody>
      </p:sp>
      <p:sp>
        <p:nvSpPr>
          <p:cNvPr id="2" name="Content Placeholder 1"/>
          <p:cNvSpPr>
            <a:spLocks noGrp="1"/>
          </p:cNvSpPr>
          <p:nvPr>
            <p:ph idx="1"/>
          </p:nvPr>
        </p:nvSpPr>
        <p:spPr>
          <a:xfrm>
            <a:off x="1115616" y="1481328"/>
            <a:ext cx="7776864" cy="4972008"/>
          </a:xfrm>
        </p:spPr>
        <p:txBody>
          <a:bodyPr>
            <a:noAutofit/>
          </a:bodyPr>
          <a:lstStyle/>
          <a:p>
            <a:pPr>
              <a:buFont typeface="Wingdings" pitchFamily="2" charset="2"/>
              <a:buChar char="Ø"/>
            </a:pPr>
            <a:r>
              <a:rPr lang="en-US" sz="2000" dirty="0" smtClean="0">
                <a:latin typeface="Segoe UI Semibold" pitchFamily="34" charset="0"/>
                <a:ea typeface="Segoe UI" pitchFamily="34" charset="0"/>
                <a:cs typeface="Segoe UI" pitchFamily="34" charset="0"/>
              </a:rPr>
              <a:t>Socket Management with Network:</a:t>
            </a:r>
          </a:p>
          <a:p>
            <a:pPr>
              <a:buNone/>
            </a:pPr>
            <a:r>
              <a:rPr lang="en-US" sz="2000" dirty="0" smtClean="0">
                <a:latin typeface="Segoe UI" pitchFamily="34" charset="0"/>
                <a:ea typeface="Segoe UI" pitchFamily="34" charset="0"/>
                <a:cs typeface="Segoe UI" pitchFamily="34" charset="0"/>
              </a:rPr>
              <a:t>			Sockets are basic elements in a network communication which acts as end points for a device or instance. Server socket is created by using a port number and a session timeout value.</a:t>
            </a:r>
          </a:p>
          <a:p>
            <a:pPr>
              <a:buFont typeface="Wingdings" pitchFamily="2" charset="2"/>
              <a:buChar char="Ø"/>
            </a:pPr>
            <a:r>
              <a:rPr lang="en-US" sz="2000" dirty="0" smtClean="0">
                <a:latin typeface="Segoe UI Semibold" pitchFamily="34" charset="0"/>
                <a:ea typeface="Segoe UI" pitchFamily="34" charset="0"/>
                <a:cs typeface="Segoe UI" pitchFamily="34" charset="0"/>
              </a:rPr>
              <a:t>Asynchronous Task management:</a:t>
            </a:r>
          </a:p>
          <a:p>
            <a:pPr>
              <a:buNone/>
            </a:pPr>
            <a:r>
              <a:rPr lang="en-US" sz="2000" dirty="0" smtClean="0">
                <a:latin typeface="Segoe UI" pitchFamily="34" charset="0"/>
                <a:ea typeface="Segoe UI" pitchFamily="34" charset="0"/>
                <a:cs typeface="Segoe UI" pitchFamily="34" charset="0"/>
              </a:rPr>
              <a:t>			TCP connections cannot run in the same thread as GUI as they both interfere with each other’s process. To make network process and GUI independent of each other Asynchronous Tasks are used.</a:t>
            </a:r>
          </a:p>
          <a:p>
            <a:pPr>
              <a:buFont typeface="Wingdings" pitchFamily="2" charset="2"/>
              <a:buChar char="Ø"/>
            </a:pPr>
            <a:r>
              <a:rPr lang="en-US" sz="2000" dirty="0" smtClean="0">
                <a:latin typeface="Segoe UI Semibold" pitchFamily="34" charset="0"/>
                <a:ea typeface="Segoe UI" pitchFamily="34" charset="0"/>
                <a:cs typeface="Segoe UI" pitchFamily="34" charset="0"/>
              </a:rPr>
              <a:t>Robot Class/Methods Implementation:</a:t>
            </a:r>
          </a:p>
          <a:p>
            <a:pPr>
              <a:buNone/>
            </a:pPr>
            <a:r>
              <a:rPr lang="en-US" sz="2000" dirty="0" smtClean="0">
                <a:latin typeface="Segoe UI" pitchFamily="34" charset="0"/>
                <a:ea typeface="Segoe UI" pitchFamily="34" charset="0"/>
                <a:cs typeface="Segoe UI" pitchFamily="34" charset="0"/>
              </a:rPr>
              <a:t>			Robot class is a concept in java which are designed to virtually emulate mouse movements and key press in computers. So signal are mapped with Robot key definitions.</a:t>
            </a:r>
          </a:p>
          <a:p>
            <a:pPr>
              <a:buNone/>
            </a:pPr>
            <a:endParaRPr lang="en-US" sz="2000" dirty="0" smtClean="0">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2"/>
          </p:nvPr>
        </p:nvSpPr>
        <p:spPr/>
        <p:txBody>
          <a:bodyPr/>
          <a:lstStyle/>
          <a:p>
            <a:fld id="{13AE68D6-6C53-4172-993D-1514D75CA495}" type="slidenum">
              <a:rPr lang="en-IN" smtClean="0"/>
              <a:pPr/>
              <a:t>15</a:t>
            </a:fld>
            <a:endParaRPr lang="en-IN"/>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818072" cy="1143000"/>
          </a:xfrm>
        </p:spPr>
        <p:txBody>
          <a:bodyPr/>
          <a:lstStyle/>
          <a:p>
            <a:pPr algn="ctr"/>
            <a:r>
              <a:rPr lang="en-US" dirty="0" smtClean="0"/>
              <a:t>MODULES</a:t>
            </a:r>
            <a:endParaRPr lang="en-IN" dirty="0"/>
          </a:p>
        </p:txBody>
      </p:sp>
      <p:sp>
        <p:nvSpPr>
          <p:cNvPr id="3" name="Content Placeholder 2"/>
          <p:cNvSpPr>
            <a:spLocks noGrp="1"/>
          </p:cNvSpPr>
          <p:nvPr>
            <p:ph idx="1"/>
          </p:nvPr>
        </p:nvSpPr>
        <p:spPr>
          <a:xfrm>
            <a:off x="1115616" y="1412776"/>
            <a:ext cx="7818072" cy="4968552"/>
          </a:xfrm>
        </p:spPr>
        <p:txBody>
          <a:bodyPr>
            <a:noAutofit/>
          </a:bodyPr>
          <a:lstStyle/>
          <a:p>
            <a:pPr>
              <a:buFont typeface="Wingdings" pitchFamily="2" charset="2"/>
              <a:buChar char="Ø"/>
            </a:pPr>
            <a:r>
              <a:rPr lang="en-US" sz="2000" dirty="0" smtClean="0">
                <a:latin typeface="Segoe UI Semibold" pitchFamily="34" charset="0"/>
                <a:ea typeface="Segoe UI" pitchFamily="34" charset="0"/>
                <a:cs typeface="Segoe UI" pitchFamily="34" charset="0"/>
              </a:rPr>
              <a:t>GUI  with Gesture Management and Permissions:</a:t>
            </a:r>
          </a:p>
          <a:p>
            <a:pPr>
              <a:buNone/>
            </a:pPr>
            <a:r>
              <a:rPr lang="en-US" sz="2000" dirty="0" smtClean="0">
                <a:latin typeface="Segoe UI" pitchFamily="34" charset="0"/>
                <a:ea typeface="Segoe UI" pitchFamily="34" charset="0"/>
                <a:cs typeface="Segoe UI" pitchFamily="34" charset="0"/>
              </a:rPr>
              <a:t>			Gestures are combinations of touch positions used in touch devices. Gestures are registered and their actions are defined. Permissions are required for a application to control phone’s functions which is specified in a Manifest file.</a:t>
            </a:r>
          </a:p>
          <a:p>
            <a:pPr>
              <a:buFont typeface="Wingdings" pitchFamily="2" charset="2"/>
              <a:buChar char="Ø"/>
            </a:pPr>
            <a:r>
              <a:rPr lang="en-US" sz="2000" dirty="0" smtClean="0">
                <a:latin typeface="Segoe UI Semibold" pitchFamily="34" charset="0"/>
                <a:ea typeface="Segoe UI" pitchFamily="34" charset="0"/>
                <a:cs typeface="Segoe UI" pitchFamily="34" charset="0"/>
              </a:rPr>
              <a:t>Deployment of Platform Oriented Packages:</a:t>
            </a:r>
          </a:p>
          <a:p>
            <a:pPr>
              <a:buNone/>
            </a:pPr>
            <a:r>
              <a:rPr lang="en-US" sz="2000" dirty="0" smtClean="0">
                <a:latin typeface="Segoe UI" pitchFamily="34" charset="0"/>
                <a:ea typeface="Segoe UI" pitchFamily="34" charset="0"/>
                <a:cs typeface="Segoe UI" pitchFamily="34" charset="0"/>
              </a:rPr>
              <a:t>			Since java is platform independent. A JAR(Java Archive) for all operating systems, an EXE(Executable) setup for windows system and an APK(Android Package) for androids are exported from the IDE.</a:t>
            </a:r>
          </a:p>
          <a:p>
            <a:pPr>
              <a:buFont typeface="Wingdings" pitchFamily="2" charset="2"/>
              <a:buChar char="Ø"/>
            </a:pPr>
            <a:endParaRPr lang="en-IN" sz="2000" dirty="0" smtClean="0">
              <a:latin typeface="Segoe UI" pitchFamily="34" charset="0"/>
              <a:ea typeface="Segoe UI" pitchFamily="34" charset="0"/>
              <a:cs typeface="Segoe UI" pitchFamily="34" charset="0"/>
            </a:endParaRPr>
          </a:p>
          <a:p>
            <a:endParaRPr lang="en-IN" sz="2000" dirty="0">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fld id="{13AE68D6-6C53-4172-993D-1514D75CA495}" type="slidenum">
              <a:rPr lang="en-IN" smtClean="0"/>
              <a:pPr/>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FLOW DIAGRAM</a:t>
            </a:r>
            <a:endParaRPr lang="en-IN" dirty="0"/>
          </a:p>
        </p:txBody>
      </p:sp>
      <p:pic>
        <p:nvPicPr>
          <p:cNvPr id="6" name="Content Placeholder 5" descr="clientalgo.png"/>
          <p:cNvPicPr>
            <a:picLocks noGrp="1" noChangeAspect="1"/>
          </p:cNvPicPr>
          <p:nvPr>
            <p:ph idx="1"/>
          </p:nvPr>
        </p:nvPicPr>
        <p:blipFill>
          <a:blip r:embed="rId2" cstate="print"/>
          <a:stretch>
            <a:fillRect/>
          </a:stretch>
        </p:blipFill>
        <p:spPr>
          <a:xfrm>
            <a:off x="1259632" y="1340768"/>
            <a:ext cx="7704856" cy="5184576"/>
          </a:xfrm>
        </p:spPr>
      </p:pic>
      <p:sp>
        <p:nvSpPr>
          <p:cNvPr id="5" name="Slide Number Placeholder 4"/>
          <p:cNvSpPr>
            <a:spLocks noGrp="1"/>
          </p:cNvSpPr>
          <p:nvPr>
            <p:ph type="sldNum" sz="quarter" idx="12"/>
          </p:nvPr>
        </p:nvSpPr>
        <p:spPr/>
        <p:txBody>
          <a:bodyPr/>
          <a:lstStyle/>
          <a:p>
            <a:fld id="{13AE68D6-6C53-4172-993D-1514D75CA495}" type="slidenum">
              <a:rPr lang="en-IN" smtClean="0"/>
              <a:pPr/>
              <a:t>17</a:t>
            </a:fld>
            <a:endParaRPr lang="en-IN"/>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FLOW DIAGRAM</a:t>
            </a:r>
            <a:endParaRPr lang="en-IN" dirty="0"/>
          </a:p>
        </p:txBody>
      </p:sp>
      <p:pic>
        <p:nvPicPr>
          <p:cNvPr id="4" name="Content Placeholder 3" descr="nestflow.png"/>
          <p:cNvPicPr>
            <a:picLocks noGrp="1" noChangeAspect="1"/>
          </p:cNvPicPr>
          <p:nvPr>
            <p:ph idx="1"/>
          </p:nvPr>
        </p:nvPicPr>
        <p:blipFill>
          <a:blip r:embed="rId2" cstate="print"/>
          <a:stretch>
            <a:fillRect/>
          </a:stretch>
        </p:blipFill>
        <p:spPr>
          <a:xfrm>
            <a:off x="1259632" y="1340768"/>
            <a:ext cx="7560840" cy="5184576"/>
          </a:xfrm>
        </p:spPr>
      </p:pic>
      <p:sp>
        <p:nvSpPr>
          <p:cNvPr id="6" name="Slide Number Placeholder 5"/>
          <p:cNvSpPr>
            <a:spLocks noGrp="1"/>
          </p:cNvSpPr>
          <p:nvPr>
            <p:ph type="sldNum" sz="quarter" idx="12"/>
          </p:nvPr>
        </p:nvSpPr>
        <p:spPr/>
        <p:txBody>
          <a:bodyPr/>
          <a:lstStyle/>
          <a:p>
            <a:fld id="{13AE68D6-6C53-4172-993D-1514D75CA495}" type="slidenum">
              <a:rPr lang="en-IN" smtClean="0"/>
              <a:pPr/>
              <a:t>18</a:t>
            </a:fld>
            <a:endParaRPr lang="en-IN"/>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SYSTEM ARCHITECTURE</a:t>
            </a:r>
            <a:endParaRPr lang="en-IN" dirty="0"/>
          </a:p>
        </p:txBody>
      </p:sp>
      <p:sp>
        <p:nvSpPr>
          <p:cNvPr id="6" name="Slide Number Placeholder 5"/>
          <p:cNvSpPr>
            <a:spLocks noGrp="1"/>
          </p:cNvSpPr>
          <p:nvPr>
            <p:ph type="sldNum" sz="quarter" idx="12"/>
          </p:nvPr>
        </p:nvSpPr>
        <p:spPr/>
        <p:txBody>
          <a:bodyPr/>
          <a:lstStyle/>
          <a:p>
            <a:fld id="{13AE68D6-6C53-4172-993D-1514D75CA495}" type="slidenum">
              <a:rPr lang="en-IN" smtClean="0"/>
              <a:pPr/>
              <a:t>19</a:t>
            </a:fld>
            <a:endParaRPr lang="en-IN"/>
          </a:p>
        </p:txBody>
      </p:sp>
      <p:pic>
        <p:nvPicPr>
          <p:cNvPr id="7" name="Content Placeholder 6" descr="Arch.png"/>
          <p:cNvPicPr>
            <a:picLocks noGrp="1" noChangeAspect="1"/>
          </p:cNvPicPr>
          <p:nvPr>
            <p:ph idx="1"/>
          </p:nvPr>
        </p:nvPicPr>
        <p:blipFill>
          <a:blip r:embed="rId2" cstate="print"/>
          <a:stretch>
            <a:fillRect/>
          </a:stretch>
        </p:blipFill>
        <p:spPr>
          <a:xfrm>
            <a:off x="1435100" y="1504553"/>
            <a:ext cx="7499350" cy="4687094"/>
          </a:xfr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ABSTRACT</a:t>
            </a:r>
            <a:endParaRPr lang="en-IN" dirty="0"/>
          </a:p>
        </p:txBody>
      </p:sp>
      <p:sp>
        <p:nvSpPr>
          <p:cNvPr id="2" name="Content Placeholder 1"/>
          <p:cNvSpPr>
            <a:spLocks noGrp="1"/>
          </p:cNvSpPr>
          <p:nvPr>
            <p:ph idx="1"/>
          </p:nvPr>
        </p:nvSpPr>
        <p:spPr>
          <a:xfrm>
            <a:off x="1259632" y="1447800"/>
            <a:ext cx="7674056" cy="5149552"/>
          </a:xfrm>
        </p:spPr>
        <p:txBody>
          <a:bodyPr>
            <a:noAutofit/>
          </a:bodyPr>
          <a:lstStyle/>
          <a:p>
            <a:r>
              <a:rPr lang="en-IN" sz="2000" dirty="0" smtClean="0">
                <a:latin typeface="Segoe UI" pitchFamily="34" charset="0"/>
                <a:ea typeface="Segoe UI" pitchFamily="34" charset="0"/>
                <a:cs typeface="Segoe UI" pitchFamily="34" charset="0"/>
              </a:rPr>
              <a:t>Remote control systems are a very useful element to control and monitor devices quickly and easily.</a:t>
            </a:r>
          </a:p>
          <a:p>
            <a:r>
              <a:rPr lang="en-IN" sz="2000" dirty="0" smtClean="0">
                <a:latin typeface="Segoe UI" pitchFamily="34" charset="0"/>
                <a:ea typeface="Segoe UI" pitchFamily="34" charset="0"/>
                <a:cs typeface="Segoe UI" pitchFamily="34" charset="0"/>
              </a:rPr>
              <a:t>The main idea behind the proposed architecture was the design of a system to be used as a platform which provides the services needed to perform remote control of mobile devices.</a:t>
            </a:r>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Existing system makes use of android mobiles, USB and internet to remotely control the Personal Computer connected.</a:t>
            </a:r>
          </a:p>
          <a:p>
            <a:r>
              <a:rPr lang="en-US" sz="2000" dirty="0" smtClean="0">
                <a:latin typeface="Segoe UI" pitchFamily="34" charset="0"/>
                <a:ea typeface="Segoe UI" pitchFamily="34" charset="0"/>
                <a:cs typeface="Segoe UI" pitchFamily="34" charset="0"/>
              </a:rPr>
              <a:t>It monitors and controls the computer’s activities and switches between internet and USB based on the speed requirement.</a:t>
            </a:r>
          </a:p>
          <a:p>
            <a:r>
              <a:rPr lang="en-US" sz="2000" dirty="0" smtClean="0">
                <a:latin typeface="Segoe UI" pitchFamily="34" charset="0"/>
                <a:ea typeface="Segoe UI" pitchFamily="34" charset="0"/>
                <a:cs typeface="Segoe UI" pitchFamily="34" charset="0"/>
              </a:rPr>
              <a:t>It uses compression and decompression concepts.</a:t>
            </a:r>
          </a:p>
          <a:p>
            <a:r>
              <a:rPr lang="en-US" sz="2000" dirty="0" smtClean="0">
                <a:latin typeface="Segoe UI" pitchFamily="34" charset="0"/>
                <a:ea typeface="Segoe UI" pitchFamily="34" charset="0"/>
                <a:cs typeface="Segoe UI" pitchFamily="34" charset="0"/>
              </a:rPr>
              <a:t>Proposed system uses similar concepts using Wi-Fi for network.</a:t>
            </a:r>
          </a:p>
          <a:p>
            <a:r>
              <a:rPr lang="en-US" sz="2000" dirty="0" smtClean="0">
                <a:latin typeface="Segoe UI" pitchFamily="34" charset="0"/>
                <a:ea typeface="Segoe UI" pitchFamily="34" charset="0"/>
                <a:cs typeface="Segoe UI" pitchFamily="34" charset="0"/>
              </a:rPr>
              <a:t>Compression concepts are not used to reduce processor load in android mobiles.</a:t>
            </a:r>
          </a:p>
          <a:p>
            <a:r>
              <a:rPr lang="en-US" sz="2000" dirty="0" smtClean="0">
                <a:latin typeface="Segoe UI" pitchFamily="34" charset="0"/>
                <a:ea typeface="Segoe UI" pitchFamily="34" charset="0"/>
                <a:cs typeface="Segoe UI" pitchFamily="34" charset="0"/>
              </a:rPr>
              <a:t>Interpretation concepts are used instead. </a:t>
            </a:r>
            <a:endParaRPr lang="en-IN" sz="2000" dirty="0">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2"/>
          </p:nvPr>
        </p:nvSpPr>
        <p:spPr/>
        <p:txBody>
          <a:bodyPr/>
          <a:lstStyle/>
          <a:p>
            <a:fld id="{13AE68D6-6C53-4172-993D-1514D75CA495}" type="slidenum">
              <a:rPr lang="en-IN" smtClean="0"/>
              <a:pPr/>
              <a:t>2</a:t>
            </a:fld>
            <a:endParaRPr lang="en-IN"/>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ADVANTAGES</a:t>
            </a:r>
            <a:endParaRPr lang="en-IN" dirty="0"/>
          </a:p>
        </p:txBody>
      </p:sp>
      <p:sp>
        <p:nvSpPr>
          <p:cNvPr id="2" name="Content Placeholder 1"/>
          <p:cNvSpPr>
            <a:spLocks noGrp="1"/>
          </p:cNvSpPr>
          <p:nvPr>
            <p:ph idx="1"/>
          </p:nvPr>
        </p:nvSpPr>
        <p:spPr>
          <a:xfrm>
            <a:off x="1331640" y="1447800"/>
            <a:ext cx="7602048" cy="4800600"/>
          </a:xfrm>
        </p:spPr>
        <p:txBody>
          <a:bodyPr>
            <a:normAutofit fontScale="62500" lnSpcReduction="20000"/>
          </a:bodyPr>
          <a:lstStyle/>
          <a:p>
            <a:pPr>
              <a:lnSpc>
                <a:spcPct val="170000"/>
              </a:lnSpc>
            </a:pPr>
            <a:r>
              <a:rPr lang="en-US" dirty="0" smtClean="0">
                <a:latin typeface="Segoe UI" pitchFamily="34" charset="0"/>
                <a:ea typeface="Segoe UI" pitchFamily="34" charset="0"/>
                <a:cs typeface="Segoe UI" pitchFamily="34" charset="0"/>
              </a:rPr>
              <a:t>Wi-Fi is dynamic-switching between devices are easy and fast.</a:t>
            </a:r>
          </a:p>
          <a:p>
            <a:pPr>
              <a:lnSpc>
                <a:spcPct val="170000"/>
              </a:lnSpc>
            </a:pPr>
            <a:r>
              <a:rPr lang="en-US" dirty="0" smtClean="0">
                <a:latin typeface="Segoe UI" pitchFamily="34" charset="0"/>
                <a:ea typeface="Segoe UI" pitchFamily="34" charset="0"/>
                <a:cs typeface="Segoe UI" pitchFamily="34" charset="0"/>
              </a:rPr>
              <a:t>Wi-Fi devices are more common nowadays. Hence no additional hardware and drivers are not required.</a:t>
            </a:r>
          </a:p>
          <a:p>
            <a:pPr>
              <a:lnSpc>
                <a:spcPct val="170000"/>
              </a:lnSpc>
            </a:pPr>
            <a:r>
              <a:rPr lang="en-US" dirty="0" smtClean="0">
                <a:latin typeface="Segoe UI" pitchFamily="34" charset="0"/>
                <a:ea typeface="Segoe UI" pitchFamily="34" charset="0"/>
                <a:cs typeface="Segoe UI" pitchFamily="34" charset="0"/>
              </a:rPr>
              <a:t>Wi-Fi is more portable than USB hence user can control computers from anywhere easily.</a:t>
            </a:r>
          </a:p>
          <a:p>
            <a:pPr>
              <a:lnSpc>
                <a:spcPct val="170000"/>
              </a:lnSpc>
            </a:pPr>
            <a:r>
              <a:rPr lang="en-US" dirty="0" smtClean="0">
                <a:latin typeface="Segoe UI" pitchFamily="34" charset="0"/>
                <a:ea typeface="Segoe UI" pitchFamily="34" charset="0"/>
                <a:cs typeface="Segoe UI" pitchFamily="34" charset="0"/>
              </a:rPr>
              <a:t>Wi-Fi  is more stable and reliable than internet.</a:t>
            </a:r>
          </a:p>
          <a:p>
            <a:pPr>
              <a:lnSpc>
                <a:spcPct val="170000"/>
              </a:lnSpc>
            </a:pPr>
            <a:r>
              <a:rPr lang="en-US" dirty="0" smtClean="0">
                <a:latin typeface="Segoe UI" pitchFamily="34" charset="0"/>
                <a:ea typeface="Segoe UI" pitchFamily="34" charset="0"/>
                <a:cs typeface="Segoe UI" pitchFamily="34" charset="0"/>
              </a:rPr>
              <a:t>Using signals are faster than compressed data formats which improves the speed of controls.</a:t>
            </a:r>
            <a:endParaRPr lang="en-IN" dirty="0">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2"/>
          </p:nvPr>
        </p:nvSpPr>
        <p:spPr/>
        <p:txBody>
          <a:bodyPr/>
          <a:lstStyle/>
          <a:p>
            <a:fld id="{13AE68D6-6C53-4172-993D-1514D75CA495}" type="slidenum">
              <a:rPr lang="en-IN" smtClean="0"/>
              <a:pPr/>
              <a:t>20</a:t>
            </a:fld>
            <a:endParaRPr lang="en-IN"/>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APPLICATIONS</a:t>
            </a:r>
            <a:endParaRPr lang="en-IN" dirty="0"/>
          </a:p>
        </p:txBody>
      </p:sp>
      <p:sp>
        <p:nvSpPr>
          <p:cNvPr id="2" name="Content Placeholder 1"/>
          <p:cNvSpPr>
            <a:spLocks noGrp="1"/>
          </p:cNvSpPr>
          <p:nvPr>
            <p:ph idx="1"/>
          </p:nvPr>
        </p:nvSpPr>
        <p:spPr>
          <a:xfrm>
            <a:off x="1403648" y="1447800"/>
            <a:ext cx="7488832" cy="4501480"/>
          </a:xfrm>
        </p:spPr>
        <p:txBody>
          <a:bodyPr>
            <a:noAutofit/>
          </a:bodyPr>
          <a:lstStyle/>
          <a:p>
            <a:pPr>
              <a:lnSpc>
                <a:spcPct val="150000"/>
              </a:lnSpc>
              <a:buNone/>
            </a:pPr>
            <a:r>
              <a:rPr lang="en-US" sz="2000" u="sng" dirty="0" smtClean="0">
                <a:latin typeface="Segoe UI" pitchFamily="34" charset="0"/>
                <a:ea typeface="Segoe UI" pitchFamily="34" charset="0"/>
                <a:cs typeface="Segoe UI" pitchFamily="34" charset="0"/>
              </a:rPr>
              <a:t>1.FUNCTIONAL BENEFITS</a:t>
            </a:r>
            <a:r>
              <a:rPr lang="en-US" sz="2000" dirty="0" smtClean="0">
                <a:latin typeface="Segoe UI" pitchFamily="34" charset="0"/>
                <a:ea typeface="Segoe UI" pitchFamily="34" charset="0"/>
                <a:cs typeface="Segoe UI" pitchFamily="34" charset="0"/>
              </a:rPr>
              <a:t>:</a:t>
            </a:r>
          </a:p>
          <a:p>
            <a:pPr>
              <a:lnSpc>
                <a:spcPct val="150000"/>
              </a:lnSpc>
            </a:pPr>
            <a:r>
              <a:rPr lang="en-US" sz="2000" dirty="0" smtClean="0">
                <a:latin typeface="Segoe UI" pitchFamily="34" charset="0"/>
                <a:ea typeface="Segoe UI" pitchFamily="34" charset="0"/>
                <a:cs typeface="Segoe UI" pitchFamily="34" charset="0"/>
              </a:rPr>
              <a:t>Many Systems can be controlled using one mobile device. It may change the face of technology and the view of input devices.</a:t>
            </a:r>
          </a:p>
          <a:p>
            <a:pPr>
              <a:lnSpc>
                <a:spcPct val="150000"/>
              </a:lnSpc>
            </a:pPr>
            <a:r>
              <a:rPr lang="en-US" sz="2000" dirty="0" smtClean="0">
                <a:latin typeface="Segoe UI" pitchFamily="34" charset="0"/>
                <a:ea typeface="Segoe UI" pitchFamily="34" charset="0"/>
                <a:cs typeface="Segoe UI" pitchFamily="34" charset="0"/>
              </a:rPr>
              <a:t>Compulsory paring method enhances security of devices. Only one phone is allowed to pair with the PC for security purpose.</a:t>
            </a:r>
          </a:p>
          <a:p>
            <a:pPr>
              <a:lnSpc>
                <a:spcPct val="150000"/>
              </a:lnSpc>
            </a:pPr>
            <a:r>
              <a:rPr lang="en-US" sz="2000" dirty="0" smtClean="0">
                <a:latin typeface="Segoe UI" pitchFamily="34" charset="0"/>
                <a:ea typeface="Segoe UI" pitchFamily="34" charset="0"/>
                <a:cs typeface="Segoe UI" pitchFamily="34" charset="0"/>
              </a:rPr>
              <a:t>It is simple for basic users to understand and imply.</a:t>
            </a:r>
          </a:p>
          <a:p>
            <a:pPr>
              <a:lnSpc>
                <a:spcPct val="150000"/>
              </a:lnSpc>
            </a:pPr>
            <a:endParaRPr lang="en-US" sz="2000" dirty="0" smtClean="0">
              <a:latin typeface="Segoe UI" pitchFamily="34" charset="0"/>
              <a:ea typeface="Segoe UI" pitchFamily="34" charset="0"/>
              <a:cs typeface="Segoe UI" pitchFamily="34" charset="0"/>
            </a:endParaRPr>
          </a:p>
          <a:p>
            <a:pPr>
              <a:lnSpc>
                <a:spcPct val="150000"/>
              </a:lnSpc>
            </a:pPr>
            <a:endParaRPr lang="en-US" sz="2000" dirty="0" smtClean="0">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2"/>
          </p:nvPr>
        </p:nvSpPr>
        <p:spPr/>
        <p:txBody>
          <a:bodyPr/>
          <a:lstStyle/>
          <a:p>
            <a:fld id="{13AE68D6-6C53-4172-993D-1514D75CA495}" type="slidenum">
              <a:rPr lang="en-IN" smtClean="0"/>
              <a:pPr/>
              <a:t>21</a:t>
            </a:fld>
            <a:endParaRPr lang="en-IN"/>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APPLICATIONS</a:t>
            </a:r>
            <a:endParaRPr lang="en-IN" dirty="0"/>
          </a:p>
        </p:txBody>
      </p:sp>
      <p:sp>
        <p:nvSpPr>
          <p:cNvPr id="2" name="Content Placeholder 1"/>
          <p:cNvSpPr>
            <a:spLocks noGrp="1"/>
          </p:cNvSpPr>
          <p:nvPr>
            <p:ph idx="1"/>
          </p:nvPr>
        </p:nvSpPr>
        <p:spPr>
          <a:xfrm>
            <a:off x="1187624" y="1447800"/>
            <a:ext cx="7746064" cy="4800600"/>
          </a:xfrm>
        </p:spPr>
        <p:txBody>
          <a:bodyPr>
            <a:normAutofit/>
          </a:bodyPr>
          <a:lstStyle/>
          <a:p>
            <a:pPr>
              <a:lnSpc>
                <a:spcPct val="150000"/>
              </a:lnSpc>
              <a:buNone/>
            </a:pPr>
            <a:r>
              <a:rPr lang="en-US" sz="2000" u="sng" dirty="0" smtClean="0">
                <a:latin typeface="Segoe UI" pitchFamily="34" charset="0"/>
                <a:ea typeface="Segoe UI" pitchFamily="34" charset="0"/>
                <a:cs typeface="Segoe UI" pitchFamily="34" charset="0"/>
              </a:rPr>
              <a:t>2.NON-FUNCTIONAL BENEFITS</a:t>
            </a:r>
            <a:r>
              <a:rPr lang="en-US" sz="2000" dirty="0" smtClean="0">
                <a:latin typeface="Segoe UI" pitchFamily="34" charset="0"/>
                <a:ea typeface="Segoe UI" pitchFamily="34" charset="0"/>
                <a:cs typeface="Segoe UI" pitchFamily="34" charset="0"/>
              </a:rPr>
              <a:t>:</a:t>
            </a:r>
          </a:p>
          <a:p>
            <a:pPr>
              <a:lnSpc>
                <a:spcPct val="150000"/>
              </a:lnSpc>
            </a:pPr>
            <a:r>
              <a:rPr lang="en-US" sz="2000" dirty="0" smtClean="0">
                <a:latin typeface="Segoe UI" pitchFamily="34" charset="0"/>
                <a:ea typeface="Segoe UI" pitchFamily="34" charset="0"/>
                <a:cs typeface="Segoe UI" pitchFamily="34" charset="0"/>
              </a:rPr>
              <a:t>It saves space-Many mouse and keyboards can be replaced by one small size mobile.</a:t>
            </a:r>
          </a:p>
          <a:p>
            <a:pPr>
              <a:lnSpc>
                <a:spcPct val="150000"/>
              </a:lnSpc>
            </a:pPr>
            <a:r>
              <a:rPr lang="en-US" sz="2000" dirty="0" smtClean="0">
                <a:latin typeface="Segoe UI" pitchFamily="34" charset="0"/>
                <a:ea typeface="Segoe UI" pitchFamily="34" charset="0"/>
                <a:cs typeface="Segoe UI" pitchFamily="34" charset="0"/>
              </a:rPr>
              <a:t>Maintenance is easy along with less power usage.</a:t>
            </a:r>
          </a:p>
          <a:p>
            <a:pPr>
              <a:lnSpc>
                <a:spcPct val="150000"/>
              </a:lnSpc>
              <a:buNone/>
            </a:pPr>
            <a:r>
              <a:rPr lang="en-US" sz="2000" u="sng" dirty="0" smtClean="0">
                <a:latin typeface="Segoe UI" pitchFamily="34" charset="0"/>
                <a:ea typeface="Segoe UI" pitchFamily="34" charset="0"/>
                <a:cs typeface="Segoe UI" pitchFamily="34" charset="0"/>
              </a:rPr>
              <a:t>3.HEALTH BENEFITS</a:t>
            </a:r>
            <a:r>
              <a:rPr lang="en-US" sz="2000" dirty="0" smtClean="0">
                <a:latin typeface="Segoe UI" pitchFamily="34" charset="0"/>
                <a:ea typeface="Segoe UI" pitchFamily="34" charset="0"/>
                <a:cs typeface="Segoe UI" pitchFamily="34" charset="0"/>
              </a:rPr>
              <a:t>:</a:t>
            </a:r>
            <a:endParaRPr lang="en-IN" sz="2000" dirty="0" smtClean="0">
              <a:latin typeface="Segoe UI" pitchFamily="34" charset="0"/>
              <a:ea typeface="Segoe UI" pitchFamily="34" charset="0"/>
              <a:cs typeface="Segoe UI" pitchFamily="34" charset="0"/>
            </a:endParaRPr>
          </a:p>
          <a:p>
            <a:pPr>
              <a:lnSpc>
                <a:spcPct val="150000"/>
              </a:lnSpc>
            </a:pPr>
            <a:r>
              <a:rPr lang="en-US" sz="2000" dirty="0" smtClean="0">
                <a:latin typeface="Segoe UI" pitchFamily="34" charset="0"/>
                <a:ea typeface="Segoe UI" pitchFamily="34" charset="0"/>
                <a:cs typeface="Segoe UI" pitchFamily="34" charset="0"/>
              </a:rPr>
              <a:t>Less reduction in eye power due to increased distance to monitor.</a:t>
            </a:r>
          </a:p>
          <a:p>
            <a:pPr>
              <a:lnSpc>
                <a:spcPct val="150000"/>
              </a:lnSpc>
            </a:pPr>
            <a:r>
              <a:rPr lang="en-US" sz="2000" dirty="0" smtClean="0">
                <a:latin typeface="Segoe UI" pitchFamily="34" charset="0"/>
                <a:ea typeface="Segoe UI" pitchFamily="34" charset="0"/>
                <a:cs typeface="Segoe UI" pitchFamily="34" charset="0"/>
              </a:rPr>
              <a:t>Other health problems due to prolonged postures like neck pain and back pain are avoided.</a:t>
            </a:r>
            <a:endParaRPr lang="en-IN" sz="2000" dirty="0" smtClean="0">
              <a:latin typeface="Segoe UI" pitchFamily="34" charset="0"/>
              <a:ea typeface="Segoe UI" pitchFamily="34" charset="0"/>
              <a:cs typeface="Segoe UI" pitchFamily="34" charset="0"/>
            </a:endParaRPr>
          </a:p>
          <a:p>
            <a:pPr>
              <a:lnSpc>
                <a:spcPct val="150000"/>
              </a:lnSpc>
            </a:pPr>
            <a:endParaRPr lang="en-US" sz="2000" dirty="0" smtClean="0">
              <a:latin typeface="Segoe UI" pitchFamily="34" charset="0"/>
              <a:ea typeface="Segoe UI" pitchFamily="34" charset="0"/>
              <a:cs typeface="Segoe UI" pitchFamily="34" charset="0"/>
            </a:endParaRPr>
          </a:p>
          <a:p>
            <a:pPr>
              <a:lnSpc>
                <a:spcPct val="150000"/>
              </a:lnSpc>
            </a:pPr>
            <a:endParaRPr lang="en-US" sz="2000" dirty="0" smtClean="0">
              <a:latin typeface="Segoe UI" pitchFamily="34" charset="0"/>
              <a:ea typeface="Segoe UI" pitchFamily="34" charset="0"/>
              <a:cs typeface="Segoe UI" pitchFamily="34" charset="0"/>
            </a:endParaRPr>
          </a:p>
          <a:p>
            <a:pPr>
              <a:lnSpc>
                <a:spcPct val="150000"/>
              </a:lnSpc>
              <a:buNone/>
            </a:pPr>
            <a:endParaRPr lang="en-US" sz="2000" u="sng" dirty="0" smtClean="0">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2"/>
          </p:nvPr>
        </p:nvSpPr>
        <p:spPr/>
        <p:txBody>
          <a:bodyPr/>
          <a:lstStyle/>
          <a:p>
            <a:fld id="{13AE68D6-6C53-4172-993D-1514D75CA495}" type="slidenum">
              <a:rPr lang="en-IN" smtClean="0"/>
              <a:pPr/>
              <a:t>22</a:t>
            </a:fld>
            <a:endParaRPr lang="en-IN"/>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SCREENSHOTS</a:t>
            </a:r>
            <a:endParaRPr lang="en-IN" dirty="0"/>
          </a:p>
        </p:txBody>
      </p:sp>
      <p:sp>
        <p:nvSpPr>
          <p:cNvPr id="6" name="Slide Number Placeholder 5"/>
          <p:cNvSpPr>
            <a:spLocks noGrp="1"/>
          </p:cNvSpPr>
          <p:nvPr>
            <p:ph type="sldNum" sz="quarter" idx="12"/>
          </p:nvPr>
        </p:nvSpPr>
        <p:spPr/>
        <p:txBody>
          <a:bodyPr/>
          <a:lstStyle/>
          <a:p>
            <a:fld id="{13AE68D6-6C53-4172-993D-1514D75CA495}" type="slidenum">
              <a:rPr lang="en-IN" smtClean="0"/>
              <a:pPr/>
              <a:t>23</a:t>
            </a:fld>
            <a:endParaRPr lang="en-IN"/>
          </a:p>
        </p:txBody>
      </p:sp>
      <p:pic>
        <p:nvPicPr>
          <p:cNvPr id="7" name="Content Placeholder 6" descr="cdcd.png"/>
          <p:cNvPicPr>
            <a:picLocks noGrp="1" noChangeAspect="1"/>
          </p:cNvPicPr>
          <p:nvPr>
            <p:ph idx="1"/>
          </p:nvPr>
        </p:nvPicPr>
        <p:blipFill>
          <a:blip r:embed="rId2" cstate="print"/>
          <a:stretch>
            <a:fillRect/>
          </a:stretch>
        </p:blipFill>
        <p:spPr>
          <a:xfrm>
            <a:off x="1187624" y="1744222"/>
            <a:ext cx="7746826" cy="4565098"/>
          </a:xfrm>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SCREENSHOTS</a:t>
            </a:r>
            <a:endParaRPr lang="en-IN" dirty="0"/>
          </a:p>
        </p:txBody>
      </p:sp>
      <p:pic>
        <p:nvPicPr>
          <p:cNvPr id="6" name="Content Placeholder 5" descr="mac012.png"/>
          <p:cNvPicPr>
            <a:picLocks noGrp="1" noChangeAspect="1"/>
          </p:cNvPicPr>
          <p:nvPr>
            <p:ph idx="1"/>
          </p:nvPr>
        </p:nvPicPr>
        <p:blipFill>
          <a:blip r:embed="rId2" cstate="print"/>
          <a:stretch>
            <a:fillRect/>
          </a:stretch>
        </p:blipFill>
        <p:spPr>
          <a:xfrm>
            <a:off x="1187624" y="1628800"/>
            <a:ext cx="7776864" cy="4432350"/>
          </a:xfrm>
        </p:spPr>
      </p:pic>
      <p:sp>
        <p:nvSpPr>
          <p:cNvPr id="5" name="Slide Number Placeholder 4"/>
          <p:cNvSpPr>
            <a:spLocks noGrp="1"/>
          </p:cNvSpPr>
          <p:nvPr>
            <p:ph type="sldNum" sz="quarter" idx="12"/>
          </p:nvPr>
        </p:nvSpPr>
        <p:spPr/>
        <p:txBody>
          <a:bodyPr/>
          <a:lstStyle/>
          <a:p>
            <a:fld id="{13AE68D6-6C53-4172-993D-1514D75CA495}" type="slidenum">
              <a:rPr lang="en-IN" smtClean="0"/>
              <a:pPr/>
              <a:t>24</a:t>
            </a:fld>
            <a:endParaRPr lang="en-IN"/>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SCREENSHOTS</a:t>
            </a:r>
            <a:endParaRPr lang="en-IN" dirty="0"/>
          </a:p>
        </p:txBody>
      </p:sp>
      <p:pic>
        <p:nvPicPr>
          <p:cNvPr id="4" name="Content Placeholder 3" descr="Screenshotubuntu.jpg"/>
          <p:cNvPicPr>
            <a:picLocks noGrp="1" noChangeAspect="1"/>
          </p:cNvPicPr>
          <p:nvPr>
            <p:ph idx="1"/>
          </p:nvPr>
        </p:nvPicPr>
        <p:blipFill>
          <a:blip r:embed="rId2" cstate="print"/>
          <a:stretch>
            <a:fillRect/>
          </a:stretch>
        </p:blipFill>
        <p:spPr>
          <a:xfrm>
            <a:off x="1115616" y="1484784"/>
            <a:ext cx="7848872" cy="4615495"/>
          </a:xfrm>
        </p:spPr>
      </p:pic>
      <p:sp>
        <p:nvSpPr>
          <p:cNvPr id="6" name="Slide Number Placeholder 5"/>
          <p:cNvSpPr>
            <a:spLocks noGrp="1"/>
          </p:cNvSpPr>
          <p:nvPr>
            <p:ph type="sldNum" sz="quarter" idx="12"/>
          </p:nvPr>
        </p:nvSpPr>
        <p:spPr/>
        <p:txBody>
          <a:bodyPr/>
          <a:lstStyle/>
          <a:p>
            <a:fld id="{13AE68D6-6C53-4172-993D-1514D75CA495}" type="slidenum">
              <a:rPr lang="en-IN" smtClean="0"/>
              <a:pPr/>
              <a:t>25</a:t>
            </a:fld>
            <a:endParaRPr lang="en-IN"/>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SCREENSHOTS</a:t>
            </a:r>
            <a:endParaRPr lang="en-IN" dirty="0"/>
          </a:p>
        </p:txBody>
      </p:sp>
      <p:pic>
        <p:nvPicPr>
          <p:cNvPr id="4" name="Content Placeholder 3" descr="4.png"/>
          <p:cNvPicPr>
            <a:picLocks noGrp="1" noChangeAspect="1"/>
          </p:cNvPicPr>
          <p:nvPr>
            <p:ph idx="1"/>
          </p:nvPr>
        </p:nvPicPr>
        <p:blipFill>
          <a:blip r:embed="rId2" cstate="print"/>
          <a:stretch>
            <a:fillRect/>
          </a:stretch>
        </p:blipFill>
        <p:spPr>
          <a:xfrm>
            <a:off x="2339752" y="1268760"/>
            <a:ext cx="5400600" cy="5400600"/>
          </a:xfrm>
        </p:spPr>
      </p:pic>
      <p:sp>
        <p:nvSpPr>
          <p:cNvPr id="6" name="Slide Number Placeholder 5"/>
          <p:cNvSpPr>
            <a:spLocks noGrp="1"/>
          </p:cNvSpPr>
          <p:nvPr>
            <p:ph type="sldNum" sz="quarter" idx="12"/>
          </p:nvPr>
        </p:nvSpPr>
        <p:spPr/>
        <p:txBody>
          <a:bodyPr/>
          <a:lstStyle/>
          <a:p>
            <a:fld id="{13AE68D6-6C53-4172-993D-1514D75CA495}" type="slidenum">
              <a:rPr lang="en-IN" smtClean="0"/>
              <a:pPr/>
              <a:t>26</a:t>
            </a:fld>
            <a:endParaRPr lang="en-IN"/>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SCREENSHOTS</a:t>
            </a:r>
            <a:endParaRPr lang="en-IN" dirty="0"/>
          </a:p>
        </p:txBody>
      </p:sp>
      <p:pic>
        <p:nvPicPr>
          <p:cNvPr id="4" name="Content Placeholder 3" descr="layout1.png"/>
          <p:cNvPicPr>
            <a:picLocks noGrp="1" noChangeAspect="1"/>
          </p:cNvPicPr>
          <p:nvPr>
            <p:ph idx="1"/>
          </p:nvPr>
        </p:nvPicPr>
        <p:blipFill>
          <a:blip r:embed="rId2" cstate="print"/>
          <a:stretch>
            <a:fillRect/>
          </a:stretch>
        </p:blipFill>
        <p:spPr>
          <a:xfrm>
            <a:off x="2123728" y="1196752"/>
            <a:ext cx="5544616" cy="5661248"/>
          </a:xfrm>
        </p:spPr>
      </p:pic>
      <p:sp>
        <p:nvSpPr>
          <p:cNvPr id="6" name="Slide Number Placeholder 5"/>
          <p:cNvSpPr>
            <a:spLocks noGrp="1"/>
          </p:cNvSpPr>
          <p:nvPr>
            <p:ph type="sldNum" sz="quarter" idx="12"/>
          </p:nvPr>
        </p:nvSpPr>
        <p:spPr/>
        <p:txBody>
          <a:bodyPr/>
          <a:lstStyle/>
          <a:p>
            <a:fld id="{13AE68D6-6C53-4172-993D-1514D75CA495}" type="slidenum">
              <a:rPr lang="en-IN" smtClean="0"/>
              <a:pPr/>
              <a:t>27</a:t>
            </a:fld>
            <a:endParaRPr lang="en-IN"/>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SCREENSHOTS</a:t>
            </a:r>
            <a:endParaRPr lang="en-IN" dirty="0"/>
          </a:p>
        </p:txBody>
      </p:sp>
      <p:pic>
        <p:nvPicPr>
          <p:cNvPr id="4" name="Content Placeholder 3" descr="layout2.png"/>
          <p:cNvPicPr>
            <a:picLocks noGrp="1" noChangeAspect="1"/>
          </p:cNvPicPr>
          <p:nvPr>
            <p:ph idx="1"/>
          </p:nvPr>
        </p:nvPicPr>
        <p:blipFill>
          <a:blip r:embed="rId2" cstate="print"/>
          <a:stretch>
            <a:fillRect/>
          </a:stretch>
        </p:blipFill>
        <p:spPr>
          <a:xfrm>
            <a:off x="2195736" y="1268760"/>
            <a:ext cx="5616624" cy="5400600"/>
          </a:xfrm>
        </p:spPr>
      </p:pic>
      <p:sp>
        <p:nvSpPr>
          <p:cNvPr id="6" name="Slide Number Placeholder 5"/>
          <p:cNvSpPr>
            <a:spLocks noGrp="1"/>
          </p:cNvSpPr>
          <p:nvPr>
            <p:ph type="sldNum" sz="quarter" idx="12"/>
          </p:nvPr>
        </p:nvSpPr>
        <p:spPr/>
        <p:txBody>
          <a:bodyPr/>
          <a:lstStyle/>
          <a:p>
            <a:fld id="{13AE68D6-6C53-4172-993D-1514D75CA495}" type="slidenum">
              <a:rPr lang="en-IN" smtClean="0"/>
              <a:pPr/>
              <a:t>28</a:t>
            </a:fld>
            <a:endParaRPr lang="en-IN"/>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SYSTEM REQUIREMENT</a:t>
            </a:r>
            <a:endParaRPr lang="en-IN" dirty="0"/>
          </a:p>
        </p:txBody>
      </p:sp>
      <p:sp>
        <p:nvSpPr>
          <p:cNvPr id="2" name="Content Placeholder 1"/>
          <p:cNvSpPr>
            <a:spLocks noGrp="1"/>
          </p:cNvSpPr>
          <p:nvPr>
            <p:ph idx="1"/>
          </p:nvPr>
        </p:nvSpPr>
        <p:spPr/>
        <p:txBody>
          <a:bodyPr>
            <a:normAutofit/>
          </a:bodyPr>
          <a:lstStyle/>
          <a:p>
            <a:pPr>
              <a:buNone/>
            </a:pPr>
            <a:r>
              <a:rPr lang="en-US" sz="2000" b="1" dirty="0" smtClean="0">
                <a:latin typeface="Segoe UI" pitchFamily="34" charset="0"/>
                <a:ea typeface="Segoe UI" pitchFamily="34" charset="0"/>
                <a:cs typeface="Segoe UI" pitchFamily="34" charset="0"/>
              </a:rPr>
              <a:t>Personal Computer:</a:t>
            </a:r>
          </a:p>
          <a:p>
            <a:r>
              <a:rPr lang="en-US" sz="2000" dirty="0" smtClean="0">
                <a:latin typeface="Segoe UI" pitchFamily="34" charset="0"/>
                <a:ea typeface="Segoe UI" pitchFamily="34" charset="0"/>
                <a:cs typeface="Segoe UI" pitchFamily="34" charset="0"/>
              </a:rPr>
              <a:t>RAM				: 1 GB or above</a:t>
            </a:r>
          </a:p>
          <a:p>
            <a:r>
              <a:rPr lang="en-US" sz="2000" dirty="0" smtClean="0">
                <a:latin typeface="Segoe UI" pitchFamily="34" charset="0"/>
                <a:ea typeface="Segoe UI" pitchFamily="34" charset="0"/>
                <a:cs typeface="Segoe UI" pitchFamily="34" charset="0"/>
              </a:rPr>
              <a:t>OS				: Windows XP or above</a:t>
            </a:r>
          </a:p>
          <a:p>
            <a:r>
              <a:rPr lang="en-US" sz="2000" dirty="0" smtClean="0">
                <a:latin typeface="Segoe UI" pitchFamily="34" charset="0"/>
                <a:ea typeface="Segoe UI" pitchFamily="34" charset="0"/>
                <a:cs typeface="Segoe UI" pitchFamily="34" charset="0"/>
              </a:rPr>
              <a:t>S/W and Drivers		: JRE 1.6.0_3 or above</a:t>
            </a:r>
          </a:p>
          <a:p>
            <a:r>
              <a:rPr lang="en-US" sz="2000" dirty="0" smtClean="0">
                <a:latin typeface="Segoe UI" pitchFamily="34" charset="0"/>
                <a:ea typeface="Segoe UI" pitchFamily="34" charset="0"/>
                <a:cs typeface="Segoe UI" pitchFamily="34" charset="0"/>
              </a:rPr>
              <a:t>Network Adaptor		: Dynamic WLAN Host Adaptor </a:t>
            </a:r>
          </a:p>
          <a:p>
            <a:endParaRPr lang="en-US" sz="2000" dirty="0" smtClean="0">
              <a:latin typeface="Segoe UI" pitchFamily="34" charset="0"/>
              <a:ea typeface="Segoe UI" pitchFamily="34" charset="0"/>
              <a:cs typeface="Segoe UI" pitchFamily="34" charset="0"/>
            </a:endParaRPr>
          </a:p>
          <a:p>
            <a:pPr>
              <a:buNone/>
            </a:pPr>
            <a:r>
              <a:rPr lang="en-US" sz="2000" b="1" dirty="0" smtClean="0">
                <a:latin typeface="Segoe UI" pitchFamily="34" charset="0"/>
                <a:ea typeface="Segoe UI" pitchFamily="34" charset="0"/>
                <a:cs typeface="Segoe UI" pitchFamily="34" charset="0"/>
              </a:rPr>
              <a:t>Android Mobile:</a:t>
            </a:r>
          </a:p>
          <a:p>
            <a:r>
              <a:rPr lang="en-US" sz="2000" dirty="0" smtClean="0">
                <a:latin typeface="Segoe UI" pitchFamily="34" charset="0"/>
                <a:ea typeface="Segoe UI" pitchFamily="34" charset="0"/>
                <a:cs typeface="Segoe UI" pitchFamily="34" charset="0"/>
              </a:rPr>
              <a:t>OS				: API 14(4.0) or above</a:t>
            </a:r>
          </a:p>
          <a:p>
            <a:r>
              <a:rPr lang="en-US" sz="2000" dirty="0" smtClean="0">
                <a:latin typeface="Segoe UI" pitchFamily="34" charset="0"/>
                <a:ea typeface="Segoe UI" pitchFamily="34" charset="0"/>
                <a:cs typeface="Segoe UI" pitchFamily="34" charset="0"/>
              </a:rPr>
              <a:t>Screen Resolution		: </a:t>
            </a:r>
            <a:r>
              <a:rPr lang="en-US" sz="2000" dirty="0" err="1" smtClean="0">
                <a:latin typeface="Segoe UI" pitchFamily="34" charset="0"/>
                <a:ea typeface="Segoe UI" pitchFamily="34" charset="0"/>
                <a:cs typeface="Segoe UI" pitchFamily="34" charset="0"/>
              </a:rPr>
              <a:t>Atleast</a:t>
            </a:r>
            <a:r>
              <a:rPr lang="en-US" sz="2000" dirty="0" smtClean="0">
                <a:latin typeface="Segoe UI" pitchFamily="34" charset="0"/>
                <a:ea typeface="Segoe UI" pitchFamily="34" charset="0"/>
                <a:cs typeface="Segoe UI" pitchFamily="34" charset="0"/>
              </a:rPr>
              <a:t> 800x480 </a:t>
            </a:r>
            <a:r>
              <a:rPr lang="en-US" sz="2000" dirty="0" err="1" smtClean="0">
                <a:latin typeface="Segoe UI" pitchFamily="34" charset="0"/>
                <a:ea typeface="Segoe UI" pitchFamily="34" charset="0"/>
                <a:cs typeface="Segoe UI" pitchFamily="34" charset="0"/>
              </a:rPr>
              <a:t>plx</a:t>
            </a:r>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Network Adaptors		: Embedded Wi-Fi adaptor</a:t>
            </a:r>
          </a:p>
          <a:p>
            <a:r>
              <a:rPr lang="en-US" sz="2000" dirty="0" smtClean="0">
                <a:latin typeface="Segoe UI" pitchFamily="34" charset="0"/>
                <a:ea typeface="Segoe UI" pitchFamily="34" charset="0"/>
                <a:cs typeface="Segoe UI" pitchFamily="34" charset="0"/>
              </a:rPr>
              <a:t>RAM				: </a:t>
            </a:r>
            <a:r>
              <a:rPr lang="en-US" sz="2000" dirty="0" err="1" smtClean="0">
                <a:latin typeface="Segoe UI" pitchFamily="34" charset="0"/>
                <a:ea typeface="Segoe UI" pitchFamily="34" charset="0"/>
                <a:cs typeface="Segoe UI" pitchFamily="34" charset="0"/>
              </a:rPr>
              <a:t>Atleast</a:t>
            </a:r>
            <a:r>
              <a:rPr lang="en-US" sz="2000" dirty="0" smtClean="0">
                <a:latin typeface="Segoe UI" pitchFamily="34" charset="0"/>
                <a:ea typeface="Segoe UI" pitchFamily="34" charset="0"/>
                <a:cs typeface="Segoe UI" pitchFamily="34" charset="0"/>
              </a:rPr>
              <a:t> 512mb with 						 GPU, </a:t>
            </a:r>
            <a:r>
              <a:rPr lang="en-US" sz="2000" dirty="0" err="1" smtClean="0">
                <a:latin typeface="Segoe UI" pitchFamily="34" charset="0"/>
                <a:ea typeface="Segoe UI" pitchFamily="34" charset="0"/>
                <a:cs typeface="Segoe UI" pitchFamily="34" charset="0"/>
              </a:rPr>
              <a:t>Dualcore</a:t>
            </a:r>
            <a:endParaRPr lang="en-US" sz="2000" dirty="0" smtClean="0">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2"/>
          </p:nvPr>
        </p:nvSpPr>
        <p:spPr/>
        <p:txBody>
          <a:bodyPr/>
          <a:lstStyle/>
          <a:p>
            <a:fld id="{13AE68D6-6C53-4172-993D-1514D75CA495}" type="slidenum">
              <a:rPr lang="en-IN" smtClean="0"/>
              <a:pPr/>
              <a:t>29</a:t>
            </a:fld>
            <a:endParaRPr lang="en-IN"/>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3608" y="188640"/>
            <a:ext cx="8100392" cy="1143000"/>
          </a:xfrm>
        </p:spPr>
        <p:txBody>
          <a:bodyPr/>
          <a:lstStyle/>
          <a:p>
            <a:pPr algn="ctr"/>
            <a:r>
              <a:rPr lang="en-US" dirty="0" smtClean="0"/>
              <a:t>INTRODUCTION</a:t>
            </a:r>
            <a:endParaRPr lang="en-IN" dirty="0"/>
          </a:p>
        </p:txBody>
      </p:sp>
      <p:sp>
        <p:nvSpPr>
          <p:cNvPr id="2" name="Content Placeholder 1"/>
          <p:cNvSpPr>
            <a:spLocks noGrp="1"/>
          </p:cNvSpPr>
          <p:nvPr>
            <p:ph idx="1"/>
          </p:nvPr>
        </p:nvSpPr>
        <p:spPr>
          <a:xfrm>
            <a:off x="1115616" y="1268760"/>
            <a:ext cx="7776864" cy="5256584"/>
          </a:xfrm>
        </p:spPr>
        <p:txBody>
          <a:bodyPr numCol="1">
            <a:noAutofit/>
          </a:bodyPr>
          <a:lstStyle/>
          <a:p>
            <a:pPr algn="just">
              <a:lnSpc>
                <a:spcPct val="150000"/>
              </a:lnSpc>
              <a:buNone/>
            </a:pPr>
            <a:r>
              <a:rPr lang="en-IN" sz="2000" dirty="0" smtClean="0">
                <a:latin typeface="Segoe UI" pitchFamily="34" charset="0"/>
                <a:ea typeface="Segoe UI" pitchFamily="34" charset="0"/>
                <a:cs typeface="Segoe UI" pitchFamily="34" charset="0"/>
              </a:rPr>
              <a:t>		The standard input devices of a computer are keyboard and mouse. It takes space and maintenance is difficult. On the other hand android phones are quite popular in market. It comes packed with powerful processors, large displays and reliable networking hardware which is enough to act as a virtual keyboard and a touchpad. We are using these features to our advantage. A communication link is established between client mobile and server PC. The inputs given on mobile are converted into small signals and sent to computer. The computer receives these signals and emulates keyboard and mouse actions accordingly. This type of computing is called Virtual Network Computing(VNC).</a:t>
            </a:r>
            <a:endParaRPr lang="en-IN" sz="2000" dirty="0">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2"/>
          </p:nvPr>
        </p:nvSpPr>
        <p:spPr/>
        <p:txBody>
          <a:bodyPr/>
          <a:lstStyle/>
          <a:p>
            <a:fld id="{13AE68D6-6C53-4172-993D-1514D75CA495}" type="slidenum">
              <a:rPr lang="en-IN" smtClean="0"/>
              <a:pPr/>
              <a:t>3</a:t>
            </a:fld>
            <a:endParaRPr lang="en-IN"/>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REFERENCES</a:t>
            </a:r>
            <a:endParaRPr lang="en-IN" dirty="0"/>
          </a:p>
        </p:txBody>
      </p:sp>
      <p:sp>
        <p:nvSpPr>
          <p:cNvPr id="2" name="Content Placeholder 1"/>
          <p:cNvSpPr>
            <a:spLocks noGrp="1"/>
          </p:cNvSpPr>
          <p:nvPr>
            <p:ph idx="1"/>
          </p:nvPr>
        </p:nvSpPr>
        <p:spPr>
          <a:xfrm>
            <a:off x="971600" y="1268760"/>
            <a:ext cx="7869560" cy="5400600"/>
          </a:xfrm>
        </p:spPr>
        <p:txBody>
          <a:bodyPr>
            <a:noAutofit/>
          </a:bodyPr>
          <a:lstStyle/>
          <a:p>
            <a:pPr algn="just">
              <a:lnSpc>
                <a:spcPct val="150000"/>
              </a:lnSpc>
            </a:pPr>
            <a:r>
              <a:rPr lang="en-IN" sz="1800" dirty="0" err="1" smtClean="0">
                <a:latin typeface="Times New Roman" pitchFamily="18" charset="0"/>
                <a:ea typeface="Segoe UI" pitchFamily="34" charset="0"/>
                <a:cs typeface="Times New Roman" pitchFamily="18" charset="0"/>
              </a:rPr>
              <a:t>Singhal,A;and</a:t>
            </a:r>
            <a:r>
              <a:rPr lang="en-IN" sz="1800" dirty="0" smtClean="0">
                <a:latin typeface="Times New Roman" pitchFamily="18" charset="0"/>
                <a:ea typeface="Segoe UI" pitchFamily="34" charset="0"/>
                <a:cs typeface="Times New Roman" pitchFamily="18" charset="0"/>
              </a:rPr>
              <a:t> </a:t>
            </a:r>
            <a:r>
              <a:rPr lang="en-IN" sz="1800" dirty="0" err="1" smtClean="0">
                <a:latin typeface="Times New Roman" pitchFamily="18" charset="0"/>
                <a:ea typeface="Segoe UI" pitchFamily="34" charset="0"/>
                <a:cs typeface="Times New Roman" pitchFamily="18" charset="0"/>
              </a:rPr>
              <a:t>Umar,S,”</a:t>
            </a:r>
            <a:r>
              <a:rPr lang="en-IN" sz="1800" b="1" dirty="0" err="1" smtClean="0">
                <a:latin typeface="Times New Roman" pitchFamily="18" charset="0"/>
                <a:ea typeface="Segoe UI" pitchFamily="34" charset="0"/>
                <a:cs typeface="Times New Roman" pitchFamily="18" charset="0"/>
              </a:rPr>
              <a:t>Application</a:t>
            </a:r>
            <a:r>
              <a:rPr lang="en-IN" sz="1800" b="1" dirty="0" smtClean="0">
                <a:latin typeface="Times New Roman" pitchFamily="18" charset="0"/>
                <a:ea typeface="Segoe UI" pitchFamily="34" charset="0"/>
                <a:cs typeface="Times New Roman" pitchFamily="18" charset="0"/>
              </a:rPr>
              <a:t> Remote Control using </a:t>
            </a:r>
            <a:r>
              <a:rPr lang="en-IN" sz="1800" b="1" dirty="0" err="1" smtClean="0">
                <a:latin typeface="Times New Roman" pitchFamily="18" charset="0"/>
                <a:ea typeface="Segoe UI" pitchFamily="34" charset="0"/>
                <a:cs typeface="Times New Roman" pitchFamily="18" charset="0"/>
              </a:rPr>
              <a:t>Bluetooth</a:t>
            </a:r>
            <a:r>
              <a:rPr lang="en-IN" sz="1800" dirty="0" err="1" smtClean="0">
                <a:latin typeface="Times New Roman" pitchFamily="18" charset="0"/>
                <a:ea typeface="Segoe UI" pitchFamily="34" charset="0"/>
                <a:cs typeface="Times New Roman" pitchFamily="18" charset="0"/>
              </a:rPr>
              <a:t>”,International</a:t>
            </a:r>
            <a:r>
              <a:rPr lang="en-IN" sz="1800" dirty="0" smtClean="0">
                <a:latin typeface="Times New Roman" pitchFamily="18" charset="0"/>
                <a:ea typeface="Segoe UI" pitchFamily="34" charset="0"/>
                <a:cs typeface="Times New Roman" pitchFamily="18" charset="0"/>
              </a:rPr>
              <a:t> 	Conferences on Advanced Computer Control,2008.IEEE transactions on Mobile computing,2011.</a:t>
            </a:r>
          </a:p>
          <a:p>
            <a:pPr algn="just">
              <a:lnSpc>
                <a:spcPct val="150000"/>
              </a:lnSpc>
            </a:pPr>
            <a:r>
              <a:rPr lang="en-IN" sz="1800" dirty="0" err="1" smtClean="0">
                <a:latin typeface="Times New Roman" pitchFamily="18" charset="0"/>
                <a:ea typeface="Segoe UI" pitchFamily="34" charset="0"/>
                <a:cs typeface="Times New Roman" pitchFamily="18" charset="0"/>
              </a:rPr>
              <a:t>Enck</a:t>
            </a:r>
            <a:r>
              <a:rPr lang="en-IN" sz="1800" dirty="0" smtClean="0">
                <a:latin typeface="Times New Roman" pitchFamily="18" charset="0"/>
                <a:ea typeface="Segoe UI" pitchFamily="34" charset="0"/>
                <a:cs typeface="Times New Roman" pitchFamily="18" charset="0"/>
              </a:rPr>
              <a:t>, W., </a:t>
            </a:r>
            <a:r>
              <a:rPr lang="en-IN" sz="1800" dirty="0" err="1" smtClean="0">
                <a:latin typeface="Times New Roman" pitchFamily="18" charset="0"/>
                <a:ea typeface="Segoe UI" pitchFamily="34" charset="0"/>
                <a:cs typeface="Times New Roman" pitchFamily="18" charset="0"/>
              </a:rPr>
              <a:t>Ongtang</a:t>
            </a:r>
            <a:r>
              <a:rPr lang="en-IN" sz="1800" dirty="0" smtClean="0">
                <a:latin typeface="Times New Roman" pitchFamily="18" charset="0"/>
                <a:ea typeface="Segoe UI" pitchFamily="34" charset="0"/>
                <a:cs typeface="Times New Roman" pitchFamily="18" charset="0"/>
              </a:rPr>
              <a:t>, M., McDaniel, P., "</a:t>
            </a:r>
            <a:r>
              <a:rPr lang="en-IN" sz="1800" b="1" dirty="0" smtClean="0">
                <a:latin typeface="Times New Roman" pitchFamily="18" charset="0"/>
                <a:ea typeface="Segoe UI" pitchFamily="34" charset="0"/>
                <a:cs typeface="Times New Roman" pitchFamily="18" charset="0"/>
              </a:rPr>
              <a:t>Understanding Android Security</a:t>
            </a:r>
            <a:r>
              <a:rPr lang="en-IN" sz="1800" dirty="0" smtClean="0">
                <a:latin typeface="Times New Roman" pitchFamily="18" charset="0"/>
                <a:ea typeface="Segoe UI" pitchFamily="34" charset="0"/>
                <a:cs typeface="Times New Roman" pitchFamily="18" charset="0"/>
              </a:rPr>
              <a:t>", Security &amp; Privacy, IEEE, Jan.-Feb. 2009, Volume 7,Issue 1, pp.50-57</a:t>
            </a:r>
          </a:p>
          <a:p>
            <a:pPr algn="just">
              <a:lnSpc>
                <a:spcPct val="150000"/>
              </a:lnSpc>
            </a:pPr>
            <a:r>
              <a:rPr lang="en-US" sz="1800" dirty="0" smtClean="0">
                <a:latin typeface="Times New Roman" pitchFamily="18" charset="0"/>
                <a:ea typeface="Segoe UI" pitchFamily="34" charset="0"/>
                <a:cs typeface="Times New Roman" pitchFamily="18" charset="0"/>
              </a:rPr>
              <a:t>“</a:t>
            </a:r>
            <a:r>
              <a:rPr lang="en-US" sz="1800" b="1" dirty="0" smtClean="0">
                <a:latin typeface="Times New Roman" pitchFamily="18" charset="0"/>
                <a:ea typeface="Segoe UI" pitchFamily="34" charset="0"/>
                <a:cs typeface="Times New Roman" pitchFamily="18" charset="0"/>
              </a:rPr>
              <a:t>Mobile Web-Based System For Remote-Controlled Electronic Devices and Smart objects </a:t>
            </a:r>
            <a:r>
              <a:rPr lang="en-US" sz="1800" dirty="0" smtClean="0">
                <a:latin typeface="Times New Roman" pitchFamily="18" charset="0"/>
                <a:ea typeface="Segoe UI" pitchFamily="34" charset="0"/>
                <a:cs typeface="Times New Roman" pitchFamily="18" charset="0"/>
              </a:rPr>
              <a:t>“,Jordan </a:t>
            </a:r>
            <a:r>
              <a:rPr lang="en-US" sz="1800" dirty="0" err="1" smtClean="0">
                <a:latin typeface="Times New Roman" pitchFamily="18" charset="0"/>
                <a:ea typeface="Segoe UI" pitchFamily="34" charset="0"/>
                <a:cs typeface="Times New Roman" pitchFamily="18" charset="0"/>
              </a:rPr>
              <a:t>Pascual</a:t>
            </a:r>
            <a:r>
              <a:rPr lang="en-US" sz="1800" dirty="0" smtClean="0">
                <a:latin typeface="Times New Roman" pitchFamily="18" charset="0"/>
                <a:ea typeface="Segoe UI" pitchFamily="34" charset="0"/>
                <a:cs typeface="Times New Roman" pitchFamily="18" charset="0"/>
              </a:rPr>
              <a:t> </a:t>
            </a:r>
            <a:r>
              <a:rPr lang="en-US" sz="1800" dirty="0" err="1" smtClean="0">
                <a:latin typeface="Times New Roman" pitchFamily="18" charset="0"/>
                <a:ea typeface="Segoe UI" pitchFamily="34" charset="0"/>
                <a:cs typeface="Times New Roman" pitchFamily="18" charset="0"/>
              </a:rPr>
              <a:t>Espada</a:t>
            </a:r>
            <a:r>
              <a:rPr lang="en-US" sz="1800" dirty="0" smtClean="0">
                <a:latin typeface="Times New Roman" pitchFamily="18" charset="0"/>
                <a:ea typeface="Segoe UI" pitchFamily="34" charset="0"/>
                <a:cs typeface="Times New Roman" pitchFamily="18" charset="0"/>
              </a:rPr>
              <a:t> &amp; </a:t>
            </a:r>
            <a:r>
              <a:rPr lang="en-US" sz="1800" dirty="0" err="1" smtClean="0">
                <a:latin typeface="Times New Roman" pitchFamily="18" charset="0"/>
                <a:ea typeface="Segoe UI" pitchFamily="34" charset="0"/>
                <a:cs typeface="Times New Roman" pitchFamily="18" charset="0"/>
              </a:rPr>
              <a:t>Vincente</a:t>
            </a:r>
            <a:r>
              <a:rPr lang="en-US" sz="1800" dirty="0" smtClean="0">
                <a:latin typeface="Times New Roman" pitchFamily="18" charset="0"/>
                <a:ea typeface="Segoe UI" pitchFamily="34" charset="0"/>
                <a:cs typeface="Times New Roman" pitchFamily="18" charset="0"/>
              </a:rPr>
              <a:t> Garcia-Diaz &amp;  Ruben Gonzalez </a:t>
            </a:r>
            <a:r>
              <a:rPr lang="en-US" sz="1800" dirty="0" err="1" smtClean="0">
                <a:latin typeface="Times New Roman" pitchFamily="18" charset="0"/>
                <a:ea typeface="Segoe UI" pitchFamily="34" charset="0"/>
                <a:cs typeface="Times New Roman" pitchFamily="18" charset="0"/>
              </a:rPr>
              <a:t>Crespo</a:t>
            </a:r>
            <a:r>
              <a:rPr lang="en-US" sz="1800" dirty="0" smtClean="0">
                <a:latin typeface="Times New Roman" pitchFamily="18" charset="0"/>
                <a:ea typeface="Segoe UI" pitchFamily="34" charset="0"/>
                <a:cs typeface="Times New Roman" pitchFamily="18" charset="0"/>
              </a:rPr>
              <a:t> &amp; Oscar </a:t>
            </a:r>
            <a:r>
              <a:rPr lang="en-US" sz="1800" dirty="0" err="1" smtClean="0">
                <a:latin typeface="Times New Roman" pitchFamily="18" charset="0"/>
                <a:ea typeface="Segoe UI" pitchFamily="34" charset="0"/>
                <a:cs typeface="Times New Roman" pitchFamily="18" charset="0"/>
              </a:rPr>
              <a:t>Sanjunan</a:t>
            </a:r>
            <a:r>
              <a:rPr lang="en-US" sz="1800" dirty="0" smtClean="0">
                <a:latin typeface="Times New Roman" pitchFamily="18" charset="0"/>
                <a:ea typeface="Segoe UI" pitchFamily="34" charset="0"/>
                <a:cs typeface="Times New Roman" pitchFamily="18" charset="0"/>
              </a:rPr>
              <a:t> Martinez &amp; </a:t>
            </a:r>
            <a:r>
              <a:rPr lang="en-US" sz="1800" dirty="0" err="1" smtClean="0">
                <a:latin typeface="Times New Roman" pitchFamily="18" charset="0"/>
                <a:ea typeface="Segoe UI" pitchFamily="34" charset="0"/>
                <a:cs typeface="Times New Roman" pitchFamily="18" charset="0"/>
              </a:rPr>
              <a:t>B.Ccristina</a:t>
            </a:r>
            <a:r>
              <a:rPr lang="en-US" sz="1800" dirty="0" smtClean="0">
                <a:latin typeface="Times New Roman" pitchFamily="18" charset="0"/>
                <a:ea typeface="Segoe UI" pitchFamily="34" charset="0"/>
                <a:cs typeface="Times New Roman" pitchFamily="18" charset="0"/>
              </a:rPr>
              <a:t> </a:t>
            </a:r>
            <a:r>
              <a:rPr lang="en-US" sz="1800" dirty="0" err="1" smtClean="0">
                <a:latin typeface="Times New Roman" pitchFamily="18" charset="0"/>
                <a:ea typeface="Segoe UI" pitchFamily="34" charset="0"/>
                <a:cs typeface="Times New Roman" pitchFamily="18" charset="0"/>
              </a:rPr>
              <a:t>Palyo</a:t>
            </a:r>
            <a:r>
              <a:rPr lang="en-US" sz="1800" dirty="0" smtClean="0">
                <a:latin typeface="Times New Roman" pitchFamily="18" charset="0"/>
                <a:ea typeface="Segoe UI" pitchFamily="34" charset="0"/>
                <a:cs typeface="Times New Roman" pitchFamily="18" charset="0"/>
              </a:rPr>
              <a:t> G-</a:t>
            </a:r>
            <a:r>
              <a:rPr lang="en-US" sz="1800" dirty="0" err="1" smtClean="0">
                <a:latin typeface="Times New Roman" pitchFamily="18" charset="0"/>
                <a:ea typeface="Segoe UI" pitchFamily="34" charset="0"/>
                <a:cs typeface="Times New Roman" pitchFamily="18" charset="0"/>
              </a:rPr>
              <a:t>Bustelo</a:t>
            </a:r>
            <a:r>
              <a:rPr lang="en-US" sz="1800" dirty="0" smtClean="0">
                <a:latin typeface="Times New Roman" pitchFamily="18" charset="0"/>
                <a:ea typeface="Segoe UI" pitchFamily="34" charset="0"/>
                <a:cs typeface="Times New Roman" pitchFamily="18" charset="0"/>
              </a:rPr>
              <a:t> &amp; Juan Manuel </a:t>
            </a:r>
            <a:r>
              <a:rPr lang="en-US" sz="1800" dirty="0" err="1" smtClean="0">
                <a:latin typeface="Times New Roman" pitchFamily="18" charset="0"/>
                <a:ea typeface="Segoe UI" pitchFamily="34" charset="0"/>
                <a:cs typeface="Times New Roman" pitchFamily="18" charset="0"/>
              </a:rPr>
              <a:t>Cueva</a:t>
            </a:r>
            <a:r>
              <a:rPr lang="en-US" sz="1800" dirty="0" smtClean="0">
                <a:latin typeface="Times New Roman" pitchFamily="18" charset="0"/>
                <a:ea typeface="Segoe UI" pitchFamily="34" charset="0"/>
                <a:cs typeface="Times New Roman" pitchFamily="18" charset="0"/>
              </a:rPr>
              <a:t> </a:t>
            </a:r>
            <a:r>
              <a:rPr lang="en-US" sz="1800" dirty="0" err="1" smtClean="0">
                <a:latin typeface="Times New Roman" pitchFamily="18" charset="0"/>
                <a:ea typeface="Segoe UI" pitchFamily="34" charset="0"/>
                <a:cs typeface="Times New Roman" pitchFamily="18" charset="0"/>
              </a:rPr>
              <a:t>Lvelle,Published</a:t>
            </a:r>
            <a:r>
              <a:rPr lang="en-US" sz="1800" dirty="0" smtClean="0">
                <a:latin typeface="Times New Roman" pitchFamily="18" charset="0"/>
                <a:ea typeface="Segoe UI" pitchFamily="34" charset="0"/>
                <a:cs typeface="Times New Roman" pitchFamily="18" charset="0"/>
              </a:rPr>
              <a:t> Online:28 May 2014,Springer </a:t>
            </a:r>
            <a:r>
              <a:rPr lang="en-US" sz="1800" dirty="0" err="1" smtClean="0">
                <a:latin typeface="Times New Roman" pitchFamily="18" charset="0"/>
                <a:ea typeface="Segoe UI" pitchFamily="34" charset="0"/>
                <a:cs typeface="Times New Roman" pitchFamily="18" charset="0"/>
              </a:rPr>
              <a:t>Science+Business</a:t>
            </a:r>
            <a:r>
              <a:rPr lang="en-US" sz="1800" dirty="0" smtClean="0">
                <a:latin typeface="Times New Roman" pitchFamily="18" charset="0"/>
                <a:ea typeface="Segoe UI" pitchFamily="34" charset="0"/>
                <a:cs typeface="Times New Roman" pitchFamily="18" charset="0"/>
              </a:rPr>
              <a:t> Media New York 2014.</a:t>
            </a:r>
          </a:p>
          <a:p>
            <a:pPr algn="just">
              <a:lnSpc>
                <a:spcPct val="150000"/>
              </a:lnSpc>
            </a:pPr>
            <a:r>
              <a:rPr lang="en-US" sz="1800" dirty="0" err="1" smtClean="0">
                <a:latin typeface="Times New Roman" pitchFamily="18" charset="0"/>
                <a:ea typeface="Segoe UI" pitchFamily="34" charset="0"/>
                <a:cs typeface="Times New Roman" pitchFamily="18" charset="0"/>
              </a:rPr>
              <a:t>Sareddy</a:t>
            </a:r>
            <a:r>
              <a:rPr lang="en-US" sz="1800" dirty="0" smtClean="0">
                <a:latin typeface="Times New Roman" pitchFamily="18" charset="0"/>
                <a:ea typeface="Segoe UI" pitchFamily="34" charset="0"/>
                <a:cs typeface="Times New Roman" pitchFamily="18" charset="0"/>
              </a:rPr>
              <a:t> </a:t>
            </a:r>
            <a:r>
              <a:rPr lang="en-US" sz="1800" dirty="0" err="1" smtClean="0">
                <a:latin typeface="Times New Roman" pitchFamily="18" charset="0"/>
                <a:ea typeface="Segoe UI" pitchFamily="34" charset="0"/>
                <a:cs typeface="Times New Roman" pitchFamily="18" charset="0"/>
              </a:rPr>
              <a:t>Deepthi</a:t>
            </a:r>
            <a:r>
              <a:rPr lang="en-US" sz="1800" dirty="0" smtClean="0">
                <a:latin typeface="Times New Roman" pitchFamily="18" charset="0"/>
                <a:ea typeface="Segoe UI" pitchFamily="34" charset="0"/>
                <a:cs typeface="Times New Roman" pitchFamily="18" charset="0"/>
              </a:rPr>
              <a:t>, </a:t>
            </a:r>
            <a:r>
              <a:rPr lang="en-US" sz="1800" dirty="0" err="1" smtClean="0">
                <a:latin typeface="Times New Roman" pitchFamily="18" charset="0"/>
                <a:ea typeface="Segoe UI" pitchFamily="34" charset="0"/>
                <a:cs typeface="Times New Roman" pitchFamily="18" charset="0"/>
              </a:rPr>
              <a:t>A.Vasanthi</a:t>
            </a:r>
            <a:r>
              <a:rPr lang="en-US" sz="1800" b="1" dirty="0" err="1" smtClean="0">
                <a:latin typeface="Times New Roman" pitchFamily="18" charset="0"/>
                <a:ea typeface="Segoe UI" pitchFamily="34" charset="0"/>
                <a:cs typeface="Times New Roman" pitchFamily="18" charset="0"/>
              </a:rPr>
              <a:t>,”Mobile</a:t>
            </a:r>
            <a:r>
              <a:rPr lang="en-US" sz="1800" b="1" dirty="0" smtClean="0">
                <a:latin typeface="Times New Roman" pitchFamily="18" charset="0"/>
                <a:ea typeface="Segoe UI" pitchFamily="34" charset="0"/>
                <a:cs typeface="Times New Roman" pitchFamily="18" charset="0"/>
              </a:rPr>
              <a:t> Phone Controlling PC-A </a:t>
            </a:r>
            <a:r>
              <a:rPr lang="en-US" sz="1800" b="1" dirty="0" err="1" smtClean="0">
                <a:latin typeface="Times New Roman" pitchFamily="18" charset="0"/>
                <a:ea typeface="Segoe UI" pitchFamily="34" charset="0"/>
                <a:cs typeface="Times New Roman" pitchFamily="18" charset="0"/>
              </a:rPr>
              <a:t>Review</a:t>
            </a:r>
            <a:r>
              <a:rPr lang="en-US" sz="1800" dirty="0" err="1" smtClean="0">
                <a:latin typeface="Times New Roman" pitchFamily="18" charset="0"/>
                <a:ea typeface="Segoe UI" pitchFamily="34" charset="0"/>
                <a:cs typeface="Times New Roman" pitchFamily="18" charset="0"/>
              </a:rPr>
              <a:t>”,IJCSMC</a:t>
            </a:r>
            <a:r>
              <a:rPr lang="en-US" sz="1800" dirty="0" smtClean="0">
                <a:latin typeface="Times New Roman" pitchFamily="18" charset="0"/>
                <a:ea typeface="Segoe UI" pitchFamily="34" charset="0"/>
                <a:cs typeface="Times New Roman" pitchFamily="18" charset="0"/>
              </a:rPr>
              <a:t>, vol.1,Issue.1,December 2012.</a:t>
            </a:r>
          </a:p>
        </p:txBody>
      </p:sp>
      <p:sp>
        <p:nvSpPr>
          <p:cNvPr id="5" name="Slide Number Placeholder 4"/>
          <p:cNvSpPr>
            <a:spLocks noGrp="1"/>
          </p:cNvSpPr>
          <p:nvPr>
            <p:ph type="sldNum" sz="quarter" idx="12"/>
          </p:nvPr>
        </p:nvSpPr>
        <p:spPr/>
        <p:txBody>
          <a:bodyPr/>
          <a:lstStyle/>
          <a:p>
            <a:fld id="{13AE68D6-6C53-4172-993D-1514D75CA495}" type="slidenum">
              <a:rPr lang="en-IN" smtClean="0"/>
              <a:pPr/>
              <a:t>30</a:t>
            </a:fld>
            <a:endParaRPr lang="en-IN"/>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CONCLUSION</a:t>
            </a:r>
            <a:endParaRPr lang="en-IN" dirty="0"/>
          </a:p>
        </p:txBody>
      </p:sp>
      <p:sp>
        <p:nvSpPr>
          <p:cNvPr id="2" name="Content Placeholder 1"/>
          <p:cNvSpPr>
            <a:spLocks noGrp="1"/>
          </p:cNvSpPr>
          <p:nvPr>
            <p:ph idx="1"/>
          </p:nvPr>
        </p:nvSpPr>
        <p:spPr>
          <a:xfrm>
            <a:off x="1115616" y="1844824"/>
            <a:ext cx="7848872" cy="4440560"/>
          </a:xfrm>
        </p:spPr>
        <p:txBody>
          <a:bodyPr>
            <a:normAutofit/>
          </a:bodyPr>
          <a:lstStyle/>
          <a:p>
            <a:pPr marL="596646" indent="-514350">
              <a:buFont typeface="Wingdings" pitchFamily="2" charset="2"/>
              <a:buChar char="Ø"/>
            </a:pPr>
            <a:r>
              <a:rPr lang="en-US" sz="2000" dirty="0" smtClean="0">
                <a:latin typeface="Segoe UI" pitchFamily="34" charset="0"/>
                <a:ea typeface="Segoe UI" pitchFamily="34" charset="0"/>
                <a:cs typeface="Segoe UI" pitchFamily="34" charset="0"/>
              </a:rPr>
              <a:t>Wireless Technology is an inevitable part of modern digital world.</a:t>
            </a:r>
          </a:p>
          <a:p>
            <a:pPr marL="596646" indent="-514350">
              <a:buFont typeface="Wingdings" pitchFamily="2" charset="2"/>
              <a:buChar char="Ø"/>
            </a:pPr>
            <a:r>
              <a:rPr lang="en-US" sz="2000" dirty="0" smtClean="0">
                <a:latin typeface="Segoe UI" pitchFamily="34" charset="0"/>
                <a:ea typeface="Segoe UI" pitchFamily="34" charset="0"/>
                <a:cs typeface="Segoe UI" pitchFamily="34" charset="0"/>
              </a:rPr>
              <a:t>Combining wireless concepts with input devices may change the view of input devices. </a:t>
            </a:r>
          </a:p>
          <a:p>
            <a:pPr marL="596646" indent="-514350">
              <a:buFont typeface="Wingdings" pitchFamily="2" charset="2"/>
              <a:buChar char="Ø"/>
            </a:pPr>
            <a:r>
              <a:rPr lang="en-US" sz="2000" dirty="0" smtClean="0">
                <a:latin typeface="Segoe UI" pitchFamily="34" charset="0"/>
                <a:ea typeface="Segoe UI" pitchFamily="34" charset="0"/>
                <a:cs typeface="Segoe UI" pitchFamily="34" charset="0"/>
              </a:rPr>
              <a:t>It may benefitting  concurrent mobile/PC users by reducing time, distance and physical visit.</a:t>
            </a:r>
          </a:p>
          <a:p>
            <a:pPr>
              <a:buNone/>
            </a:pPr>
            <a:r>
              <a:rPr lang="en-US" sz="2000" dirty="0" smtClean="0">
                <a:latin typeface="Segoe UI" pitchFamily="34" charset="0"/>
                <a:ea typeface="Segoe UI" pitchFamily="34" charset="0"/>
                <a:cs typeface="Segoe UI" pitchFamily="34" charset="0"/>
              </a:rPr>
              <a:t>	</a:t>
            </a:r>
          </a:p>
          <a:p>
            <a:pPr>
              <a:buNone/>
            </a:pPr>
            <a:endParaRPr lang="en-US" sz="2000" dirty="0" smtClean="0">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2"/>
          </p:nvPr>
        </p:nvSpPr>
        <p:spPr/>
        <p:txBody>
          <a:bodyPr/>
          <a:lstStyle/>
          <a:p>
            <a:fld id="{13AE68D6-6C53-4172-993D-1514D75CA495}" type="slidenum">
              <a:rPr lang="en-IN" smtClean="0"/>
              <a:pPr/>
              <a:t>31</a:t>
            </a:fld>
            <a:endParaRPr lang="en-IN"/>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32656"/>
            <a:ext cx="7498080" cy="1152128"/>
          </a:xfrm>
        </p:spPr>
        <p:txBody>
          <a:bodyPr/>
          <a:lstStyle/>
          <a:p>
            <a:pPr algn="ctr"/>
            <a:r>
              <a:rPr lang="en-US" dirty="0" smtClean="0"/>
              <a:t>FUTURE  ENHANCEMENT</a:t>
            </a:r>
            <a:endParaRPr lang="en-IN" dirty="0"/>
          </a:p>
        </p:txBody>
      </p:sp>
      <p:sp>
        <p:nvSpPr>
          <p:cNvPr id="3" name="Content Placeholder 2"/>
          <p:cNvSpPr>
            <a:spLocks noGrp="1"/>
          </p:cNvSpPr>
          <p:nvPr>
            <p:ph idx="1"/>
          </p:nvPr>
        </p:nvSpPr>
        <p:spPr>
          <a:xfrm>
            <a:off x="1619672" y="1916832"/>
            <a:ext cx="7128792" cy="4331568"/>
          </a:xfrm>
        </p:spPr>
        <p:txBody>
          <a:bodyPr>
            <a:normAutofit/>
          </a:bodyPr>
          <a:lstStyle/>
          <a:p>
            <a:pPr>
              <a:buFont typeface="Wingdings" pitchFamily="2" charset="2"/>
              <a:buChar char="Ø"/>
            </a:pPr>
            <a:r>
              <a:rPr lang="en-US" sz="2000" dirty="0" smtClean="0">
                <a:latin typeface="Segoe UI" pitchFamily="34" charset="0"/>
                <a:ea typeface="Segoe UI" pitchFamily="34" charset="0"/>
                <a:cs typeface="Segoe UI" pitchFamily="34" charset="0"/>
              </a:rPr>
              <a:t>This Project focuses on most basic input devices(Mouse and Keyboard).</a:t>
            </a:r>
          </a:p>
          <a:p>
            <a:pPr>
              <a:buFont typeface="Wingdings" pitchFamily="2" charset="2"/>
              <a:buChar char="Ø"/>
            </a:pPr>
            <a:r>
              <a:rPr lang="en-US" sz="2000" dirty="0" smtClean="0">
                <a:latin typeface="Segoe UI" pitchFamily="34" charset="0"/>
                <a:ea typeface="Segoe UI" pitchFamily="34" charset="0"/>
                <a:cs typeface="Segoe UI" pitchFamily="34" charset="0"/>
              </a:rPr>
              <a:t>Future work can add more input devices like finger-print scanner, QR-code scanner, </a:t>
            </a:r>
            <a:r>
              <a:rPr lang="en-US" sz="2000" dirty="0" err="1" smtClean="0">
                <a:latin typeface="Segoe UI" pitchFamily="34" charset="0"/>
                <a:ea typeface="Segoe UI" pitchFamily="34" charset="0"/>
                <a:cs typeface="Segoe UI" pitchFamily="34" charset="0"/>
              </a:rPr>
              <a:t>e.t.c</a:t>
            </a:r>
            <a:r>
              <a:rPr lang="en-US" sz="2000" dirty="0" smtClean="0">
                <a:latin typeface="Segoe UI" pitchFamily="34" charset="0"/>
                <a:ea typeface="Segoe UI" pitchFamily="34" charset="0"/>
                <a:cs typeface="Segoe UI" pitchFamily="34" charset="0"/>
              </a:rPr>
              <a:t>… </a:t>
            </a:r>
            <a:endParaRPr lang="en-IN" sz="2000" dirty="0">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fld id="{13AE68D6-6C53-4172-993D-1514D75CA495}" type="slidenum">
              <a:rPr lang="en-IN" smtClean="0"/>
              <a:pPr/>
              <a:t>32</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dirty="0" smtClean="0"/>
              <a:t>LITERATURE SURVEY#1</a:t>
            </a:r>
            <a:endParaRPr lang="en-IN" b="0" dirty="0"/>
          </a:p>
        </p:txBody>
      </p:sp>
      <p:sp>
        <p:nvSpPr>
          <p:cNvPr id="2" name="Content Placeholder 1"/>
          <p:cNvSpPr>
            <a:spLocks noGrp="1"/>
          </p:cNvSpPr>
          <p:nvPr>
            <p:ph idx="1"/>
          </p:nvPr>
        </p:nvSpPr>
        <p:spPr>
          <a:xfrm>
            <a:off x="1187624" y="1484784"/>
            <a:ext cx="7956376" cy="4896544"/>
          </a:xfrm>
        </p:spPr>
        <p:txBody>
          <a:bodyPr>
            <a:normAutofit/>
          </a:bodyPr>
          <a:lstStyle/>
          <a:p>
            <a:pPr>
              <a:buNone/>
            </a:pPr>
            <a:r>
              <a:rPr lang="en-US" sz="2000" dirty="0" smtClean="0">
                <a:latin typeface="Segoe UI" pitchFamily="34" charset="0"/>
                <a:ea typeface="Segoe UI" pitchFamily="34" charset="0"/>
                <a:cs typeface="Segoe UI" pitchFamily="34" charset="0"/>
              </a:rPr>
              <a:t>TITLE		:</a:t>
            </a:r>
            <a:r>
              <a:rPr lang="en-IN" sz="2000" dirty="0" smtClean="0">
                <a:latin typeface="Segoe UI" pitchFamily="34" charset="0"/>
                <a:ea typeface="Segoe UI" pitchFamily="34" charset="0"/>
                <a:cs typeface="Segoe UI" pitchFamily="34" charset="0"/>
              </a:rPr>
              <a:t> Design and Application of Remote Control 		    	  System Using Mobile Phone with JNI Interface</a:t>
            </a:r>
            <a:endParaRPr lang="en-US" sz="2000" dirty="0" smtClean="0">
              <a:latin typeface="Segoe UI" pitchFamily="34" charset="0"/>
              <a:ea typeface="Segoe UI" pitchFamily="34" charset="0"/>
              <a:cs typeface="Segoe UI" pitchFamily="34" charset="0"/>
            </a:endParaRPr>
          </a:p>
          <a:p>
            <a:pPr>
              <a:buNone/>
            </a:pPr>
            <a:r>
              <a:rPr lang="en-US" sz="2000" dirty="0" smtClean="0">
                <a:latin typeface="Segoe UI" pitchFamily="34" charset="0"/>
                <a:ea typeface="Segoe UI" pitchFamily="34" charset="0"/>
                <a:cs typeface="Segoe UI" pitchFamily="34" charset="0"/>
              </a:rPr>
              <a:t>AUTHOR	:</a:t>
            </a:r>
            <a:r>
              <a:rPr lang="en-IN" sz="2000" dirty="0" smtClean="0">
                <a:latin typeface="Segoe UI" pitchFamily="34" charset="0"/>
                <a:ea typeface="Segoe UI" pitchFamily="34" charset="0"/>
                <a:cs typeface="Segoe UI" pitchFamily="34" charset="0"/>
              </a:rPr>
              <a:t> </a:t>
            </a:r>
            <a:r>
              <a:rPr lang="en-IN" sz="2000" dirty="0" err="1" smtClean="0">
                <a:latin typeface="Segoe UI" pitchFamily="34" charset="0"/>
                <a:ea typeface="Segoe UI" pitchFamily="34" charset="0"/>
                <a:cs typeface="Segoe UI" pitchFamily="34" charset="0"/>
              </a:rPr>
              <a:t>Lingyan</a:t>
            </a:r>
            <a:r>
              <a:rPr lang="en-IN" sz="2000" dirty="0" smtClean="0">
                <a:latin typeface="Segoe UI" pitchFamily="34" charset="0"/>
                <a:ea typeface="Segoe UI" pitchFamily="34" charset="0"/>
                <a:cs typeface="Segoe UI" pitchFamily="34" charset="0"/>
              </a:rPr>
              <a:t> Bi, </a:t>
            </a:r>
            <a:r>
              <a:rPr lang="en-IN" sz="2000" dirty="0" err="1" smtClean="0">
                <a:latin typeface="Segoe UI" pitchFamily="34" charset="0"/>
                <a:ea typeface="Segoe UI" pitchFamily="34" charset="0"/>
                <a:cs typeface="Segoe UI" pitchFamily="34" charset="0"/>
              </a:rPr>
              <a:t>Weining</a:t>
            </a:r>
            <a:r>
              <a:rPr lang="en-IN" sz="2000" dirty="0" smtClean="0">
                <a:latin typeface="Segoe UI" pitchFamily="34" charset="0"/>
                <a:ea typeface="Segoe UI" pitchFamily="34" charset="0"/>
                <a:cs typeface="Segoe UI" pitchFamily="34" charset="0"/>
              </a:rPr>
              <a:t> </a:t>
            </a:r>
            <a:r>
              <a:rPr lang="en-IN" sz="2000" dirty="0" err="1" smtClean="0">
                <a:latin typeface="Segoe UI" pitchFamily="34" charset="0"/>
                <a:ea typeface="Segoe UI" pitchFamily="34" charset="0"/>
                <a:cs typeface="Segoe UI" pitchFamily="34" charset="0"/>
              </a:rPr>
              <a:t>Wang,Haobin</a:t>
            </a:r>
            <a:r>
              <a:rPr lang="en-IN" sz="2000" dirty="0" smtClean="0">
                <a:latin typeface="Segoe UI" pitchFamily="34" charset="0"/>
                <a:ea typeface="Segoe UI" pitchFamily="34" charset="0"/>
                <a:cs typeface="Segoe UI" pitchFamily="34" charset="0"/>
              </a:rPr>
              <a:t> </a:t>
            </a:r>
            <a:r>
              <a:rPr lang="en-IN" sz="2000" dirty="0" err="1" smtClean="0">
                <a:latin typeface="Segoe UI" pitchFamily="34" charset="0"/>
                <a:ea typeface="Segoe UI" pitchFamily="34" charset="0"/>
                <a:cs typeface="Segoe UI" pitchFamily="34" charset="0"/>
              </a:rPr>
              <a:t>Zhong</a:t>
            </a:r>
            <a:r>
              <a:rPr lang="en-IN" sz="2000" dirty="0" smtClean="0">
                <a:latin typeface="Segoe UI" pitchFamily="34" charset="0"/>
                <a:ea typeface="Segoe UI" pitchFamily="34" charset="0"/>
                <a:cs typeface="Segoe UI" pitchFamily="34" charset="0"/>
              </a:rPr>
              <a:t>, 			 </a:t>
            </a:r>
            <a:r>
              <a:rPr lang="en-IN" sz="2000" dirty="0" err="1" smtClean="0">
                <a:latin typeface="Segoe UI" pitchFamily="34" charset="0"/>
                <a:ea typeface="Segoe UI" pitchFamily="34" charset="0"/>
                <a:cs typeface="Segoe UI" pitchFamily="34" charset="0"/>
              </a:rPr>
              <a:t>Wenxuan</a:t>
            </a:r>
            <a:r>
              <a:rPr lang="en-IN" sz="2000" dirty="0" smtClean="0">
                <a:latin typeface="Segoe UI" pitchFamily="34" charset="0"/>
                <a:ea typeface="Segoe UI" pitchFamily="34" charset="0"/>
                <a:cs typeface="Segoe UI" pitchFamily="34" charset="0"/>
              </a:rPr>
              <a:t> Liu</a:t>
            </a:r>
            <a:endParaRPr lang="en-US" sz="2000" dirty="0" smtClean="0">
              <a:latin typeface="Segoe UI" pitchFamily="34" charset="0"/>
              <a:ea typeface="Segoe UI" pitchFamily="34" charset="0"/>
              <a:cs typeface="Segoe UI" pitchFamily="34" charset="0"/>
            </a:endParaRPr>
          </a:p>
          <a:p>
            <a:pPr>
              <a:buNone/>
            </a:pPr>
            <a:r>
              <a:rPr lang="en-US" sz="2000" dirty="0" smtClean="0">
                <a:latin typeface="Segoe UI" pitchFamily="34" charset="0"/>
                <a:ea typeface="Segoe UI" pitchFamily="34" charset="0"/>
                <a:cs typeface="Segoe UI" pitchFamily="34" charset="0"/>
              </a:rPr>
              <a:t>YEAR		:2008</a:t>
            </a:r>
          </a:p>
          <a:p>
            <a:pPr>
              <a:buNone/>
            </a:pPr>
            <a:r>
              <a:rPr lang="en-US" sz="2000" dirty="0" smtClean="0">
                <a:latin typeface="Segoe UI" pitchFamily="34" charset="0"/>
                <a:ea typeface="Segoe UI" pitchFamily="34" charset="0"/>
                <a:cs typeface="Segoe UI" pitchFamily="34" charset="0"/>
              </a:rPr>
              <a:t>FEATURES	:</a:t>
            </a:r>
          </a:p>
          <a:p>
            <a:pPr>
              <a:buNone/>
            </a:pPr>
            <a:r>
              <a:rPr lang="en-US" sz="2000" dirty="0" smtClean="0">
                <a:latin typeface="Segoe UI" pitchFamily="34" charset="0"/>
                <a:ea typeface="Segoe UI" pitchFamily="34" charset="0"/>
                <a:cs typeface="Segoe UI" pitchFamily="34" charset="0"/>
              </a:rPr>
              <a:t>			</a:t>
            </a:r>
            <a:r>
              <a:rPr lang="en-IN" sz="2000" dirty="0" smtClean="0">
                <a:latin typeface="Segoe UI" pitchFamily="34" charset="0"/>
                <a:ea typeface="Segoe UI" pitchFamily="34" charset="0"/>
                <a:cs typeface="Segoe UI" pitchFamily="34" charset="0"/>
              </a:rPr>
              <a:t> This methodology introduces a scheme which uses mobile phone to power point play in computer without installing any program in mobile phone. It uses JNI technology to control the Windows system's function.</a:t>
            </a:r>
            <a:endParaRPr lang="en-US" sz="2000" dirty="0" smtClean="0">
              <a:latin typeface="Segoe UI" pitchFamily="34" charset="0"/>
              <a:ea typeface="Segoe UI" pitchFamily="34" charset="0"/>
              <a:cs typeface="Segoe UI" pitchFamily="34" charset="0"/>
            </a:endParaRPr>
          </a:p>
          <a:p>
            <a:pPr>
              <a:buNone/>
            </a:pPr>
            <a:r>
              <a:rPr lang="en-US" sz="2000" dirty="0" smtClean="0">
                <a:latin typeface="Segoe UI" pitchFamily="34" charset="0"/>
                <a:ea typeface="Segoe UI" pitchFamily="34" charset="0"/>
                <a:cs typeface="Segoe UI" pitchFamily="34" charset="0"/>
              </a:rPr>
              <a:t>IDENTIFICATION :</a:t>
            </a:r>
          </a:p>
          <a:p>
            <a:pPr>
              <a:buNone/>
            </a:pPr>
            <a:r>
              <a:rPr lang="en-US" sz="2000" dirty="0" smtClean="0">
                <a:latin typeface="Segoe UI" pitchFamily="34" charset="0"/>
                <a:ea typeface="Segoe UI" pitchFamily="34" charset="0"/>
                <a:cs typeface="Segoe UI" pitchFamily="34" charset="0"/>
              </a:rPr>
              <a:t>			It only has control over power point application. It does not provides control over other applications.</a:t>
            </a:r>
            <a:endParaRPr lang="en-IN" sz="2000" dirty="0">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2"/>
          </p:nvPr>
        </p:nvSpPr>
        <p:spPr/>
        <p:txBody>
          <a:bodyPr/>
          <a:lstStyle/>
          <a:p>
            <a:fld id="{13AE68D6-6C53-4172-993D-1514D75CA495}" type="slidenum">
              <a:rPr lang="en-IN" smtClean="0"/>
              <a:pPr/>
              <a:t>4</a:t>
            </a:fld>
            <a:endParaRPr lang="en-IN"/>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dirty="0" smtClean="0"/>
              <a:t>LITERATURE SURVEY#2</a:t>
            </a:r>
            <a:endParaRPr lang="en-IN" dirty="0"/>
          </a:p>
        </p:txBody>
      </p:sp>
      <p:sp>
        <p:nvSpPr>
          <p:cNvPr id="2" name="Content Placeholder 1"/>
          <p:cNvSpPr>
            <a:spLocks noGrp="1"/>
          </p:cNvSpPr>
          <p:nvPr>
            <p:ph idx="1"/>
          </p:nvPr>
        </p:nvSpPr>
        <p:spPr>
          <a:xfrm>
            <a:off x="1187624" y="1447800"/>
            <a:ext cx="7704856" cy="4789512"/>
          </a:xfrm>
        </p:spPr>
        <p:txBody>
          <a:bodyPr>
            <a:normAutofit/>
          </a:bodyPr>
          <a:lstStyle/>
          <a:p>
            <a:pPr>
              <a:buNone/>
            </a:pPr>
            <a:r>
              <a:rPr lang="en-US" sz="2000" dirty="0" smtClean="0">
                <a:latin typeface="Segoe UI" pitchFamily="34" charset="0"/>
                <a:ea typeface="Segoe UI" pitchFamily="34" charset="0"/>
                <a:cs typeface="Segoe UI" pitchFamily="34" charset="0"/>
              </a:rPr>
              <a:t>TITLE		:</a:t>
            </a:r>
            <a:r>
              <a:rPr lang="en-IN" sz="2000" dirty="0" smtClean="0">
                <a:latin typeface="Segoe UI" pitchFamily="34" charset="0"/>
                <a:ea typeface="Segoe UI" pitchFamily="34" charset="0"/>
                <a:cs typeface="Segoe UI" pitchFamily="34" charset="0"/>
              </a:rPr>
              <a:t> VNC-based Remote Con</a:t>
            </a:r>
            <a:r>
              <a:rPr lang="da-DK" sz="2000" dirty="0" smtClean="0">
                <a:latin typeface="Segoe UI" pitchFamily="34" charset="0"/>
                <a:ea typeface="Segoe UI" pitchFamily="34" charset="0"/>
                <a:cs typeface="Segoe UI" pitchFamily="34" charset="0"/>
              </a:rPr>
              <a:t>trol for Symbian OS			  smartphones</a:t>
            </a:r>
            <a:endParaRPr lang="en-US" sz="2000" dirty="0" smtClean="0">
              <a:latin typeface="Segoe UI" pitchFamily="34" charset="0"/>
              <a:ea typeface="Segoe UI" pitchFamily="34" charset="0"/>
              <a:cs typeface="Segoe UI" pitchFamily="34" charset="0"/>
            </a:endParaRPr>
          </a:p>
          <a:p>
            <a:pPr>
              <a:buNone/>
            </a:pPr>
            <a:r>
              <a:rPr lang="en-US" sz="2000" dirty="0" smtClean="0">
                <a:latin typeface="Segoe UI" pitchFamily="34" charset="0"/>
                <a:ea typeface="Segoe UI" pitchFamily="34" charset="0"/>
                <a:cs typeface="Segoe UI" pitchFamily="34" charset="0"/>
              </a:rPr>
              <a:t>AUTHOR	:</a:t>
            </a:r>
            <a:r>
              <a:rPr lang="en-IN" sz="2000" dirty="0" smtClean="0">
                <a:latin typeface="Segoe UI" pitchFamily="34" charset="0"/>
                <a:ea typeface="Segoe UI" pitchFamily="34" charset="0"/>
                <a:cs typeface="Segoe UI" pitchFamily="34" charset="0"/>
              </a:rPr>
              <a:t> Adam, </a:t>
            </a:r>
            <a:r>
              <a:rPr lang="en-IN" sz="2000" dirty="0" err="1" smtClean="0">
                <a:latin typeface="Segoe UI" pitchFamily="34" charset="0"/>
                <a:ea typeface="Segoe UI" pitchFamily="34" charset="0"/>
                <a:cs typeface="Segoe UI" pitchFamily="34" charset="0"/>
              </a:rPr>
              <a:t>Skurski</a:t>
            </a:r>
            <a:r>
              <a:rPr lang="en-IN" sz="2000" dirty="0" smtClean="0">
                <a:latin typeface="Segoe UI" pitchFamily="34" charset="0"/>
                <a:ea typeface="Segoe UI" pitchFamily="34" charset="0"/>
                <a:cs typeface="Segoe UI" pitchFamily="34" charset="0"/>
              </a:rPr>
              <a:t>, </a:t>
            </a:r>
            <a:r>
              <a:rPr lang="en-IN" sz="2000" dirty="0" err="1" smtClean="0">
                <a:latin typeface="Segoe UI" pitchFamily="34" charset="0"/>
                <a:ea typeface="Segoe UI" pitchFamily="34" charset="0"/>
                <a:cs typeface="Segoe UI" pitchFamily="34" charset="0"/>
              </a:rPr>
              <a:t>Bartlomiej</a:t>
            </a:r>
            <a:r>
              <a:rPr lang="en-IN" sz="2000" dirty="0" smtClean="0">
                <a:latin typeface="Segoe UI" pitchFamily="34" charset="0"/>
                <a:ea typeface="Segoe UI" pitchFamily="34" charset="0"/>
                <a:cs typeface="Segoe UI" pitchFamily="34" charset="0"/>
              </a:rPr>
              <a:t> </a:t>
            </a:r>
            <a:r>
              <a:rPr lang="en-IN" sz="2000" dirty="0" err="1" smtClean="0">
                <a:latin typeface="Segoe UI" pitchFamily="34" charset="0"/>
                <a:ea typeface="Segoe UI" pitchFamily="34" charset="0"/>
                <a:cs typeface="Segoe UI" pitchFamily="34" charset="0"/>
              </a:rPr>
              <a:t>Swiercz</a:t>
            </a:r>
            <a:endParaRPr lang="en-US" sz="2000" dirty="0" smtClean="0">
              <a:latin typeface="Segoe UI" pitchFamily="34" charset="0"/>
              <a:ea typeface="Segoe UI" pitchFamily="34" charset="0"/>
              <a:cs typeface="Segoe UI" pitchFamily="34" charset="0"/>
            </a:endParaRPr>
          </a:p>
          <a:p>
            <a:pPr>
              <a:buNone/>
            </a:pPr>
            <a:r>
              <a:rPr lang="en-US" sz="2000" dirty="0" smtClean="0">
                <a:latin typeface="Segoe UI" pitchFamily="34" charset="0"/>
                <a:ea typeface="Segoe UI" pitchFamily="34" charset="0"/>
                <a:cs typeface="Segoe UI" pitchFamily="34" charset="0"/>
              </a:rPr>
              <a:t>YEAR		:2009</a:t>
            </a:r>
          </a:p>
          <a:p>
            <a:pPr>
              <a:buNone/>
            </a:pPr>
            <a:r>
              <a:rPr lang="en-US" sz="2000" dirty="0" smtClean="0">
                <a:latin typeface="Segoe UI" pitchFamily="34" charset="0"/>
                <a:ea typeface="Segoe UI" pitchFamily="34" charset="0"/>
                <a:cs typeface="Segoe UI" pitchFamily="34" charset="0"/>
              </a:rPr>
              <a:t>FEATURES	:</a:t>
            </a:r>
          </a:p>
          <a:p>
            <a:pPr>
              <a:buNone/>
            </a:pPr>
            <a:r>
              <a:rPr lang="en-US" sz="2000" dirty="0" smtClean="0">
                <a:latin typeface="Segoe UI" pitchFamily="34" charset="0"/>
                <a:ea typeface="Segoe UI" pitchFamily="34" charset="0"/>
                <a:cs typeface="Segoe UI" pitchFamily="34" charset="0"/>
              </a:rPr>
              <a:t>			</a:t>
            </a:r>
            <a:r>
              <a:rPr lang="en-IN" sz="2000" dirty="0" smtClean="0">
                <a:latin typeface="Segoe UI" pitchFamily="34" charset="0"/>
                <a:ea typeface="Segoe UI" pitchFamily="34" charset="0"/>
                <a:cs typeface="Segoe UI" pitchFamily="34" charset="0"/>
              </a:rPr>
              <a:t> It implements a VNC server application for the </a:t>
            </a:r>
            <a:r>
              <a:rPr lang="en-IN" sz="2000" dirty="0" err="1" smtClean="0">
                <a:latin typeface="Segoe UI" pitchFamily="34" charset="0"/>
                <a:ea typeface="Segoe UI" pitchFamily="34" charset="0"/>
                <a:cs typeface="Segoe UI" pitchFamily="34" charset="0"/>
              </a:rPr>
              <a:t>Symbian</a:t>
            </a:r>
            <a:r>
              <a:rPr lang="en-IN" sz="2000" dirty="0" smtClean="0">
                <a:latin typeface="Segoe UI" pitchFamily="34" charset="0"/>
                <a:ea typeface="Segoe UI" pitchFamily="34" charset="0"/>
                <a:cs typeface="Segoe UI" pitchFamily="34" charset="0"/>
              </a:rPr>
              <a:t> OS based devices . Automatic test environment is established.VNC server is dedicated to the S60 environment and it is independent on the hardware specification, such us screen resolution or keyboard type.</a:t>
            </a:r>
            <a:endParaRPr lang="en-US" sz="2000" dirty="0" smtClean="0">
              <a:latin typeface="Segoe UI" pitchFamily="34" charset="0"/>
              <a:ea typeface="Segoe UI" pitchFamily="34" charset="0"/>
              <a:cs typeface="Segoe UI" pitchFamily="34" charset="0"/>
            </a:endParaRPr>
          </a:p>
          <a:p>
            <a:pPr>
              <a:buNone/>
            </a:pPr>
            <a:r>
              <a:rPr lang="en-US" sz="2000" dirty="0" smtClean="0">
                <a:latin typeface="Segoe UI" pitchFamily="34" charset="0"/>
                <a:ea typeface="Segoe UI" pitchFamily="34" charset="0"/>
                <a:cs typeface="Segoe UI" pitchFamily="34" charset="0"/>
              </a:rPr>
              <a:t>IDENTIFICATION :</a:t>
            </a:r>
            <a:endParaRPr lang="en-IN" sz="2000" dirty="0" smtClean="0">
              <a:latin typeface="Segoe UI" pitchFamily="34" charset="0"/>
              <a:ea typeface="Segoe UI" pitchFamily="34" charset="0"/>
              <a:cs typeface="Segoe UI" pitchFamily="34" charset="0"/>
            </a:endParaRPr>
          </a:p>
          <a:p>
            <a:pPr>
              <a:buNone/>
            </a:pPr>
            <a:r>
              <a:rPr lang="en-US" sz="2000" dirty="0" smtClean="0">
                <a:latin typeface="Segoe UI" pitchFamily="34" charset="0"/>
                <a:ea typeface="Segoe UI" pitchFamily="34" charset="0"/>
                <a:cs typeface="Segoe UI" pitchFamily="34" charset="0"/>
              </a:rPr>
              <a:t>			It failed to provide enough security in the networking interface.</a:t>
            </a:r>
          </a:p>
        </p:txBody>
      </p:sp>
      <p:sp>
        <p:nvSpPr>
          <p:cNvPr id="5" name="Slide Number Placeholder 4"/>
          <p:cNvSpPr>
            <a:spLocks noGrp="1"/>
          </p:cNvSpPr>
          <p:nvPr>
            <p:ph type="sldNum" sz="quarter" idx="12"/>
          </p:nvPr>
        </p:nvSpPr>
        <p:spPr/>
        <p:txBody>
          <a:bodyPr/>
          <a:lstStyle/>
          <a:p>
            <a:fld id="{13AE68D6-6C53-4172-993D-1514D75CA495}" type="slidenum">
              <a:rPr lang="en-IN" smtClean="0"/>
              <a:pPr/>
              <a:t>5</a:t>
            </a:fld>
            <a:endParaRPr lang="en-IN"/>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dirty="0" smtClean="0"/>
              <a:t>LITERATURE SURVEY#3</a:t>
            </a:r>
            <a:endParaRPr lang="en-IN" dirty="0"/>
          </a:p>
        </p:txBody>
      </p:sp>
      <p:sp>
        <p:nvSpPr>
          <p:cNvPr id="2" name="Content Placeholder 1"/>
          <p:cNvSpPr>
            <a:spLocks noGrp="1"/>
          </p:cNvSpPr>
          <p:nvPr>
            <p:ph idx="1"/>
          </p:nvPr>
        </p:nvSpPr>
        <p:spPr>
          <a:xfrm>
            <a:off x="1187624" y="1447800"/>
            <a:ext cx="7776864" cy="4789512"/>
          </a:xfrm>
        </p:spPr>
        <p:txBody>
          <a:bodyPr>
            <a:normAutofit/>
          </a:bodyPr>
          <a:lstStyle/>
          <a:p>
            <a:pPr>
              <a:buNone/>
            </a:pPr>
            <a:r>
              <a:rPr lang="en-US" sz="2000" dirty="0" smtClean="0">
                <a:latin typeface="Segoe UI" pitchFamily="34" charset="0"/>
                <a:ea typeface="Segoe UI" pitchFamily="34" charset="0"/>
                <a:cs typeface="Segoe UI" pitchFamily="34" charset="0"/>
              </a:rPr>
              <a:t>TITLE		:</a:t>
            </a:r>
            <a:r>
              <a:rPr lang="en-IN" sz="2000" dirty="0" smtClean="0">
                <a:latin typeface="Segoe UI" pitchFamily="34" charset="0"/>
                <a:ea typeface="Segoe UI" pitchFamily="34" charset="0"/>
                <a:cs typeface="Segoe UI" pitchFamily="34" charset="0"/>
              </a:rPr>
              <a:t> Improving Video Performance In VNC Under 		  	  High Latency Conditions</a:t>
            </a:r>
            <a:endParaRPr lang="en-US" sz="2000" dirty="0" smtClean="0">
              <a:latin typeface="Segoe UI" pitchFamily="34" charset="0"/>
              <a:ea typeface="Segoe UI" pitchFamily="34" charset="0"/>
              <a:cs typeface="Segoe UI" pitchFamily="34" charset="0"/>
            </a:endParaRPr>
          </a:p>
          <a:p>
            <a:pPr>
              <a:buNone/>
            </a:pPr>
            <a:r>
              <a:rPr lang="en-US" sz="2000" dirty="0" smtClean="0">
                <a:latin typeface="Segoe UI" pitchFamily="34" charset="0"/>
                <a:ea typeface="Segoe UI" pitchFamily="34" charset="0"/>
                <a:cs typeface="Segoe UI" pitchFamily="34" charset="0"/>
              </a:rPr>
              <a:t>AUTHOR	:</a:t>
            </a:r>
            <a:r>
              <a:rPr lang="en-IN" sz="2000" dirty="0" smtClean="0">
                <a:latin typeface="Segoe UI" pitchFamily="34" charset="0"/>
                <a:ea typeface="Segoe UI" pitchFamily="34" charset="0"/>
                <a:cs typeface="Segoe UI" pitchFamily="34" charset="0"/>
              </a:rPr>
              <a:t> Cynthia Taylor, Joseph Pasquale</a:t>
            </a:r>
            <a:endParaRPr lang="en-US" sz="2000" dirty="0" smtClean="0">
              <a:latin typeface="Segoe UI" pitchFamily="34" charset="0"/>
              <a:ea typeface="Segoe UI" pitchFamily="34" charset="0"/>
              <a:cs typeface="Segoe UI" pitchFamily="34" charset="0"/>
            </a:endParaRPr>
          </a:p>
          <a:p>
            <a:pPr>
              <a:buNone/>
            </a:pPr>
            <a:r>
              <a:rPr lang="en-US" sz="2000" dirty="0" smtClean="0">
                <a:latin typeface="Segoe UI" pitchFamily="34" charset="0"/>
                <a:ea typeface="Segoe UI" pitchFamily="34" charset="0"/>
                <a:cs typeface="Segoe UI" pitchFamily="34" charset="0"/>
              </a:rPr>
              <a:t>YEAR		:2010</a:t>
            </a:r>
          </a:p>
          <a:p>
            <a:pPr>
              <a:buNone/>
            </a:pPr>
            <a:r>
              <a:rPr lang="en-US" sz="2000" dirty="0" smtClean="0">
                <a:latin typeface="Segoe UI" pitchFamily="34" charset="0"/>
                <a:ea typeface="Segoe UI" pitchFamily="34" charset="0"/>
                <a:cs typeface="Segoe UI" pitchFamily="34" charset="0"/>
              </a:rPr>
              <a:t>FEATURES	:</a:t>
            </a:r>
          </a:p>
          <a:p>
            <a:pPr>
              <a:buNone/>
            </a:pPr>
            <a:r>
              <a:rPr lang="en-US" sz="2000" dirty="0" smtClean="0">
                <a:latin typeface="Segoe UI" pitchFamily="34" charset="0"/>
                <a:ea typeface="Segoe UI" pitchFamily="34" charset="0"/>
                <a:cs typeface="Segoe UI" pitchFamily="34" charset="0"/>
              </a:rPr>
              <a:t>			 It proposes a PC application remote control system via mobile phones. This </a:t>
            </a:r>
            <a:r>
              <a:rPr lang="en-IN" sz="2000" dirty="0" smtClean="0">
                <a:latin typeface="Segoe UI" pitchFamily="34" charset="0"/>
                <a:ea typeface="Segoe UI" pitchFamily="34" charset="0"/>
                <a:cs typeface="Segoe UI" pitchFamily="34" charset="0"/>
              </a:rPr>
              <a:t>PC application remote control system that does not rely on specific devices and </a:t>
            </a:r>
            <a:r>
              <a:rPr lang="en-IN" sz="2000" dirty="0" smtClean="0">
                <a:latin typeface="Segoe UI" pitchFamily="34" charset="0"/>
                <a:ea typeface="Segoe UI" pitchFamily="34" charset="0"/>
                <a:cs typeface="Segoe UI" pitchFamily="34" charset="0"/>
              </a:rPr>
              <a:t>software.</a:t>
            </a:r>
            <a:endParaRPr lang="en-US" sz="2000" dirty="0" smtClean="0">
              <a:latin typeface="Segoe UI" pitchFamily="34" charset="0"/>
              <a:ea typeface="Segoe UI" pitchFamily="34" charset="0"/>
              <a:cs typeface="Segoe UI" pitchFamily="34" charset="0"/>
            </a:endParaRPr>
          </a:p>
          <a:p>
            <a:pPr>
              <a:buNone/>
            </a:pPr>
            <a:r>
              <a:rPr lang="en-US" sz="2000" dirty="0" smtClean="0">
                <a:latin typeface="Segoe UI" pitchFamily="34" charset="0"/>
                <a:ea typeface="Segoe UI" pitchFamily="34" charset="0"/>
                <a:cs typeface="Segoe UI" pitchFamily="34" charset="0"/>
              </a:rPr>
              <a:t>IDENTIFICATION :</a:t>
            </a:r>
            <a:endParaRPr lang="en-IN" sz="2000" dirty="0" smtClean="0">
              <a:latin typeface="Segoe UI" pitchFamily="34" charset="0"/>
              <a:ea typeface="Segoe UI" pitchFamily="34" charset="0"/>
              <a:cs typeface="Segoe UI" pitchFamily="34" charset="0"/>
            </a:endParaRPr>
          </a:p>
          <a:p>
            <a:pPr>
              <a:buNone/>
            </a:pPr>
            <a:r>
              <a:rPr lang="en-US" sz="2000" dirty="0" smtClean="0">
                <a:latin typeface="Segoe UI" pitchFamily="34" charset="0"/>
                <a:ea typeface="Segoe UI" pitchFamily="34" charset="0"/>
                <a:cs typeface="Segoe UI" pitchFamily="34" charset="0"/>
              </a:rPr>
              <a:t>			It failed as it focuses on increasing speed of signals rather than quality of information transferred.</a:t>
            </a:r>
            <a:endParaRPr lang="en-IN" sz="2000" dirty="0">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2"/>
          </p:nvPr>
        </p:nvSpPr>
        <p:spPr/>
        <p:txBody>
          <a:bodyPr/>
          <a:lstStyle/>
          <a:p>
            <a:fld id="{13AE68D6-6C53-4172-993D-1514D75CA495}" type="slidenum">
              <a:rPr lang="en-IN" smtClean="0"/>
              <a:pPr/>
              <a:t>6</a:t>
            </a:fld>
            <a:endParaRPr lang="en-IN"/>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dirty="0" smtClean="0"/>
              <a:t>LITERATURE SURVEY#4</a:t>
            </a:r>
            <a:endParaRPr lang="en-IN" dirty="0"/>
          </a:p>
        </p:txBody>
      </p:sp>
      <p:sp>
        <p:nvSpPr>
          <p:cNvPr id="2" name="Content Placeholder 1"/>
          <p:cNvSpPr>
            <a:spLocks noGrp="1"/>
          </p:cNvSpPr>
          <p:nvPr>
            <p:ph idx="1"/>
          </p:nvPr>
        </p:nvSpPr>
        <p:spPr>
          <a:xfrm>
            <a:off x="1259632" y="1412776"/>
            <a:ext cx="7530040" cy="4824536"/>
          </a:xfrm>
        </p:spPr>
        <p:txBody>
          <a:bodyPr>
            <a:normAutofit/>
          </a:bodyPr>
          <a:lstStyle/>
          <a:p>
            <a:pPr>
              <a:buNone/>
            </a:pPr>
            <a:r>
              <a:rPr lang="en-US" sz="2000" dirty="0" smtClean="0">
                <a:latin typeface="Segoe UI" pitchFamily="34" charset="0"/>
                <a:ea typeface="Segoe UI" pitchFamily="34" charset="0"/>
                <a:cs typeface="Segoe UI" pitchFamily="34" charset="0"/>
              </a:rPr>
              <a:t>TITLE		:</a:t>
            </a:r>
            <a:r>
              <a:rPr lang="en-IN" sz="2000" dirty="0" smtClean="0">
                <a:latin typeface="Segoe UI" pitchFamily="34" charset="0"/>
                <a:ea typeface="Segoe UI" pitchFamily="34" charset="0"/>
                <a:cs typeface="Segoe UI" pitchFamily="34" charset="0"/>
              </a:rPr>
              <a:t> Design of remote control system for PC 			  based on MCU</a:t>
            </a:r>
            <a:endParaRPr lang="en-US" sz="2000" dirty="0" smtClean="0">
              <a:latin typeface="Segoe UI" pitchFamily="34" charset="0"/>
              <a:ea typeface="Segoe UI" pitchFamily="34" charset="0"/>
              <a:cs typeface="Segoe UI" pitchFamily="34" charset="0"/>
            </a:endParaRPr>
          </a:p>
          <a:p>
            <a:pPr>
              <a:buNone/>
            </a:pPr>
            <a:r>
              <a:rPr lang="en-US" sz="2000" dirty="0" smtClean="0">
                <a:latin typeface="Segoe UI" pitchFamily="34" charset="0"/>
                <a:ea typeface="Segoe UI" pitchFamily="34" charset="0"/>
                <a:cs typeface="Segoe UI" pitchFamily="34" charset="0"/>
              </a:rPr>
              <a:t>AUTHOR	: B. X. </a:t>
            </a:r>
            <a:r>
              <a:rPr lang="en-US" sz="2000" dirty="0" err="1" smtClean="0">
                <a:latin typeface="Segoe UI" pitchFamily="34" charset="0"/>
                <a:ea typeface="Segoe UI" pitchFamily="34" charset="0"/>
                <a:cs typeface="Segoe UI" pitchFamily="34" charset="0"/>
              </a:rPr>
              <a:t>Lin,W</a:t>
            </a:r>
            <a:r>
              <a:rPr lang="en-US" sz="2000" dirty="0" smtClean="0">
                <a:latin typeface="Segoe UI" pitchFamily="34" charset="0"/>
                <a:ea typeface="Segoe UI" pitchFamily="34" charset="0"/>
                <a:cs typeface="Segoe UI" pitchFamily="34" charset="0"/>
              </a:rPr>
              <a:t>. Min</a:t>
            </a:r>
          </a:p>
          <a:p>
            <a:pPr>
              <a:buNone/>
            </a:pPr>
            <a:r>
              <a:rPr lang="en-US" sz="2000" dirty="0" smtClean="0">
                <a:latin typeface="Segoe UI" pitchFamily="34" charset="0"/>
                <a:ea typeface="Segoe UI" pitchFamily="34" charset="0"/>
                <a:cs typeface="Segoe UI" pitchFamily="34" charset="0"/>
              </a:rPr>
              <a:t>YEAR		:2012</a:t>
            </a:r>
          </a:p>
          <a:p>
            <a:pPr>
              <a:buNone/>
            </a:pPr>
            <a:r>
              <a:rPr lang="en-US" sz="2000" dirty="0" smtClean="0">
                <a:latin typeface="Segoe UI" pitchFamily="34" charset="0"/>
                <a:ea typeface="Segoe UI" pitchFamily="34" charset="0"/>
                <a:cs typeface="Segoe UI" pitchFamily="34" charset="0"/>
              </a:rPr>
              <a:t>FEATURES	:</a:t>
            </a:r>
          </a:p>
          <a:p>
            <a:pPr>
              <a:buNone/>
            </a:pPr>
            <a:r>
              <a:rPr lang="en-US" sz="2000" dirty="0" smtClean="0">
                <a:latin typeface="Segoe UI" pitchFamily="34" charset="0"/>
                <a:ea typeface="Segoe UI" pitchFamily="34" charset="0"/>
                <a:cs typeface="Segoe UI" pitchFamily="34" charset="0"/>
              </a:rPr>
              <a:t>			</a:t>
            </a:r>
            <a:r>
              <a:rPr lang="en-IN" sz="2000" dirty="0" smtClean="0">
                <a:latin typeface="Segoe UI" pitchFamily="34" charset="0"/>
                <a:ea typeface="Segoe UI" pitchFamily="34" charset="0"/>
                <a:cs typeface="Segoe UI" pitchFamily="34" charset="0"/>
              </a:rPr>
              <a:t> This design based </a:t>
            </a:r>
            <a:r>
              <a:rPr lang="en-IN" sz="2000" dirty="0" smtClean="0">
                <a:latin typeface="Segoe UI" pitchFamily="34" charset="0"/>
                <a:ea typeface="Segoe UI" pitchFamily="34" charset="0"/>
                <a:cs typeface="Segoe UI" pitchFamily="34" charset="0"/>
              </a:rPr>
              <a:t>on </a:t>
            </a:r>
            <a:r>
              <a:rPr lang="en-IN" sz="2000" dirty="0" smtClean="0">
                <a:latin typeface="Segoe UI" pitchFamily="34" charset="0"/>
                <a:ea typeface="Segoe UI" pitchFamily="34" charset="0"/>
                <a:cs typeface="Segoe UI" pitchFamily="34" charset="0"/>
              </a:rPr>
              <a:t>infrared </a:t>
            </a:r>
            <a:r>
              <a:rPr lang="en-IN" sz="2000" dirty="0" err="1" smtClean="0">
                <a:latin typeface="Segoe UI" pitchFamily="34" charset="0"/>
                <a:ea typeface="Segoe UI" pitchFamily="34" charset="0"/>
                <a:cs typeface="Segoe UI" pitchFamily="34" charset="0"/>
              </a:rPr>
              <a:t>codes.Real</a:t>
            </a:r>
            <a:r>
              <a:rPr lang="en-IN" sz="2000" dirty="0" smtClean="0">
                <a:latin typeface="Segoe UI" pitchFamily="34" charset="0"/>
                <a:ea typeface="Segoe UI" pitchFamily="34" charset="0"/>
                <a:cs typeface="Segoe UI" pitchFamily="34" charset="0"/>
              </a:rPr>
              <a:t>-time data sent by the microcontroller, contrasting the control code table, Windows API to send a </a:t>
            </a:r>
            <a:r>
              <a:rPr lang="en-IN" sz="2000" dirty="0" err="1" smtClean="0">
                <a:latin typeface="Segoe UI" pitchFamily="34" charset="0"/>
                <a:ea typeface="Segoe UI" pitchFamily="34" charset="0"/>
                <a:cs typeface="Segoe UI" pitchFamily="34" charset="0"/>
              </a:rPr>
              <a:t>message,implementing</a:t>
            </a:r>
            <a:r>
              <a:rPr lang="en-IN" sz="2000" dirty="0" smtClean="0">
                <a:latin typeface="Segoe UI" pitchFamily="34" charset="0"/>
                <a:ea typeface="Segoe UI" pitchFamily="34" charset="0"/>
                <a:cs typeface="Segoe UI" pitchFamily="34" charset="0"/>
              </a:rPr>
              <a:t> the direct operation of a separate application.</a:t>
            </a:r>
            <a:endParaRPr lang="en-US" sz="2000" dirty="0" smtClean="0">
              <a:latin typeface="Segoe UI" pitchFamily="34" charset="0"/>
              <a:ea typeface="Segoe UI" pitchFamily="34" charset="0"/>
              <a:cs typeface="Segoe UI" pitchFamily="34" charset="0"/>
            </a:endParaRPr>
          </a:p>
          <a:p>
            <a:pPr>
              <a:buNone/>
            </a:pPr>
            <a:r>
              <a:rPr lang="en-US" sz="2000" dirty="0" smtClean="0">
                <a:latin typeface="Segoe UI" pitchFamily="34" charset="0"/>
                <a:ea typeface="Segoe UI" pitchFamily="34" charset="0"/>
                <a:cs typeface="Segoe UI" pitchFamily="34" charset="0"/>
              </a:rPr>
              <a:t>IDENTIFICATION :</a:t>
            </a:r>
          </a:p>
          <a:p>
            <a:pPr>
              <a:buNone/>
            </a:pPr>
            <a:r>
              <a:rPr lang="en-US" sz="2000" dirty="0" smtClean="0">
                <a:latin typeface="Segoe UI" pitchFamily="34" charset="0"/>
                <a:ea typeface="Segoe UI" pitchFamily="34" charset="0"/>
                <a:cs typeface="Segoe UI" pitchFamily="34" charset="0"/>
              </a:rPr>
              <a:t>			It does not provide reliability and speed is very less for this kind of applications</a:t>
            </a:r>
            <a:endParaRPr lang="en-IN" sz="2000" dirty="0" smtClean="0">
              <a:latin typeface="Segoe UI" pitchFamily="34" charset="0"/>
              <a:ea typeface="Segoe UI" pitchFamily="34" charset="0"/>
              <a:cs typeface="Segoe UI" pitchFamily="34" charset="0"/>
            </a:endParaRPr>
          </a:p>
          <a:p>
            <a:pPr>
              <a:buNone/>
            </a:pPr>
            <a:endParaRPr lang="en-IN" sz="2000" dirty="0">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2"/>
          </p:nvPr>
        </p:nvSpPr>
        <p:spPr/>
        <p:txBody>
          <a:bodyPr/>
          <a:lstStyle/>
          <a:p>
            <a:fld id="{13AE68D6-6C53-4172-993D-1514D75CA495}" type="slidenum">
              <a:rPr lang="en-IN" smtClean="0"/>
              <a:pPr/>
              <a:t>7</a:t>
            </a:fld>
            <a:endParaRPr lang="en-IN"/>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dirty="0" smtClean="0"/>
              <a:t>LITERATURE SURVEY#5</a:t>
            </a:r>
            <a:endParaRPr lang="en-IN" dirty="0"/>
          </a:p>
        </p:txBody>
      </p:sp>
      <p:sp>
        <p:nvSpPr>
          <p:cNvPr id="2" name="Content Placeholder 1"/>
          <p:cNvSpPr>
            <a:spLocks noGrp="1"/>
          </p:cNvSpPr>
          <p:nvPr>
            <p:ph idx="1"/>
          </p:nvPr>
        </p:nvSpPr>
        <p:spPr>
          <a:xfrm>
            <a:off x="1331640" y="1484784"/>
            <a:ext cx="7488832" cy="4464496"/>
          </a:xfrm>
        </p:spPr>
        <p:txBody>
          <a:bodyPr>
            <a:normAutofit/>
          </a:bodyPr>
          <a:lstStyle/>
          <a:p>
            <a:pPr>
              <a:buNone/>
            </a:pPr>
            <a:r>
              <a:rPr lang="en-US" sz="2000" dirty="0" smtClean="0">
                <a:latin typeface="Segoe UI" pitchFamily="34" charset="0"/>
                <a:ea typeface="Segoe UI" pitchFamily="34" charset="0"/>
                <a:cs typeface="Segoe UI" pitchFamily="34" charset="0"/>
              </a:rPr>
              <a:t>TITLE		:</a:t>
            </a:r>
            <a:r>
              <a:rPr lang="en-IN" sz="2000" dirty="0" smtClean="0">
                <a:latin typeface="Segoe UI" pitchFamily="34" charset="0"/>
                <a:ea typeface="Segoe UI" pitchFamily="34" charset="0"/>
                <a:cs typeface="Segoe UI" pitchFamily="34" charset="0"/>
              </a:rPr>
              <a:t> Remote Control of Mobile Devices in 			  Android Platform</a:t>
            </a:r>
            <a:endParaRPr lang="en-US" sz="2000" dirty="0" smtClean="0">
              <a:latin typeface="Segoe UI" pitchFamily="34" charset="0"/>
              <a:ea typeface="Segoe UI" pitchFamily="34" charset="0"/>
              <a:cs typeface="Segoe UI" pitchFamily="34" charset="0"/>
            </a:endParaRPr>
          </a:p>
          <a:p>
            <a:pPr>
              <a:buNone/>
            </a:pPr>
            <a:r>
              <a:rPr lang="en-US" sz="2000" dirty="0" smtClean="0">
                <a:latin typeface="Segoe UI" pitchFamily="34" charset="0"/>
                <a:ea typeface="Segoe UI" pitchFamily="34" charset="0"/>
                <a:cs typeface="Segoe UI" pitchFamily="34" charset="0"/>
              </a:rPr>
              <a:t>AUTHOR	:</a:t>
            </a:r>
            <a:r>
              <a:rPr lang="en-IN" sz="2000" dirty="0" smtClean="0">
                <a:latin typeface="Segoe UI" pitchFamily="34" charset="0"/>
                <a:ea typeface="Segoe UI" pitchFamily="34" charset="0"/>
                <a:cs typeface="Segoe UI" pitchFamily="34" charset="0"/>
              </a:rPr>
              <a:t> Angel Gonzalez </a:t>
            </a:r>
            <a:r>
              <a:rPr lang="en-IN" sz="2000" dirty="0" err="1" smtClean="0">
                <a:latin typeface="Segoe UI" pitchFamily="34" charset="0"/>
                <a:ea typeface="Segoe UI" pitchFamily="34" charset="0"/>
                <a:cs typeface="Segoe UI" pitchFamily="34" charset="0"/>
              </a:rPr>
              <a:t>Villan</a:t>
            </a:r>
            <a:r>
              <a:rPr lang="en-IN" sz="2000" dirty="0" smtClean="0">
                <a:latin typeface="Segoe UI" pitchFamily="34" charset="0"/>
                <a:ea typeface="Segoe UI" pitchFamily="34" charset="0"/>
                <a:cs typeface="Segoe UI" pitchFamily="34" charset="0"/>
              </a:rPr>
              <a:t> , </a:t>
            </a:r>
            <a:r>
              <a:rPr lang="en-IN" sz="2000" dirty="0" err="1" smtClean="0">
                <a:latin typeface="Segoe UI" pitchFamily="34" charset="0"/>
                <a:ea typeface="Segoe UI" pitchFamily="34" charset="0"/>
                <a:cs typeface="Segoe UI" pitchFamily="34" charset="0"/>
              </a:rPr>
              <a:t>Josep</a:t>
            </a:r>
            <a:r>
              <a:rPr lang="en-IN" sz="2000" dirty="0" smtClean="0">
                <a:latin typeface="Segoe UI" pitchFamily="34" charset="0"/>
                <a:ea typeface="Segoe UI" pitchFamily="34" charset="0"/>
                <a:cs typeface="Segoe UI" pitchFamily="34" charset="0"/>
              </a:rPr>
              <a:t> </a:t>
            </a:r>
            <a:r>
              <a:rPr lang="en-IN" sz="2000" dirty="0" err="1" smtClean="0">
                <a:latin typeface="Segoe UI" pitchFamily="34" charset="0"/>
                <a:ea typeface="Segoe UI" pitchFamily="34" charset="0"/>
                <a:cs typeface="Segoe UI" pitchFamily="34" charset="0"/>
              </a:rPr>
              <a:t>Jorba</a:t>
            </a:r>
            <a:r>
              <a:rPr lang="en-IN" sz="2000" dirty="0" smtClean="0">
                <a:latin typeface="Segoe UI" pitchFamily="34" charset="0"/>
                <a:ea typeface="Segoe UI" pitchFamily="34" charset="0"/>
                <a:cs typeface="Segoe UI" pitchFamily="34" charset="0"/>
              </a:rPr>
              <a:t> </a:t>
            </a:r>
            <a:r>
              <a:rPr lang="en-IN" sz="2000" dirty="0" err="1" smtClean="0">
                <a:latin typeface="Segoe UI" pitchFamily="34" charset="0"/>
                <a:ea typeface="Segoe UI" pitchFamily="34" charset="0"/>
                <a:cs typeface="Segoe UI" pitchFamily="34" charset="0"/>
              </a:rPr>
              <a:t>Esteve</a:t>
            </a:r>
            <a:endParaRPr lang="en-US" sz="2000" dirty="0" smtClean="0">
              <a:latin typeface="Segoe UI" pitchFamily="34" charset="0"/>
              <a:ea typeface="Segoe UI" pitchFamily="34" charset="0"/>
              <a:cs typeface="Segoe UI" pitchFamily="34" charset="0"/>
            </a:endParaRPr>
          </a:p>
          <a:p>
            <a:pPr>
              <a:buNone/>
            </a:pPr>
            <a:r>
              <a:rPr lang="en-US" sz="2000" dirty="0" smtClean="0">
                <a:latin typeface="Segoe UI" pitchFamily="34" charset="0"/>
                <a:ea typeface="Segoe UI" pitchFamily="34" charset="0"/>
                <a:cs typeface="Segoe UI" pitchFamily="34" charset="0"/>
              </a:rPr>
              <a:t>YEAR		:2013</a:t>
            </a:r>
          </a:p>
          <a:p>
            <a:pPr>
              <a:buNone/>
            </a:pPr>
            <a:endParaRPr lang="en-US" sz="2000" dirty="0" smtClean="0">
              <a:latin typeface="Segoe UI" pitchFamily="34" charset="0"/>
              <a:ea typeface="Segoe UI" pitchFamily="34" charset="0"/>
              <a:cs typeface="Segoe UI" pitchFamily="34" charset="0"/>
            </a:endParaRPr>
          </a:p>
          <a:p>
            <a:pPr>
              <a:buNone/>
            </a:pPr>
            <a:r>
              <a:rPr lang="en-US" sz="2000" dirty="0" smtClean="0">
                <a:latin typeface="Segoe UI" pitchFamily="34" charset="0"/>
                <a:ea typeface="Segoe UI" pitchFamily="34" charset="0"/>
                <a:cs typeface="Segoe UI" pitchFamily="34" charset="0"/>
              </a:rPr>
              <a:t>FEATURES	:</a:t>
            </a:r>
          </a:p>
          <a:p>
            <a:pPr>
              <a:buNone/>
            </a:pPr>
            <a:r>
              <a:rPr lang="en-US" sz="2000" dirty="0" smtClean="0">
                <a:latin typeface="Segoe UI" pitchFamily="34" charset="0"/>
                <a:ea typeface="Segoe UI" pitchFamily="34" charset="0"/>
                <a:cs typeface="Segoe UI" pitchFamily="34" charset="0"/>
              </a:rPr>
              <a:t>			The aim of this approach is to make remote pc control faster and more accessible by using either USB wired interface or </a:t>
            </a:r>
            <a:r>
              <a:rPr lang="en-US" sz="2000" dirty="0" err="1" smtClean="0">
                <a:latin typeface="Segoe UI" pitchFamily="34" charset="0"/>
                <a:ea typeface="Segoe UI" pitchFamily="34" charset="0"/>
                <a:cs typeface="Segoe UI" pitchFamily="34" charset="0"/>
              </a:rPr>
              <a:t>internet.This</a:t>
            </a:r>
            <a:r>
              <a:rPr lang="en-US" sz="2000" dirty="0" smtClean="0">
                <a:latin typeface="Segoe UI" pitchFamily="34" charset="0"/>
                <a:ea typeface="Segoe UI" pitchFamily="34" charset="0"/>
                <a:cs typeface="Segoe UI" pitchFamily="34" charset="0"/>
              </a:rPr>
              <a:t> approach uses compression strategies to provide real time desktop control and monitoring.</a:t>
            </a:r>
          </a:p>
        </p:txBody>
      </p:sp>
      <p:sp>
        <p:nvSpPr>
          <p:cNvPr id="5" name="Slide Number Placeholder 4"/>
          <p:cNvSpPr>
            <a:spLocks noGrp="1"/>
          </p:cNvSpPr>
          <p:nvPr>
            <p:ph type="sldNum" sz="quarter" idx="12"/>
          </p:nvPr>
        </p:nvSpPr>
        <p:spPr/>
        <p:txBody>
          <a:bodyPr/>
          <a:lstStyle/>
          <a:p>
            <a:fld id="{13AE68D6-6C53-4172-993D-1514D75CA495}" type="slidenum">
              <a:rPr lang="en-IN" smtClean="0"/>
              <a:pPr/>
              <a:t>8</a:t>
            </a:fld>
            <a:endParaRPr lang="en-IN"/>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EXISTING SYSTEM</a:t>
            </a:r>
            <a:endParaRPr lang="en-IN" dirty="0"/>
          </a:p>
        </p:txBody>
      </p:sp>
      <p:sp>
        <p:nvSpPr>
          <p:cNvPr id="2" name="Content Placeholder 1"/>
          <p:cNvSpPr>
            <a:spLocks noGrp="1"/>
          </p:cNvSpPr>
          <p:nvPr>
            <p:ph idx="1"/>
          </p:nvPr>
        </p:nvSpPr>
        <p:spPr>
          <a:xfrm>
            <a:off x="1115616" y="1412776"/>
            <a:ext cx="8028384" cy="5077544"/>
          </a:xfrm>
        </p:spPr>
        <p:txBody>
          <a:bodyPr>
            <a:noAutofit/>
          </a:bodyPr>
          <a:lstStyle/>
          <a:p>
            <a:pPr>
              <a:lnSpc>
                <a:spcPct val="150000"/>
              </a:lnSpc>
            </a:pPr>
            <a:r>
              <a:rPr lang="en-US" sz="2000" dirty="0" smtClean="0">
                <a:latin typeface="Segoe UI" pitchFamily="34" charset="0"/>
                <a:ea typeface="Segoe UI" pitchFamily="34" charset="0"/>
                <a:cs typeface="Segoe UI" pitchFamily="34" charset="0"/>
              </a:rPr>
              <a:t>Virtual Network Computing system where mobile devices are considered servers to gain full access and control over a network.</a:t>
            </a:r>
          </a:p>
          <a:p>
            <a:pPr>
              <a:lnSpc>
                <a:spcPct val="150000"/>
              </a:lnSpc>
            </a:pPr>
            <a:r>
              <a:rPr lang="en-US" sz="2000" dirty="0" smtClean="0">
                <a:latin typeface="Segoe UI" pitchFamily="34" charset="0"/>
                <a:ea typeface="Segoe UI" pitchFamily="34" charset="0"/>
                <a:cs typeface="Segoe UI" pitchFamily="34" charset="0"/>
              </a:rPr>
              <a:t>Mobile devices are considered as server which receives information from the network to operate accordingly.</a:t>
            </a:r>
          </a:p>
          <a:p>
            <a:pPr>
              <a:lnSpc>
                <a:spcPct val="150000"/>
              </a:lnSpc>
            </a:pPr>
            <a:r>
              <a:rPr lang="en-US" sz="2000" dirty="0" smtClean="0">
                <a:latin typeface="Segoe UI" pitchFamily="34" charset="0"/>
                <a:ea typeface="Segoe UI" pitchFamily="34" charset="0"/>
                <a:cs typeface="Segoe UI" pitchFamily="34" charset="0"/>
              </a:rPr>
              <a:t>The connection is made between client and server using USB interface/Internet provided IP and Port.</a:t>
            </a:r>
          </a:p>
          <a:p>
            <a:pPr>
              <a:lnSpc>
                <a:spcPct val="150000"/>
              </a:lnSpc>
            </a:pPr>
            <a:r>
              <a:rPr lang="en-US" sz="2000" dirty="0" smtClean="0">
                <a:latin typeface="Segoe UI" pitchFamily="34" charset="0"/>
                <a:ea typeface="Segoe UI" pitchFamily="34" charset="0"/>
                <a:cs typeface="Segoe UI" pitchFamily="34" charset="0"/>
              </a:rPr>
              <a:t>USB interface uses ADB drivers for mobile devices which is specified by the manufacturers based on the type and design of the processor used.</a:t>
            </a:r>
          </a:p>
          <a:p>
            <a:pPr>
              <a:lnSpc>
                <a:spcPct val="150000"/>
              </a:lnSpc>
            </a:pPr>
            <a:r>
              <a:rPr lang="en-US" sz="2000" dirty="0" smtClean="0">
                <a:latin typeface="Segoe UI" pitchFamily="34" charset="0"/>
                <a:ea typeface="Segoe UI" pitchFamily="34" charset="0"/>
                <a:cs typeface="Segoe UI" pitchFamily="34" charset="0"/>
              </a:rPr>
              <a:t>Incase of internet. A reliable, </a:t>
            </a:r>
            <a:r>
              <a:rPr lang="en-US" sz="2000" dirty="0" err="1" smtClean="0">
                <a:latin typeface="Segoe UI" pitchFamily="34" charset="0"/>
                <a:ea typeface="Segoe UI" pitchFamily="34" charset="0"/>
                <a:cs typeface="Segoe UI" pitchFamily="34" charset="0"/>
              </a:rPr>
              <a:t>highspeed</a:t>
            </a:r>
            <a:r>
              <a:rPr lang="en-US" sz="2000" dirty="0" smtClean="0">
                <a:latin typeface="Segoe UI" pitchFamily="34" charset="0"/>
                <a:ea typeface="Segoe UI" pitchFamily="34" charset="0"/>
                <a:cs typeface="Segoe UI" pitchFamily="34" charset="0"/>
              </a:rPr>
              <a:t> and stable network is mandatory for Real-time Signal Reception and Processing.</a:t>
            </a:r>
            <a:endParaRPr lang="en-IN" sz="2000" dirty="0">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2"/>
          </p:nvPr>
        </p:nvSpPr>
        <p:spPr/>
        <p:txBody>
          <a:bodyPr/>
          <a:lstStyle/>
          <a:p>
            <a:fld id="{13AE68D6-6C53-4172-993D-1514D75CA495}" type="slidenum">
              <a:rPr lang="en-IN" smtClean="0"/>
              <a:pPr/>
              <a:t>9</a:t>
            </a:fld>
            <a:endParaRPr lang="en-IN"/>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1462</TotalTime>
  <Words>800</Words>
  <Application>Microsoft Office PowerPoint</Application>
  <PresentationFormat>On-screen Show (4:3)</PresentationFormat>
  <Paragraphs>189</Paragraphs>
  <Slides>32</Slides>
  <Notes>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Solstice</vt:lpstr>
      <vt:lpstr>REMOTE PC CONTROLLER</vt:lpstr>
      <vt:lpstr>ABSTRACT</vt:lpstr>
      <vt:lpstr>INTRODUCTION</vt:lpstr>
      <vt:lpstr>LITERATURE SURVEY#1</vt:lpstr>
      <vt:lpstr>LITERATURE SURVEY#2</vt:lpstr>
      <vt:lpstr>LITERATURE SURVEY#3</vt:lpstr>
      <vt:lpstr>LITERATURE SURVEY#4</vt:lpstr>
      <vt:lpstr>LITERATURE SURVEY#5</vt:lpstr>
      <vt:lpstr>EXISTING SYSTEM</vt:lpstr>
      <vt:lpstr>EXISTING SYSTEM</vt:lpstr>
      <vt:lpstr> EXISTING SYSTEM</vt:lpstr>
      <vt:lpstr>PROPOSED SYSTEM</vt:lpstr>
      <vt:lpstr>PROPOSED SYSTEM</vt:lpstr>
      <vt:lpstr>PROPOSED SYSTEM</vt:lpstr>
      <vt:lpstr>MODULES</vt:lpstr>
      <vt:lpstr>MODULES</vt:lpstr>
      <vt:lpstr>FLOW DIAGRAM</vt:lpstr>
      <vt:lpstr>FLOW DIAGRAM</vt:lpstr>
      <vt:lpstr>SYSTEM ARCHITECTURE</vt:lpstr>
      <vt:lpstr>ADVANTAGES</vt:lpstr>
      <vt:lpstr>APPLICATIONS</vt:lpstr>
      <vt:lpstr>APPLICATIONS</vt:lpstr>
      <vt:lpstr>SCREENSHOTS</vt:lpstr>
      <vt:lpstr>SCREENSHOTS</vt:lpstr>
      <vt:lpstr>SCREENSHOTS</vt:lpstr>
      <vt:lpstr>SCREENSHOTS</vt:lpstr>
      <vt:lpstr>SCREENSHOTS</vt:lpstr>
      <vt:lpstr>SCREENSHOTS</vt:lpstr>
      <vt:lpstr>SYSTEM REQUIREMENT</vt:lpstr>
      <vt:lpstr>REFERENCES</vt:lpstr>
      <vt:lpstr>CONCLUSION</vt:lpstr>
      <vt:lpstr>FUTURE  ENHANCEMENT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PC CONTROLLER</dc:title>
  <dc:creator>USER</dc:creator>
  <cp:lastModifiedBy>USER</cp:lastModifiedBy>
  <cp:revision>222</cp:revision>
  <dcterms:created xsi:type="dcterms:W3CDTF">2016-02-17T03:51:14Z</dcterms:created>
  <dcterms:modified xsi:type="dcterms:W3CDTF">2016-04-06T05:25:09Z</dcterms:modified>
</cp:coreProperties>
</file>