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57" r:id="rId7"/>
    <p:sldId id="260" r:id="rId8"/>
    <p:sldId id="266" r:id="rId9"/>
    <p:sldId id="267" r:id="rId10"/>
    <p:sldId id="268" r:id="rId11"/>
    <p:sldId id="269" r:id="rId12"/>
    <p:sldId id="263" r:id="rId13"/>
    <p:sldId id="270" r:id="rId14"/>
    <p:sldId id="271" r:id="rId15"/>
    <p:sldId id="272" r:id="rId16"/>
    <p:sldId id="273" r:id="rId17"/>
    <p:sldId id="262" r:id="rId18"/>
    <p:sldId id="261" r:id="rId19"/>
    <p:sldId id="265" r:id="rId20"/>
  </p:sldIdLst>
  <p:sldSz cx="9937750" cy="7021513"/>
  <p:notesSz cx="6819900" cy="9918700"/>
  <p:defaultTextStyle>
    <a:defPPr>
      <a:defRPr lang="de-DE"/>
    </a:defPPr>
    <a:lvl1pPr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061"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122"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184"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245" algn="l" defTabSz="457061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5305" algn="l" defTabSz="457061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2366" algn="l" defTabSz="457061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199427" algn="l" defTabSz="457061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6488" algn="l" defTabSz="457061" rtl="0" eaLnBrk="1" latinLnBrk="0" hangingPunct="1">
      <a:defRPr sz="24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40">
          <p15:clr>
            <a:srgbClr val="A4A3A4"/>
          </p15:clr>
        </p15:guide>
        <p15:guide id="2" pos="2880">
          <p15:clr>
            <a:srgbClr val="A4A3A4"/>
          </p15:clr>
        </p15:guide>
        <p15:guide id="3" pos="410">
          <p15:clr>
            <a:srgbClr val="A4A3A4"/>
          </p15:clr>
        </p15:guide>
        <p15:guide id="4" orient="horz" pos="3701">
          <p15:clr>
            <a:srgbClr val="A4A3A4"/>
          </p15:clr>
        </p15:guide>
        <p15:guide id="5" orient="horz">
          <p15:clr>
            <a:srgbClr val="A4A3A4"/>
          </p15:clr>
        </p15:guide>
        <p15:guide id="6" pos="2897">
          <p15:clr>
            <a:srgbClr val="A4A3A4"/>
          </p15:clr>
        </p15:guide>
        <p15:guide id="7" pos="393">
          <p15:clr>
            <a:srgbClr val="A4A3A4"/>
          </p15:clr>
        </p15:guide>
        <p15:guide id="8" orient="horz" pos="962">
          <p15:clr>
            <a:srgbClr val="A4A3A4"/>
          </p15:clr>
        </p15:guide>
        <p15:guide id="9" orient="horz" pos="3789">
          <p15:clr>
            <a:srgbClr val="A4A3A4"/>
          </p15:clr>
        </p15:guide>
        <p15:guide id="10" pos="3131">
          <p15:clr>
            <a:srgbClr val="A4A3A4"/>
          </p15:clr>
        </p15:guide>
        <p15:guide id="11" pos="445">
          <p15:clr>
            <a:srgbClr val="A4A3A4"/>
          </p15:clr>
        </p15:guide>
        <p15:guide id="12" pos="3148">
          <p15:clr>
            <a:srgbClr val="A4A3A4"/>
          </p15:clr>
        </p15:guide>
        <p15:guide id="13" pos="427">
          <p15:clr>
            <a:srgbClr val="A4A3A4"/>
          </p15:clr>
        </p15:guide>
        <p15:guide id="14" orient="horz" pos="257">
          <p15:clr>
            <a:srgbClr val="A4A3A4"/>
          </p15:clr>
        </p15:guide>
        <p15:guide id="15" pos="294">
          <p15:clr>
            <a:srgbClr val="A4A3A4"/>
          </p15:clr>
        </p15:guide>
        <p15:guide id="16" pos="5989">
          <p15:clr>
            <a:srgbClr val="A4A3A4"/>
          </p15:clr>
        </p15:guide>
        <p15:guide id="17" orient="horz" pos="325">
          <p15:clr>
            <a:srgbClr val="A4A3A4"/>
          </p15:clr>
        </p15:guide>
        <p15:guide id="18" pos="6080">
          <p15:clr>
            <a:srgbClr val="A4A3A4"/>
          </p15:clr>
        </p15:guide>
        <p15:guide id="19" orient="horz" pos="4291">
          <p15:clr>
            <a:srgbClr val="A4A3A4"/>
          </p15:clr>
        </p15:guide>
        <p15:guide id="20" orient="horz" pos="4315">
          <p15:clr>
            <a:srgbClr val="A4A3A4"/>
          </p15:clr>
        </p15:guide>
        <p15:guide id="21" pos="6051">
          <p15:clr>
            <a:srgbClr val="A4A3A4"/>
          </p15:clr>
        </p15:guide>
        <p15:guide id="22" pos="3198">
          <p15:clr>
            <a:srgbClr val="A4A3A4"/>
          </p15:clr>
        </p15:guide>
        <p15:guide id="23" pos="226">
          <p15:clr>
            <a:srgbClr val="A4A3A4"/>
          </p15:clr>
        </p15:guide>
        <p15:guide id="24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EC7"/>
    <a:srgbClr val="114E64"/>
    <a:srgbClr val="114ED9"/>
    <a:srgbClr val="C1D100"/>
    <a:srgbClr val="4ABBBF"/>
    <a:srgbClr val="65A95C"/>
    <a:srgbClr val="0C69BA"/>
    <a:srgbClr val="0C68AA"/>
    <a:srgbClr val="0068A9"/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74" autoAdjust="0"/>
  </p:normalViewPr>
  <p:slideViewPr>
    <p:cSldViewPr snapToGrid="0" snapToObjects="1">
      <p:cViewPr varScale="1">
        <p:scale>
          <a:sx n="104" d="100"/>
          <a:sy n="104" d="100"/>
        </p:scale>
        <p:origin x="1488" y="108"/>
      </p:cViewPr>
      <p:guideLst>
        <p:guide orient="horz" pos="940"/>
        <p:guide pos="2880"/>
        <p:guide pos="410"/>
        <p:guide orient="horz" pos="3701"/>
        <p:guide orient="horz"/>
        <p:guide pos="2897"/>
        <p:guide pos="393"/>
        <p:guide orient="horz" pos="962"/>
        <p:guide orient="horz" pos="3789"/>
        <p:guide pos="3131"/>
        <p:guide pos="445"/>
        <p:guide pos="3148"/>
        <p:guide pos="427"/>
        <p:guide orient="horz" pos="257"/>
        <p:guide pos="294"/>
        <p:guide pos="5989"/>
        <p:guide orient="horz" pos="325"/>
        <p:guide pos="6080"/>
        <p:guide orient="horz" pos="4291"/>
        <p:guide orient="horz" pos="4315"/>
        <p:guide pos="6051"/>
        <p:guide pos="3198"/>
        <p:guide pos="226"/>
        <p:guide pos="3062"/>
      </p:guideLst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4008" y="114"/>
      </p:cViewPr>
      <p:guideLst>
        <p:guide orient="horz" pos="3124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Umsätze</c:v>
                </c:pt>
              </c:strCache>
            </c:strRef>
          </c:tx>
          <c:spPr>
            <a:solidFill>
              <a:srgbClr val="65A9D9"/>
            </a:solidFill>
            <a:ln>
              <a:solidFill>
                <a:schemeClr val="bg1"/>
              </a:solidFill>
            </a:ln>
            <a:effectLst/>
          </c:spPr>
          <c:dPt>
            <c:idx val="0"/>
            <c:bubble3D val="0"/>
            <c:explosion val="1"/>
            <c:spPr>
              <a:solidFill>
                <a:srgbClr val="114E6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1E-4E74-9360-93D9CAB7A27D}"/>
              </c:ext>
            </c:extLst>
          </c:dPt>
          <c:dPt>
            <c:idx val="1"/>
            <c:bubble3D val="0"/>
            <c:spPr>
              <a:solidFill>
                <a:srgbClr val="C1D10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1E-4E74-9360-93D9CAB7A27D}"/>
              </c:ext>
            </c:extLst>
          </c:dPt>
          <c:dPt>
            <c:idx val="2"/>
            <c:bubble3D val="0"/>
            <c:spPr>
              <a:solidFill>
                <a:srgbClr val="4ABBBF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1E-4E74-9360-93D9CAB7A27D}"/>
              </c:ext>
            </c:extLst>
          </c:dPt>
          <c:dPt>
            <c:idx val="3"/>
            <c:bubble3D val="0"/>
            <c:spPr>
              <a:solidFill>
                <a:srgbClr val="007EC7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1E-4E74-9360-93D9CAB7A27D}"/>
              </c:ext>
            </c:extLst>
          </c:dPt>
          <c:cat>
            <c:strRef>
              <c:f>Blatt1!$A$2:$A$5</c:f>
              <c:strCache>
                <c:ptCount val="4"/>
                <c:pt idx="0">
                  <c:v>1. Qrtl.</c:v>
                </c:pt>
                <c:pt idx="1">
                  <c:v>2. Qrtl.</c:v>
                </c:pt>
                <c:pt idx="2">
                  <c:v>3. Qrtl.</c:v>
                </c:pt>
                <c:pt idx="3">
                  <c:v>4. Qrtl.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1E-4E74-9360-93D9CAB7A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  <c:txPr>
        <a:bodyPr/>
        <a:lstStyle/>
        <a:p>
          <a:pPr>
            <a:defRPr sz="1600" baseline="0">
              <a:solidFill>
                <a:schemeClr val="tx1"/>
              </a:solidFill>
              <a:latin typeface="Calibri Light"/>
            </a:defRPr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63032" y="1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F4080E5F-020B-BF42-8C63-E6E3F4A3F37A}" type="datetimeFigureOut">
              <a:rPr lang="de-DE" smtClean="0"/>
              <a:t>07.05.2018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1045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63032" y="9421045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1C4D042-408C-5746-9418-80D340F3B63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020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63032" y="1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0070A875-8C7E-F742-97D0-8F238822E6DD}" type="datetimeFigureOut">
              <a:rPr lang="de-DE" smtClean="0"/>
              <a:t>07.05.2018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44538"/>
            <a:ext cx="52641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990" y="4711383"/>
            <a:ext cx="5455920" cy="446341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1045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63032" y="9421045"/>
            <a:ext cx="2955290" cy="49593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2E8D9BD2-628A-1F44-B035-E0CEA0F5BD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41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1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4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5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05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6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27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88" algn="l" defTabSz="4570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D9BD2-628A-1F44-B035-E0CEA0F5BD3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41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D9BD2-628A-1F44-B035-E0CEA0F5BD3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2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localhost/Users/svenhiemer/Desktop/Standorte_PPT.pn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localhost/Users/svenhiemer/Desktop/Standorte_PPT.pn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PPT Vorlag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879475" y="3242375"/>
            <a:ext cx="8159750" cy="14211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ts val="5300"/>
              </a:lnSpc>
              <a:defRPr sz="4400" b="0" i="0" baseline="0">
                <a:solidFill>
                  <a:srgbClr val="007EC7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Title </a:t>
            </a:r>
            <a:br>
              <a:rPr lang="de-DE" dirty="0"/>
            </a:b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row</a:t>
            </a:r>
            <a:endParaRPr lang="de-DE" dirty="0"/>
          </a:p>
        </p:txBody>
      </p:sp>
      <p:pic>
        <p:nvPicPr>
          <p:cNvPr id="16" name="Bild 15" descr="240 logo_gro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5" y="618756"/>
            <a:ext cx="1899968" cy="760255"/>
          </a:xfrm>
          <a:prstGeom prst="rect">
            <a:avLst/>
          </a:prstGeom>
        </p:spPr>
      </p:pic>
      <p:sp>
        <p:nvSpPr>
          <p:cNvPr id="11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475" y="4795526"/>
            <a:ext cx="7352048" cy="10425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200"/>
              </a:lnSpc>
              <a:buNone/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20179" y="6746445"/>
            <a:ext cx="1291553" cy="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1FF4FC6C-0433-46B9-ACFD-6BDF7720A59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137354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0BE9F61-2EAA-4DCB-9971-3F91B7040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37750" cy="640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Datumsplatzhalter 1">
            <a:extLst>
              <a:ext uri="{FF2B5EF4-FFF2-40B4-BE49-F238E27FC236}">
                <a16:creationId xmlns:a16="http://schemas.microsoft.com/office/drawing/2014/main" id="{8BEF1586-9D24-4962-8158-E2A8B24D965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5270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PPT Vorlage_10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1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pic>
        <p:nvPicPr>
          <p:cNvPr id="28" name="Bild 27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9" name="Rechteck 28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rgbClr val="9D9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21" name="Datumsplatzhalter 1">
            <a:extLst>
              <a:ext uri="{FF2B5EF4-FFF2-40B4-BE49-F238E27FC236}">
                <a16:creationId xmlns:a16="http://schemas.microsoft.com/office/drawing/2014/main" id="{B05DA410-2874-45BA-82EC-A9A0BE6ADE8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287026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r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PPT Vorlage_12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1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pic>
        <p:nvPicPr>
          <p:cNvPr id="28" name="Bild 27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9" name="Rechteck 28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rgbClr val="9D9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A039D2FB-9BC1-4D00-9272-E12C44F2287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58204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ürki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PPT Vorlage_9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1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pic>
        <p:nvPicPr>
          <p:cNvPr id="28" name="Bild 27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9" name="Rechteck 28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28EAA67C-3131-4493-831B-3B7FE631EB2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16045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PPT Vorlage_1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sp>
        <p:nvSpPr>
          <p:cNvPr id="14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buNone/>
              <a:defRPr sz="16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buNone/>
              <a:defRPr sz="22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pic>
        <p:nvPicPr>
          <p:cNvPr id="28" name="Bild 27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9" name="Rechteck 28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20AFAA44-71D8-456C-AAD4-C51FB18FC01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6476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PPT Vorlage_5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179" y="6746445"/>
            <a:ext cx="1291553" cy="70448"/>
          </a:xfrm>
          <a:prstGeom prst="rect">
            <a:avLst/>
          </a:prstGeom>
        </p:spPr>
      </p:pic>
      <p:pic>
        <p:nvPicPr>
          <p:cNvPr id="14" name="Bild 13" descr="240 logo_weiß.pdf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0" name="Textfeld 19"/>
          <p:cNvSpPr txBox="1"/>
          <p:nvPr userDrawn="1"/>
        </p:nvSpPr>
        <p:spPr>
          <a:xfrm>
            <a:off x="5076825" y="5130516"/>
            <a:ext cx="44989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1600" b="1" i="0" dirty="0">
                <a:solidFill>
                  <a:srgbClr val="FFFFFF"/>
                </a:solidFill>
                <a:latin typeface="Calibri"/>
                <a:cs typeface="Calibri"/>
              </a:rPr>
              <a:t>Your contact person</a:t>
            </a:r>
            <a:br>
              <a:rPr lang="en-US" sz="1600" b="1" i="0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sz="16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36759" y="388321"/>
            <a:ext cx="3924345" cy="468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0" i="0" dirty="0">
                <a:solidFill>
                  <a:srgbClr val="FFFFFF"/>
                </a:solidFill>
                <a:latin typeface="Calibri Light"/>
                <a:cs typeface="Calibri Light"/>
              </a:rPr>
              <a:t>Contact us!</a:t>
            </a:r>
            <a:endParaRPr lang="de-DE" sz="36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07063" y="5365194"/>
            <a:ext cx="3868737" cy="13096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ts val="1900"/>
              </a:lnSpc>
              <a:buNone/>
              <a:defRPr sz="1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de-DE" dirty="0" err="1"/>
              <a:t>Surname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T. +49 (0) 83 82 / x xx xx-xx</a:t>
            </a:r>
            <a:br>
              <a:rPr lang="de-DE" dirty="0"/>
            </a:br>
            <a:r>
              <a:rPr lang="de-DE" dirty="0" err="1"/>
              <a:t>xxxxxx@cmore-automotive.com</a:t>
            </a:r>
            <a:endParaRPr lang="de-DE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Standorte_PPT.png" descr="/Users/svenhiemer/Desktop/Standorte_PPT.png"/>
          <p:cNvPicPr>
            <a:picLocks noChangeAspect="1"/>
          </p:cNvPicPr>
          <p:nvPr userDrawn="1"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01" y="1950741"/>
            <a:ext cx="5144795" cy="281136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27279A7-B8F1-40AA-9FFD-4CA37395E88B}"/>
              </a:ext>
            </a:extLst>
          </p:cNvPr>
          <p:cNvSpPr txBox="1"/>
          <p:nvPr userDrawn="1"/>
        </p:nvSpPr>
        <p:spPr>
          <a:xfrm>
            <a:off x="2563156" y="2230048"/>
            <a:ext cx="2581181" cy="35702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Office Ingolstadt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Hans-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Denck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-Str. 17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D-85051 Ingolstadt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>
                <a:solidFill>
                  <a:srgbClr val="FFFFFF"/>
                </a:solidFill>
                <a:latin typeface="Calibri"/>
                <a:cs typeface="Calibri Light"/>
              </a:rPr>
              <a:t>Office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Munich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Lyonel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-Feininger-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28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D-80807 Munich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>
                <a:solidFill>
                  <a:srgbClr val="FFFFFF"/>
                </a:solidFill>
                <a:latin typeface="Calibri"/>
                <a:cs typeface="Calibri Light"/>
              </a:rPr>
              <a:t>Office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Krefeld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Girmesgath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5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D-47803 Krefeld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info@cmore-automotive.com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www.cmore-automotive.com</a:t>
            </a:r>
            <a:br>
              <a:rPr lang="en-US" sz="1400" b="1" i="0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14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en-US" sz="14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6F430DF-C472-4FE7-96B0-71CED2046181}"/>
              </a:ext>
            </a:extLst>
          </p:cNvPr>
          <p:cNvSpPr txBox="1"/>
          <p:nvPr userDrawn="1"/>
        </p:nvSpPr>
        <p:spPr>
          <a:xfrm>
            <a:off x="369914" y="2230048"/>
            <a:ext cx="2581181" cy="375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Headquarters Lindau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Kemptener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99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D-88131 Lindau/Bodensee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>
                <a:solidFill>
                  <a:srgbClr val="FFFFFF"/>
                </a:solidFill>
                <a:latin typeface="Calibri"/>
                <a:cs typeface="Calibri Light"/>
              </a:rPr>
              <a:t>Office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Böblingen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Calwer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27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D-71034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Böblingen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70 31 / 3 04 87-50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Office Rhein-Main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Niederurseler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Allee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8 – 10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D-65760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Eschborn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61 96 / 2 04 82 40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>
                <a:solidFill>
                  <a:srgbClr val="FFFFFF"/>
                </a:solidFill>
                <a:latin typeface="Calibri"/>
                <a:cs typeface="Calibri Light"/>
              </a:rPr>
              <a:t>Office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Koblenz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Friedrich-Mohr-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14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D-56070 Koblenz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8382/ 3 04 93-0</a:t>
            </a:r>
            <a:br>
              <a:rPr lang="en-US" sz="14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en-US" sz="14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16" name="Datumsplatzhalter 1">
            <a:extLst>
              <a:ext uri="{FF2B5EF4-FFF2-40B4-BE49-F238E27FC236}">
                <a16:creationId xmlns:a16="http://schemas.microsoft.com/office/drawing/2014/main" id="{51FBF867-DB37-4DAC-B2B9-BCF0CC97964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/>
              <a:t>Name der Präsentation | Version 2.0 | 06.10.2017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26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PPT Vorlage_5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0179" y="6746445"/>
            <a:ext cx="1291553" cy="70448"/>
          </a:xfrm>
          <a:prstGeom prst="rect">
            <a:avLst/>
          </a:prstGeom>
        </p:spPr>
      </p:pic>
      <p:pic>
        <p:nvPicPr>
          <p:cNvPr id="14" name="Bild 13" descr="240 logo_weiß.pdf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6602596"/>
            <a:ext cx="684460" cy="273880"/>
          </a:xfrm>
          <a:prstGeom prst="rect">
            <a:avLst/>
          </a:prstGeom>
        </p:spPr>
      </p:pic>
      <p:sp>
        <p:nvSpPr>
          <p:cNvPr id="20" name="Textfeld 19"/>
          <p:cNvSpPr txBox="1"/>
          <p:nvPr userDrawn="1"/>
        </p:nvSpPr>
        <p:spPr>
          <a:xfrm>
            <a:off x="5076825" y="5130516"/>
            <a:ext cx="44989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en-US" sz="1600" b="1" i="0" dirty="0" err="1">
                <a:solidFill>
                  <a:srgbClr val="FFFFFF"/>
                </a:solidFill>
                <a:latin typeface="Calibri"/>
                <a:cs typeface="Calibri"/>
              </a:rPr>
              <a:t>Ihr</a:t>
            </a:r>
            <a:r>
              <a:rPr lang="en-US" sz="1600" b="1" i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600" b="1" i="0" dirty="0" err="1">
                <a:solidFill>
                  <a:srgbClr val="FFFFFF"/>
                </a:solidFill>
                <a:latin typeface="Calibri"/>
                <a:cs typeface="Calibri"/>
              </a:rPr>
              <a:t>Ansprechpartner</a:t>
            </a:r>
            <a:br>
              <a:rPr lang="en-US" sz="1600" b="1" i="0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sz="16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36759" y="388321"/>
            <a:ext cx="39243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6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Kontaktieren</a:t>
            </a:r>
            <a:r>
              <a:rPr lang="en-US" sz="3600" b="0" i="0" dirty="0">
                <a:solidFill>
                  <a:srgbClr val="FFFFFF"/>
                </a:solidFill>
                <a:latin typeface="Calibri Light"/>
                <a:cs typeface="Calibri Light"/>
              </a:rPr>
              <a:t> Sie </a:t>
            </a:r>
            <a:r>
              <a:rPr lang="en-US" sz="36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uns</a:t>
            </a:r>
            <a:r>
              <a:rPr lang="en-US" sz="3600" b="0" i="0" dirty="0">
                <a:solidFill>
                  <a:srgbClr val="FFFFFF"/>
                </a:solidFill>
                <a:latin typeface="Calibri Light"/>
                <a:cs typeface="Calibri Light"/>
              </a:rPr>
              <a:t>!</a:t>
            </a:r>
            <a:endParaRPr lang="de-DE" sz="36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707063" y="5365194"/>
            <a:ext cx="3868737" cy="130968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ts val="1900"/>
              </a:lnSpc>
              <a:buNone/>
              <a:defRPr sz="16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2pPr>
            <a:lvl3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3pPr>
            <a:lvl4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4pPr>
            <a:lvl5pPr>
              <a:defRPr b="0" i="0">
                <a:solidFill>
                  <a:srgbClr val="FFFFFF"/>
                </a:solidFill>
                <a:latin typeface="Calibri Light"/>
                <a:cs typeface="Calibri Light"/>
              </a:defRPr>
            </a:lvl5pPr>
          </a:lstStyle>
          <a:p>
            <a:pPr lvl="0"/>
            <a:r>
              <a:rPr lang="de-DE" dirty="0"/>
              <a:t>Vorname Nachname</a:t>
            </a:r>
            <a:br>
              <a:rPr lang="de-DE" dirty="0"/>
            </a:br>
            <a:r>
              <a:rPr lang="de-DE" dirty="0"/>
              <a:t>T. +49 (0) 83 82 / x xx xx-xx</a:t>
            </a:r>
            <a:br>
              <a:rPr lang="de-DE" dirty="0"/>
            </a:br>
            <a:r>
              <a:rPr lang="de-DE" dirty="0" err="1"/>
              <a:t>xxxxxx@cmore-automotive.com</a:t>
            </a:r>
            <a:endParaRPr lang="de-DE" dirty="0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Standorte_PPT.png" descr="/Users/svenhiemer/Desktop/Standorte_PPT.png"/>
          <p:cNvPicPr>
            <a:picLocks noChangeAspect="1"/>
          </p:cNvPicPr>
          <p:nvPr userDrawn="1"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01" y="1950741"/>
            <a:ext cx="5144795" cy="281136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6581D92-721C-4B6F-9AB8-A6BE0B1011D5}"/>
              </a:ext>
            </a:extLst>
          </p:cNvPr>
          <p:cNvSpPr txBox="1"/>
          <p:nvPr userDrawn="1"/>
        </p:nvSpPr>
        <p:spPr>
          <a:xfrm>
            <a:off x="369914" y="2230048"/>
            <a:ext cx="2581181" cy="375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Hauptsitz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Lindau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Kemptener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99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D-88131 Lindau/Bodensee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 err="1">
                <a:solidFill>
                  <a:srgbClr val="FFFFFF"/>
                </a:solidFill>
                <a:latin typeface="Calibri"/>
                <a:cs typeface="Calibri Light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Böblingen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Calwer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27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D-71034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Böblingen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70 31 / 3 04 87-50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Rhein-Main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Niederurseler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Allee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8 – 10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D-65760 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Eschborn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61 96 / 2 04 82 40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 err="1">
                <a:solidFill>
                  <a:srgbClr val="FFFFFF"/>
                </a:solidFill>
                <a:latin typeface="Calibri"/>
                <a:cs typeface="Calibri Light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Koblenz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Friedrich-Mohr-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14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D-56070 Koblenz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8382/ 3 04 93-0</a:t>
            </a:r>
            <a:br>
              <a:rPr lang="en-US" sz="14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en-US" sz="14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7454DC-352C-4296-8AD9-665FCD5E8FFA}"/>
              </a:ext>
            </a:extLst>
          </p:cNvPr>
          <p:cNvSpPr txBox="1"/>
          <p:nvPr userDrawn="1"/>
        </p:nvSpPr>
        <p:spPr>
          <a:xfrm>
            <a:off x="2563156" y="2230048"/>
            <a:ext cx="2581181" cy="35702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1200" b="1" i="0" dirty="0" err="1">
                <a:solidFill>
                  <a:srgbClr val="FFFFFF"/>
                </a:solidFill>
                <a:latin typeface="Calibri"/>
                <a:cs typeface="Calibri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Ingolstadt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Hans-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Denck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-Str. 17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D-85051 Ingolstadt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 err="1">
                <a:solidFill>
                  <a:srgbClr val="FFFFFF"/>
                </a:solidFill>
                <a:latin typeface="Calibri"/>
                <a:cs typeface="Calibri Light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München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Lyonel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-Feininger-</a:t>
            </a: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Straße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28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D-80807 München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1" i="0" baseline="0" dirty="0" err="1">
                <a:solidFill>
                  <a:srgbClr val="FFFFFF"/>
                </a:solidFill>
                <a:latin typeface="Calibri"/>
                <a:cs typeface="Calibri Light"/>
              </a:rPr>
              <a:t>Niederlassung</a:t>
            </a:r>
            <a: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  <a:t> Krefeld</a:t>
            </a:r>
            <a:br>
              <a:rPr lang="en-US" sz="1200" b="1" i="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200" b="0" i="0" dirty="0" err="1">
                <a:solidFill>
                  <a:srgbClr val="FFFFFF"/>
                </a:solidFill>
                <a:latin typeface="Calibri Light"/>
                <a:cs typeface="Calibri Light"/>
              </a:rPr>
              <a:t>Girmesgath</a:t>
            </a: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 5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D-47803 Krefeld</a:t>
            </a:r>
            <a:b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dirty="0">
                <a:solidFill>
                  <a:srgbClr val="FFFFFF"/>
                </a:solidFill>
                <a:latin typeface="Calibri Light"/>
                <a:cs typeface="Calibri Light"/>
              </a:rPr>
              <a:t>T.</a:t>
            </a: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  +49 (0) 83 82 / 3 04 93-0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info@cmore-automotive.com</a:t>
            </a:r>
            <a:b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12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  <a:t>www.cmore-automotive.com</a:t>
            </a:r>
            <a:br>
              <a:rPr lang="en-US" sz="1400" b="1" i="0" dirty="0">
                <a:solidFill>
                  <a:srgbClr val="FFFFFF"/>
                </a:solidFill>
                <a:latin typeface="Calibri"/>
                <a:cs typeface="Calibri"/>
              </a:rPr>
            </a:br>
            <a:br>
              <a:rPr lang="en-US" sz="1400" b="0" i="0" baseline="0" dirty="0">
                <a:solidFill>
                  <a:srgbClr val="FFFFFF"/>
                </a:solidFill>
                <a:latin typeface="Calibri Light"/>
                <a:cs typeface="Calibri Light"/>
              </a:rPr>
            </a:br>
            <a:endParaRPr lang="en-US" sz="1400" b="0" i="0" dirty="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3CB6A13B-8EC0-4EA5-A5C8-1FC69973656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/>
              <a:t>Name der Präsentation | Version 2.0 | 06.10.2017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5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bg>
      <p:bgPr>
        <a:solidFill>
          <a:srgbClr val="007EC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PPT Vorlage_5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30714" cy="7093331"/>
          </a:xfrm>
          <a:prstGeom prst="rect">
            <a:avLst/>
          </a:prstGeom>
        </p:spPr>
      </p:pic>
      <p:pic>
        <p:nvPicPr>
          <p:cNvPr id="14" name="Bild 13" descr="240 logo_weiß.pdf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7" y="608136"/>
            <a:ext cx="1917477" cy="767260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>
          <a:xfrm>
            <a:off x="9279510" y="6715125"/>
            <a:ext cx="293406" cy="1333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Date Placeholder 2"/>
          <p:cNvSpPr txBox="1">
            <a:spLocks/>
          </p:cNvSpPr>
          <p:nvPr userDrawn="1"/>
        </p:nvSpPr>
        <p:spPr>
          <a:xfrm>
            <a:off x="9179378" y="6713389"/>
            <a:ext cx="493670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700" smtClean="0">
                <a:solidFill>
                  <a:srgbClr val="FFFFFF"/>
                </a:solidFill>
              </a:rPr>
              <a:pPr algn="ctr"/>
              <a:t>‹Nr.›</a:t>
            </a:fld>
            <a:endParaRPr lang="de-DE" sz="700" dirty="0">
              <a:solidFill>
                <a:srgbClr val="FFFFFF"/>
              </a:solidFill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879475" y="3242375"/>
            <a:ext cx="8159750" cy="14211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ts val="5300"/>
              </a:lnSpc>
              <a:defRPr sz="4400" b="0" i="0" baseline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Chapter title</a:t>
            </a:r>
            <a:br>
              <a:rPr lang="de-DE" dirty="0"/>
            </a:b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row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475" y="4795526"/>
            <a:ext cx="7352048" cy="104250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3200"/>
              </a:lnSpc>
              <a:buNone/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6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2AA519-C2DC-4801-8102-9D0AD9E0E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8840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>
                <a:srgbClr val="007EC7"/>
              </a:buClr>
              <a:buFont typeface="Arial"/>
              <a:buChar char="•"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73650" y="1367669"/>
            <a:ext cx="4502150" cy="5167422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Clr>
                <a:srgbClr val="007EC7"/>
              </a:buClr>
              <a:buFont typeface="Arial"/>
              <a:buChar char="•"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</a:t>
            </a:r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2" name="Datumsplatzhalter 1">
            <a:extLst>
              <a:ext uri="{FF2B5EF4-FFF2-40B4-BE49-F238E27FC236}">
                <a16:creationId xmlns:a16="http://schemas.microsoft.com/office/drawing/2014/main" id="{E971EB5F-3460-431E-832B-717DED10A8A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6576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4DDE86-B29E-4135-A90B-B69212C6E49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73650" y="1363901"/>
            <a:ext cx="4502150" cy="4697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Datumsplatzhalter 1">
            <a:extLst>
              <a:ext uri="{FF2B5EF4-FFF2-40B4-BE49-F238E27FC236}">
                <a16:creationId xmlns:a16="http://schemas.microsoft.com/office/drawing/2014/main" id="{1C78764E-74B3-4CC4-A150-5635A602DC6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6611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err="1"/>
              <a:t>Icate</a:t>
            </a:r>
            <a:r>
              <a:rPr lang="en-US" dirty="0"/>
              <a:t> </a:t>
            </a:r>
            <a:r>
              <a:rPr lang="en-US" dirty="0" err="1"/>
              <a:t>quiandis</a:t>
            </a:r>
            <a:r>
              <a:rPr lang="en-US" dirty="0"/>
              <a:t> ad </a:t>
            </a:r>
            <a:r>
              <a:rPr lang="en-US" dirty="0" err="1"/>
              <a:t>evenia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exercias</a:t>
            </a:r>
            <a:r>
              <a:rPr lang="en-US" dirty="0"/>
              <a:t> </a:t>
            </a:r>
            <a:r>
              <a:rPr lang="en-US" dirty="0" err="1"/>
              <a:t>deliquost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porionsectia</a:t>
            </a:r>
            <a:r>
              <a:rPr lang="en-US" dirty="0"/>
              <a:t> </a:t>
            </a:r>
            <a:r>
              <a:rPr lang="en-US" dirty="0" err="1"/>
              <a:t>quianda</a:t>
            </a:r>
            <a:r>
              <a:rPr lang="en-US" dirty="0"/>
              <a:t> </a:t>
            </a:r>
            <a:r>
              <a:rPr lang="en-US" dirty="0" err="1"/>
              <a:t>ntiametur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restorum</a:t>
            </a:r>
            <a:r>
              <a:rPr lang="en-US" dirty="0"/>
              <a:t> </a:t>
            </a:r>
            <a:r>
              <a:rPr lang="en-US" dirty="0" err="1"/>
              <a:t>ab</a:t>
            </a:r>
            <a:r>
              <a:rPr lang="en-US" dirty="0"/>
              <a:t> in </a:t>
            </a:r>
            <a:r>
              <a:rPr lang="en-US" dirty="0" err="1"/>
              <a:t>nullent</a:t>
            </a:r>
            <a:r>
              <a:rPr lang="en-US" dirty="0"/>
              <a:t> labor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spienim</a:t>
            </a:r>
            <a:r>
              <a:rPr lang="en-US" dirty="0"/>
              <a:t> </a:t>
            </a:r>
            <a:r>
              <a:rPr lang="en-US" dirty="0" err="1"/>
              <a:t>inctamaepercias</a:t>
            </a:r>
            <a:r>
              <a:rPr lang="en-US" dirty="0"/>
              <a:t> </a:t>
            </a:r>
            <a:r>
              <a:rPr lang="en-US" dirty="0" err="1"/>
              <a:t>dolo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nosa</a:t>
            </a:r>
            <a:r>
              <a:rPr lang="en-US" dirty="0"/>
              <a:t> </a:t>
            </a:r>
            <a:r>
              <a:rPr lang="en-US" dirty="0" err="1"/>
              <a:t>dolupta</a:t>
            </a:r>
            <a:r>
              <a:rPr lang="en-US" dirty="0"/>
              <a:t> </a:t>
            </a:r>
            <a:r>
              <a:rPr lang="en-US" dirty="0" err="1"/>
              <a:t>testiur</a:t>
            </a:r>
            <a:r>
              <a:rPr lang="en-US" dirty="0"/>
              <a:t>?</a:t>
            </a:r>
          </a:p>
          <a:p>
            <a:pPr lvl="0"/>
            <a:r>
              <a:rPr lang="en-US" dirty="0" err="1"/>
              <a:t>iet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aliquibusdae</a:t>
            </a:r>
            <a:r>
              <a:rPr lang="en-US" dirty="0"/>
              <a:t> </a:t>
            </a:r>
            <a:r>
              <a:rPr lang="en-US" dirty="0" err="1"/>
              <a:t>landandit</a:t>
            </a:r>
            <a:r>
              <a:rPr lang="en-US" dirty="0"/>
              <a:t> qui </a:t>
            </a:r>
            <a:r>
              <a:rPr lang="en-US" dirty="0" err="1"/>
              <a:t>ommoluptatus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volor</a:t>
            </a:r>
            <a:r>
              <a:rPr lang="en-US" dirty="0"/>
              <a:t> at.</a:t>
            </a:r>
          </a:p>
          <a:p>
            <a:pPr lvl="0"/>
            <a:r>
              <a:rPr lang="en-US" dirty="0"/>
              <a:t> quam </a:t>
            </a:r>
            <a:r>
              <a:rPr lang="en-US" dirty="0" err="1"/>
              <a:t>inus</a:t>
            </a:r>
            <a:r>
              <a:rPr lang="en-US" dirty="0"/>
              <a:t> </a:t>
            </a:r>
            <a:r>
              <a:rPr lang="en-US" dirty="0" err="1"/>
              <a:t>iliquam</a:t>
            </a:r>
            <a:r>
              <a:rPr lang="en-US" dirty="0"/>
              <a:t> </a:t>
            </a:r>
            <a:r>
              <a:rPr lang="en-US" dirty="0" err="1"/>
              <a:t>enditatur</a:t>
            </a:r>
            <a:r>
              <a:rPr lang="en-US" dirty="0"/>
              <a:t> </a:t>
            </a:r>
            <a:r>
              <a:rPr lang="en-US" dirty="0" err="1"/>
              <a:t>sandips</a:t>
            </a:r>
            <a:r>
              <a:rPr lang="en-US" dirty="0"/>
              <a:t> </a:t>
            </a:r>
            <a:r>
              <a:rPr lang="en-US" dirty="0" err="1"/>
              <a:t>itate</a:t>
            </a:r>
            <a:r>
              <a:rPr lang="en-US" dirty="0"/>
              <a:t> quam quae. </a:t>
            </a:r>
            <a:r>
              <a:rPr lang="en-US" dirty="0" err="1"/>
              <a:t>Offici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aspicia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quatemp</a:t>
            </a:r>
            <a:r>
              <a:rPr lang="en-US" dirty="0"/>
              <a:t> </a:t>
            </a:r>
            <a:r>
              <a:rPr lang="en-US" dirty="0" err="1"/>
              <a:t>oribus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idel</a:t>
            </a:r>
            <a:r>
              <a:rPr lang="en-US" dirty="0"/>
              <a:t> is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mporemque</a:t>
            </a:r>
            <a:r>
              <a:rPr lang="en-US" dirty="0"/>
              <a:t> </a:t>
            </a:r>
            <a:r>
              <a:rPr lang="en-US" dirty="0" err="1"/>
              <a:t>eventium</a:t>
            </a:r>
            <a:r>
              <a:rPr lang="en-US" dirty="0"/>
              <a:t> quam, et </a:t>
            </a:r>
            <a:r>
              <a:rPr lang="en-US" dirty="0" err="1"/>
              <a:t>ilit</a:t>
            </a:r>
            <a:r>
              <a:rPr lang="en-US" dirty="0"/>
              <a:t> min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vidunt</a:t>
            </a:r>
            <a:r>
              <a:rPr lang="en-US" dirty="0"/>
              <a:t>. </a:t>
            </a:r>
            <a:r>
              <a:rPr lang="en-US" dirty="0" err="1"/>
              <a:t>Fere</a:t>
            </a:r>
            <a:r>
              <a:rPr lang="en-US" dirty="0"/>
              <a:t> </a:t>
            </a:r>
            <a:r>
              <a:rPr lang="en-US" dirty="0" err="1"/>
              <a:t>voluptat</a:t>
            </a:r>
            <a:r>
              <a:rPr lang="en-US" dirty="0"/>
              <a:t> a </a:t>
            </a:r>
            <a:r>
              <a:rPr lang="en-US" dirty="0" err="1"/>
              <a:t>doluptati</a:t>
            </a:r>
            <a:r>
              <a:rPr lang="en-US" dirty="0"/>
              <a:t> </a:t>
            </a:r>
            <a:r>
              <a:rPr lang="en-US" dirty="0" err="1"/>
              <a:t>repe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susdam</a:t>
            </a:r>
            <a:r>
              <a:rPr lang="en-US" dirty="0"/>
              <a:t> </a:t>
            </a:r>
            <a:r>
              <a:rPr lang="en-US" dirty="0" err="1"/>
              <a:t>imporem</a:t>
            </a:r>
            <a:r>
              <a:rPr lang="en-US" dirty="0"/>
              <a:t> </a:t>
            </a:r>
            <a:r>
              <a:rPr lang="en-US" dirty="0" err="1"/>
              <a:t>velibustis</a:t>
            </a:r>
            <a:r>
              <a:rPr lang="en-US" dirty="0"/>
              <a:t> </a:t>
            </a:r>
            <a:r>
              <a:rPr lang="en-US" dirty="0" err="1"/>
              <a:t>magnihit</a:t>
            </a:r>
            <a:r>
              <a:rPr lang="en-US" dirty="0"/>
              <a:t> et, </a:t>
            </a:r>
            <a:r>
              <a:rPr lang="en-US" dirty="0" err="1"/>
              <a:t>conse</a:t>
            </a:r>
            <a:r>
              <a:rPr lang="en-US" dirty="0"/>
              <a:t> </a:t>
            </a:r>
            <a:r>
              <a:rPr lang="en-US" dirty="0" err="1"/>
              <a:t>audant</a:t>
            </a:r>
            <a:r>
              <a:rPr lang="en-US" dirty="0"/>
              <a:t> </a:t>
            </a:r>
            <a:r>
              <a:rPr lang="en-US" dirty="0" err="1"/>
              <a:t>molore</a:t>
            </a:r>
            <a:r>
              <a:rPr lang="en-US" dirty="0"/>
              <a:t> dis </a:t>
            </a:r>
            <a:r>
              <a:rPr lang="en-US" dirty="0" err="1"/>
              <a:t>eruptur</a:t>
            </a:r>
            <a:r>
              <a:rPr lang="en-US" dirty="0"/>
              <a:t> sum </a:t>
            </a:r>
            <a:r>
              <a:rPr lang="en-US" dirty="0" err="1"/>
              <a:t>quiderum</a:t>
            </a:r>
            <a:r>
              <a:rPr lang="en-US" dirty="0"/>
              <a:t> </a:t>
            </a:r>
            <a:r>
              <a:rPr lang="en-US" dirty="0" err="1"/>
              <a:t>quidios</a:t>
            </a:r>
            <a:r>
              <a:rPr lang="en-US" dirty="0"/>
              <a:t> quo con </a:t>
            </a:r>
            <a:r>
              <a:rPr lang="en-US" dirty="0" err="1"/>
              <a:t>estiis</a:t>
            </a:r>
            <a:r>
              <a:rPr lang="en-US" dirty="0"/>
              <a:t> </a:t>
            </a:r>
            <a:r>
              <a:rPr lang="en-US" dirty="0" err="1"/>
              <a:t>abor</a:t>
            </a:r>
            <a:r>
              <a:rPr lang="en-US" dirty="0"/>
              <a:t> </a:t>
            </a:r>
            <a:r>
              <a:rPr lang="en-US" dirty="0" err="1"/>
              <a:t>alitia</a:t>
            </a:r>
            <a:r>
              <a:rPr lang="en-US" dirty="0"/>
              <a:t> </a:t>
            </a:r>
            <a:r>
              <a:rPr lang="en-US" dirty="0" err="1"/>
              <a:t>entius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as </a:t>
            </a:r>
            <a:r>
              <a:rPr lang="en-US" dirty="0" err="1"/>
              <a:t>ut</a:t>
            </a:r>
            <a:r>
              <a:rPr lang="en-US" dirty="0"/>
              <a:t> a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explis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alibus</a:t>
            </a:r>
            <a:r>
              <a:rPr lang="en-US" dirty="0"/>
              <a:t> </a:t>
            </a:r>
            <a:r>
              <a:rPr lang="en-US" dirty="0" err="1"/>
              <a:t>dolorroratem</a:t>
            </a:r>
            <a:r>
              <a:rPr lang="en-US" dirty="0"/>
              <a:t> </a:t>
            </a:r>
            <a:r>
              <a:rPr lang="en-US" dirty="0" err="1"/>
              <a:t>quibus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tetus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aceped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molecerrorem</a:t>
            </a:r>
            <a:r>
              <a:rPr lang="en-US" dirty="0"/>
              <a:t> et 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quat</a:t>
            </a:r>
            <a:r>
              <a:rPr lang="en-US" dirty="0"/>
              <a:t> </a:t>
            </a:r>
            <a:r>
              <a:rPr lang="en-US" dirty="0" err="1"/>
              <a:t>licatem</a:t>
            </a:r>
            <a:r>
              <a:rPr lang="en-US" dirty="0"/>
              <a:t>. Nam qui </a:t>
            </a:r>
            <a:r>
              <a:rPr lang="en-US" dirty="0" err="1"/>
              <a:t>dio</a:t>
            </a:r>
            <a:r>
              <a:rPr lang="en-US" dirty="0"/>
              <a:t> </a:t>
            </a:r>
            <a:r>
              <a:rPr lang="en-US" dirty="0" err="1"/>
              <a:t>volorep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A401AD-08CB-4A00-96B1-7AD99754E4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78603" y="1367669"/>
            <a:ext cx="4502150" cy="246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0339AC44-2497-474E-9D11-C53F25E685B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78603" y="4063612"/>
            <a:ext cx="4502150" cy="2460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Datumsplatzhalter 1">
            <a:extLst>
              <a:ext uri="{FF2B5EF4-FFF2-40B4-BE49-F238E27FC236}">
                <a16:creationId xmlns:a16="http://schemas.microsoft.com/office/drawing/2014/main" id="{F4993F53-5084-4B6E-AAA4-C0B9EE2C2C6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20627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MOR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1367669"/>
            <a:ext cx="4498975" cy="517180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spcAft>
                <a:spcPts val="1000"/>
              </a:spcAft>
              <a:buNone/>
              <a:defRPr sz="1600" b="0" i="0">
                <a:solidFill>
                  <a:schemeClr val="tx2"/>
                </a:solidFill>
                <a:latin typeface="Calibri Light"/>
                <a:cs typeface="Calibri Light"/>
              </a:defRPr>
            </a:lvl1pPr>
            <a:lvl2pPr marL="914329" indent="-4572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2pPr>
            <a:lvl3pPr marL="1257158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3pPr>
            <a:lvl4pPr marL="1714284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4pPr>
            <a:lvl5pPr marL="2171412" indent="-3429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If you want to edit this special CMORE diagram, you need to copy it from the master slide in your current PPT slide.</a:t>
            </a:r>
          </a:p>
        </p:txBody>
      </p:sp>
      <p:graphicFrame>
        <p:nvGraphicFramePr>
          <p:cNvPr id="6" name="Diagrammplatzhalt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54969947"/>
              </p:ext>
            </p:extLst>
          </p:nvPr>
        </p:nvGraphicFramePr>
        <p:xfrm>
          <a:off x="5073650" y="1368426"/>
          <a:ext cx="4219575" cy="506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Gerade Verbindung 10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0F7F21C2-4656-4280-BF76-063C4D5D666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33127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EC0C44-C56B-48BA-B9C3-43DAED22F2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25" y="1362075"/>
            <a:ext cx="9212263" cy="5048250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13" name="Datumsplatzhalter 1">
            <a:extLst>
              <a:ext uri="{FF2B5EF4-FFF2-40B4-BE49-F238E27FC236}">
                <a16:creationId xmlns:a16="http://schemas.microsoft.com/office/drawing/2014/main" id="{2C58D1DC-3E3A-444A-8F17-B34B8BAD9EA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74411" y="6526408"/>
            <a:ext cx="4791871" cy="3746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17103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bjec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073650" y="1367669"/>
            <a:ext cx="4502150" cy="46975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007EC7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4"/>
          </p:nvPr>
        </p:nvSpPr>
        <p:spPr>
          <a:xfrm>
            <a:off x="358775" y="1367669"/>
            <a:ext cx="4498975" cy="469753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007EC7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9677849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9677849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-519816" y="626848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519816" y="6778133"/>
            <a:ext cx="762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0300" y="379361"/>
            <a:ext cx="7417537" cy="441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sz="3600" b="0" i="0" baseline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53041" y="791422"/>
            <a:ext cx="6481762" cy="498475"/>
          </a:xfrm>
          <a:prstGeom prst="rect">
            <a:avLst/>
          </a:prstGeom>
        </p:spPr>
        <p:txBody>
          <a:bodyPr vert="horz" lIns="0" bIns="0"/>
          <a:lstStyle>
            <a:lvl1pPr marL="0" indent="0">
              <a:lnSpc>
                <a:spcPts val="2600"/>
              </a:lnSpc>
              <a:buNone/>
              <a:defRPr sz="2200" b="0" i="0">
                <a:solidFill>
                  <a:srgbClr val="007EC7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</p:txBody>
      </p:sp>
      <p:sp>
        <p:nvSpPr>
          <p:cNvPr id="11" name="Datumsplatzhalter 1">
            <a:extLst>
              <a:ext uri="{FF2B5EF4-FFF2-40B4-BE49-F238E27FC236}">
                <a16:creationId xmlns:a16="http://schemas.microsoft.com/office/drawing/2014/main" id="{74D916A2-411F-4E3A-800F-CBA30D8A718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774411" y="6526408"/>
            <a:ext cx="4791871" cy="374650"/>
          </a:xfrm>
        </p:spPr>
        <p:txBody>
          <a:bodyPr/>
          <a:lstStyle/>
          <a:p>
            <a:r>
              <a:rPr lang="de-DE" dirty="0"/>
              <a:t>Name der Präsentation | Version 2.0 | 06.10.2017</a:t>
            </a:r>
          </a:p>
        </p:txBody>
      </p:sp>
    </p:spTree>
    <p:extLst>
      <p:ext uri="{BB962C8B-B14F-4D97-AF65-F5344CB8AC3E}">
        <p14:creationId xmlns:p14="http://schemas.microsoft.com/office/powerpoint/2010/main" val="9963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9188169" y="6713734"/>
            <a:ext cx="393538" cy="13633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Bild 6" descr="240 logo_groß.pdf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6567754"/>
            <a:ext cx="803275" cy="321422"/>
          </a:xfrm>
          <a:prstGeom prst="rect">
            <a:avLst/>
          </a:prstGeom>
        </p:spPr>
      </p:pic>
      <p:sp>
        <p:nvSpPr>
          <p:cNvPr id="13" name="Date Placeholder 2"/>
          <p:cNvSpPr txBox="1">
            <a:spLocks/>
          </p:cNvSpPr>
          <p:nvPr userDrawn="1"/>
        </p:nvSpPr>
        <p:spPr>
          <a:xfrm>
            <a:off x="9188169" y="6713733"/>
            <a:ext cx="393538" cy="189021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de-DE"/>
            </a:defPPr>
            <a:lvl1pPr algn="l" defTabSz="457061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accent2"/>
                </a:solidFill>
                <a:latin typeface="Calibri Light"/>
                <a:ea typeface="MS PGothic" charset="0"/>
                <a:cs typeface="MS PGothic" charset="0"/>
              </a:defRPr>
            </a:lvl1pPr>
            <a:lvl2pPr marL="457061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914122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371184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1828245" algn="l" defTabSz="457061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285305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742366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199427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656488" algn="l" defTabSz="457061" rtl="0" eaLnBrk="1" latinLnBrk="0" hangingPunct="1">
              <a:defRPr sz="2400" kern="12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/>
            <a:fld id="{063A0438-AC5F-B849-A17B-60B3C43B58FF}" type="slidenum">
              <a:rPr lang="de-DE" sz="800" smtClean="0">
                <a:solidFill>
                  <a:srgbClr val="FFFFFF"/>
                </a:solidFill>
              </a:rPr>
              <a:pPr algn="ctr"/>
              <a:t>‹Nr.›</a:t>
            </a:fld>
            <a:endParaRPr lang="de-DE" sz="800" dirty="0">
              <a:solidFill>
                <a:srgbClr val="FFFFFF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5A1E84-CF2B-4AB3-851F-47914CA0A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4411" y="6526408"/>
            <a:ext cx="4791871" cy="374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18633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52" r:id="rId2"/>
    <p:sldLayoutId id="2147483739" r:id="rId3"/>
    <p:sldLayoutId id="2147483781" r:id="rId4"/>
    <p:sldLayoutId id="2147483765" r:id="rId5"/>
    <p:sldLayoutId id="2147483784" r:id="rId6"/>
    <p:sldLayoutId id="2147483771" r:id="rId7"/>
    <p:sldLayoutId id="2147483753" r:id="rId8"/>
    <p:sldLayoutId id="2147483766" r:id="rId9"/>
    <p:sldLayoutId id="2147483779" r:id="rId10"/>
    <p:sldLayoutId id="2147483783" r:id="rId11"/>
    <p:sldLayoutId id="2147483777" r:id="rId12"/>
    <p:sldLayoutId id="2147483774" r:id="rId13"/>
    <p:sldLayoutId id="2147483755" r:id="rId14"/>
    <p:sldLayoutId id="2147483778" r:id="rId15"/>
    <p:sldLayoutId id="2147483769" r:id="rId16"/>
    <p:sldLayoutId id="2147483785" r:id="rId17"/>
  </p:sldLayoutIdLst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  <p:hf sldNum="0" hdr="0" ftr="0"/>
  <p:txStyles>
    <p:titleStyle>
      <a:lvl1pPr algn="l" defTabSz="914256" rtl="0" eaLnBrk="1" latinLnBrk="0" hangingPunct="1">
        <a:spcBef>
          <a:spcPct val="0"/>
        </a:spcBef>
        <a:buNone/>
        <a:defRPr sz="3600" kern="1200">
          <a:solidFill>
            <a:schemeClr val="bg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tabLst/>
        <a:defRPr sz="1600" b="0" i="0" kern="1200" baseline="0">
          <a:solidFill>
            <a:schemeClr val="tx2"/>
          </a:solidFill>
          <a:latin typeface="Calibri Light"/>
          <a:ea typeface="+mn-ea"/>
          <a:cs typeface="Calibri Light"/>
        </a:defRPr>
      </a:lvl1pPr>
      <a:lvl2pPr marL="742879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defRPr sz="1600" b="0" i="0" kern="1200">
          <a:solidFill>
            <a:schemeClr val="tx2"/>
          </a:solidFill>
          <a:latin typeface="Calibri Light"/>
          <a:ea typeface="+mn-ea"/>
          <a:cs typeface="Calibri Light"/>
        </a:defRPr>
      </a:lvl2pPr>
      <a:lvl3pPr marL="1200008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tabLst/>
        <a:defRPr sz="1600" b="0" i="0" kern="1200" baseline="0">
          <a:solidFill>
            <a:schemeClr val="tx2"/>
          </a:solidFill>
          <a:latin typeface="Calibri Light"/>
          <a:ea typeface="+mn-ea"/>
          <a:cs typeface="Calibri Light"/>
        </a:defRPr>
      </a:lvl3pPr>
      <a:lvl4pPr marL="1657134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defRPr sz="1600" b="0" i="0" kern="1200">
          <a:solidFill>
            <a:schemeClr val="tx2"/>
          </a:solidFill>
          <a:latin typeface="Calibri Light"/>
          <a:ea typeface="+mn-ea"/>
          <a:cs typeface="Calibri Light"/>
        </a:defRPr>
      </a:lvl4pPr>
      <a:lvl5pPr marL="2114262" indent="-285750" algn="l" defTabSz="914256" rtl="0" eaLnBrk="1" latinLnBrk="0" hangingPunct="1">
        <a:spcBef>
          <a:spcPct val="20000"/>
        </a:spcBef>
        <a:buSzPct val="110000"/>
        <a:buFont typeface="Arial"/>
        <a:buChar char="•"/>
        <a:tabLst/>
        <a:defRPr sz="1600" b="0" i="0" kern="1200">
          <a:solidFill>
            <a:schemeClr val="tx2"/>
          </a:solidFill>
          <a:latin typeface="Calibri Light"/>
          <a:ea typeface="+mn-ea"/>
          <a:cs typeface="Calibri Light"/>
        </a:defRPr>
      </a:lvl5pPr>
      <a:lvl6pPr marL="2514204" indent="-228564" algn="l" defTabSz="914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3" indent="-228564" algn="l" defTabSz="914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61" indent="-228564" algn="l" defTabSz="914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8" indent="-228564" algn="l" defTabSz="914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4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2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7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5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zc4V-Mxb5k" TargetMode="External"/><Relationship Id="rId2" Type="http://schemas.openxmlformats.org/officeDocument/2006/relationships/hyperlink" Target="https://mspoweruser.com/all-oculus-rift-users-left-in-the-dark-following-cant-reach-oculus-runtime-services-error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amazon.de/OCULUS-Germany-301-00095-01-Oculus-Bundle/dp/B073X8N1Y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8C22E-F5DF-4E4C-BAC0-DDBAABA6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C.LABEL-VR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E23892-18B1-4989-A28C-815C48C65E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/>
              <a:t>VR-System for </a:t>
            </a:r>
            <a:r>
              <a:rPr lang="en-GB" noProof="0" dirty="0" err="1"/>
              <a:t>ImmersiveAnnotation</a:t>
            </a:r>
            <a:r>
              <a:rPr lang="en-GB" noProof="0" dirty="0"/>
              <a:t> of </a:t>
            </a:r>
          </a:p>
          <a:p>
            <a:r>
              <a:rPr lang="en-GB" noProof="0" dirty="0"/>
              <a:t>3D Point Clouds</a:t>
            </a:r>
          </a:p>
        </p:txBody>
      </p:sp>
    </p:spTree>
    <p:extLst>
      <p:ext uri="{BB962C8B-B14F-4D97-AF65-F5344CB8AC3E}">
        <p14:creationId xmlns:p14="http://schemas.microsoft.com/office/powerpoint/2010/main" val="5248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A51737-8F9E-4ED8-ACBD-65EB106E9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Oculus Rift </a:t>
            </a:r>
          </a:p>
          <a:p>
            <a:r>
              <a:rPr lang="en-US" dirty="0"/>
              <a:t>by </a:t>
            </a:r>
            <a:r>
              <a:rPr lang="en-US" i="1" dirty="0"/>
              <a:t>Oculus VR, LLC.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2013: First developer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2014: Facebook purchased Oculus for $2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2016 : Official release of Oculus Rift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BFD3C26-650B-4F87-9FF0-F873A26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2.System Components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FB60BB-7863-470C-A2AD-8B4B023EBB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GB" sz="2400" dirty="0"/>
              <a:t>The VR-Headset</a:t>
            </a:r>
          </a:p>
          <a:p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D4EB8D7-C72D-4713-AA32-593F60EF6A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62" y="1826419"/>
            <a:ext cx="4048125" cy="3771900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72C15A7-B5CE-43A6-9237-571CC4E9DDD4}"/>
              </a:ext>
            </a:extLst>
          </p:cNvPr>
          <p:cNvSpPr txBox="1"/>
          <p:nvPr/>
        </p:nvSpPr>
        <p:spPr>
          <a:xfrm>
            <a:off x="7324724" y="588862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30381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A51737-8F9E-4ED8-ACBD-65EB106E9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597981"/>
            <a:ext cx="4498975" cy="326958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Virtual Reality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Limited space in virtual world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Almost unlimited movement possibilities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More control opportunities by VR-Controllers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Cheap acquisition costs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/>
              <a:t>VR-Sickness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FB60BB-7863-470C-A2AD-8B4B023EB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3650" y="1597982"/>
            <a:ext cx="4502150" cy="320492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Augmented Reality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Very futuristic technology -&gt; Eye catching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Intuitive Controls by gesture commands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/>
              <a:t>Visualization space limited by physical space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/>
              <a:t>Good visualization depends on environment lights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/>
              <a:t>Controls limited by amount of gestures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/>
              <a:t>Navigation limited by human movements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Symbol" panose="05050102010706020507" pitchFamily="18" charset="2"/>
              <a:buChar char="-"/>
            </a:pPr>
            <a:r>
              <a:rPr lang="en-US" dirty="0"/>
              <a:t>Quite expensive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BFD3C26-650B-4F87-9FF0-F873A264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2.System Components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097041-FA2E-42DC-BDAB-B4E1B1FD7C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040" y="791422"/>
            <a:ext cx="9254409" cy="806559"/>
          </a:xfrm>
        </p:spPr>
        <p:txBody>
          <a:bodyPr/>
          <a:lstStyle/>
          <a:p>
            <a:pPr marL="457200" indent="-457200">
              <a:buAutoNum type="alphaLcPeriod"/>
            </a:pPr>
            <a:r>
              <a:rPr lang="en-GB" sz="2000" dirty="0"/>
              <a:t>The VR-Headset</a:t>
            </a:r>
          </a:p>
          <a:p>
            <a:pPr algn="ctr"/>
            <a:r>
              <a:rPr lang="en-GB" sz="2000" b="1" dirty="0"/>
              <a:t>Why VR?</a:t>
            </a:r>
          </a:p>
          <a:p>
            <a:pPr lvl="3" indent="0" algn="ctr">
              <a:buNone/>
            </a:pPr>
            <a:r>
              <a:rPr lang="en-GB" sz="1400" dirty="0"/>
              <a:t>	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C37696-79BC-4254-ABD0-778746BE2F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99" y="4807345"/>
            <a:ext cx="3398982" cy="163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FE5823-BD67-4C26-BC32-FDECFBE9D3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1" y="4802910"/>
            <a:ext cx="3398982" cy="164243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4FBA53E-B287-4C3E-9ABB-B02C6BF64830}"/>
              </a:ext>
            </a:extLst>
          </p:cNvPr>
          <p:cNvSpPr txBox="1"/>
          <p:nvPr/>
        </p:nvSpPr>
        <p:spPr>
          <a:xfrm>
            <a:off x="2442992" y="644534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[7]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19063E-F8E9-40BB-A174-6A1A17317AF5}"/>
              </a:ext>
            </a:extLst>
          </p:cNvPr>
          <p:cNvSpPr txBox="1"/>
          <p:nvPr/>
        </p:nvSpPr>
        <p:spPr>
          <a:xfrm>
            <a:off x="7159455" y="644534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9456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25F3E4-7627-4CC0-ACFF-BED947004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Most important requirements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Frames must be rendered twice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computation power needed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High end components produce heat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Good cooling needed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Oculus Rift and Sensors need one USB 3.0 each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Mainboard with enough ports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F09DB0-B98D-4C16-A226-44C96206E0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System Specifications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E244606-5AB2-4C8E-BF0C-2EE36D2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Components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A4B430-8E95-4E97-BBC8-BE7440708B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GB" sz="2400" dirty="0"/>
              <a:t>The VR-Computer</a:t>
            </a:r>
          </a:p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45AD29E-6017-4BE2-AF45-6472A58E31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der Präsentation | Version 2.0 | 06.10.2017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C97FDAE-2187-443A-8CFB-99BEDEAA7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29954"/>
              </p:ext>
            </p:extLst>
          </p:nvPr>
        </p:nvGraphicFramePr>
        <p:xfrm>
          <a:off x="5073650" y="1843439"/>
          <a:ext cx="4492624" cy="423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12">
                  <a:extLst>
                    <a:ext uri="{9D8B030D-6E8A-4147-A177-3AD203B41FA5}">
                      <a16:colId xmlns:a16="http://schemas.microsoft.com/office/drawing/2014/main" val="907017735"/>
                    </a:ext>
                  </a:extLst>
                </a:gridCol>
                <a:gridCol w="2246312">
                  <a:extLst>
                    <a:ext uri="{9D8B030D-6E8A-4147-A177-3AD203B41FA5}">
                      <a16:colId xmlns:a16="http://schemas.microsoft.com/office/drawing/2014/main" val="2691932045"/>
                    </a:ext>
                  </a:extLst>
                </a:gridCol>
              </a:tblGrid>
              <a:tr h="336068">
                <a:tc>
                  <a:txBody>
                    <a:bodyPr/>
                    <a:lstStyle/>
                    <a:p>
                      <a:r>
                        <a:rPr lang="en-US" dirty="0"/>
                        <a:t>Component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191952"/>
                  </a:ext>
                </a:extLst>
              </a:tr>
              <a:tr h="41627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Intel® Core™ i7-7700K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58900"/>
                  </a:ext>
                </a:extLst>
              </a:tr>
              <a:tr h="420085">
                <a:tc>
                  <a:txBody>
                    <a:bodyPr/>
                    <a:lstStyle/>
                    <a:p>
                      <a:r>
                        <a:rPr lang="en-US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Gainward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GeForce GTX 1070 Phoenix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78800"/>
                  </a:ext>
                </a:extLst>
              </a:tr>
              <a:tr h="41627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ASUS PRIME Z270-A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482900"/>
                  </a:ext>
                </a:extLst>
              </a:tr>
              <a:tr h="420085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HyperX DIMM 16 GB DDR4-2400 Kit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15831"/>
                  </a:ext>
                </a:extLst>
              </a:tr>
              <a:tr h="416270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Samsung 850 Pro 2,5” 512 GB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62787"/>
                  </a:ext>
                </a:extLst>
              </a:tr>
              <a:tr h="416270">
                <a:tc>
                  <a:txBody>
                    <a:bodyPr/>
                    <a:lstStyle/>
                    <a:p>
                      <a:r>
                        <a:rPr lang="en-US" dirty="0"/>
                        <a:t>Power 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Cooler Master G550M 550W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6824"/>
                  </a:ext>
                </a:extLst>
              </a:tr>
              <a:tr h="416270">
                <a:tc>
                  <a:txBody>
                    <a:bodyPr/>
                    <a:lstStyle/>
                    <a:p>
                      <a:r>
                        <a:rPr lang="en-US" dirty="0"/>
                        <a:t>CPU Cooler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Noctua NH-D9L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695647"/>
                  </a:ext>
                </a:extLst>
              </a:tr>
              <a:tr h="420085">
                <a:tc>
                  <a:txBody>
                    <a:bodyPr/>
                    <a:lstStyle/>
                    <a:p>
                      <a:r>
                        <a:rPr lang="en-US" dirty="0"/>
                        <a:t>Case Cooler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2x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Coolink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SWiF2-1200 120x120x25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7265947"/>
                  </a:ext>
                </a:extLst>
              </a:tr>
              <a:tr h="416270">
                <a:tc>
                  <a:txBody>
                    <a:bodyPr/>
                    <a:lstStyle/>
                    <a:p>
                      <a:r>
                        <a:rPr lang="en-US" dirty="0"/>
                        <a:t>Case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Cooler Master N300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04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5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01E383A-5CBD-414B-AB52-66F4B3F07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40442-C482-4B99-A849-602A1BAF9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EB8219-F17D-4D7A-ABDC-BBA3E636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Components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059912-9822-49F6-BC2E-764F1DD5CF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400" dirty="0"/>
              <a:t>c. The VR-Development Platform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0504F75-1092-4645-B756-E77DF103F9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der Präsentation | Version 2.0 | 06.10.2017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7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4FA2-1FE0-42FE-B2D8-CAA8431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7532A-6D21-48AF-BAB2-99183D12B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3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4FA2-1FE0-42FE-B2D8-CAA8431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7532A-6D21-48AF-BAB2-99183D12B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5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8867A-A027-4F93-8AC0-FCD4C81C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Bibliography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367D70-1C79-4076-88C1-6ADACA9E4B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AE77C6-834E-434A-8B29-A762B202CC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[1] </a:t>
            </a:r>
            <a:r>
              <a:rPr lang="en-US" dirty="0"/>
              <a:t>I. E. Sutherland, “The ultimate display,” in Proceedings of the IFIP Congress, 1965, pp. 506–508.</a:t>
            </a:r>
          </a:p>
          <a:p>
            <a:r>
              <a:rPr lang="en-US" b="1" dirty="0"/>
              <a:t>[2] </a:t>
            </a:r>
            <a:r>
              <a:rPr lang="en-US" dirty="0"/>
              <a:t>S. S. Fisher, M. McGreevy, J. Humphries, and W. </a:t>
            </a:r>
            <a:r>
              <a:rPr lang="en-US" dirty="0" err="1"/>
              <a:t>Robinett</a:t>
            </a:r>
            <a:r>
              <a:rPr lang="en-US" dirty="0"/>
              <a:t>, “Virtual environment display system,” in Proceedings of the 1986 workshop on Interactive 3D graphics - SI3D '86. ACM Press, 1987.</a:t>
            </a:r>
          </a:p>
          <a:p>
            <a:r>
              <a:rPr lang="en-US" b="1" dirty="0"/>
              <a:t>[3] </a:t>
            </a:r>
            <a:r>
              <a:rPr lang="en-US" dirty="0" err="1"/>
              <a:t>MSPoweruser</a:t>
            </a:r>
            <a:r>
              <a:rPr lang="en-US" dirty="0"/>
              <a:t>, “All oculus rift users left in the dark following “cant reach oculus runtime services” error: Update – patch now available,” </a:t>
            </a:r>
            <a:r>
              <a:rPr lang="en-US" dirty="0" err="1"/>
              <a:t>Internetquelle</a:t>
            </a:r>
            <a:r>
              <a:rPr lang="en-US" dirty="0"/>
              <a:t> (</a:t>
            </a:r>
            <a:r>
              <a:rPr lang="en-US" dirty="0" err="1"/>
              <a:t>abgerufen</a:t>
            </a:r>
            <a:r>
              <a:rPr lang="en-US" dirty="0"/>
              <a:t> am 07.05.2018), May 2018. [Online]. Available: </a:t>
            </a:r>
            <a:r>
              <a:rPr lang="en-US" dirty="0">
                <a:hlinkClick r:id="rId2"/>
              </a:rPr>
              <a:t>https://mspoweruser.com/all-oculus-rift-users-left-in-the-dark-following-cant-reach-oculus-runtime-services-error/</a:t>
            </a:r>
            <a:endParaRPr lang="en-US" dirty="0"/>
          </a:p>
          <a:p>
            <a:r>
              <a:rPr lang="en-US" b="1" dirty="0"/>
              <a:t>[4] </a:t>
            </a:r>
            <a:r>
              <a:rPr lang="en-US" dirty="0" err="1"/>
              <a:t>TheMorenar</a:t>
            </a:r>
            <a:r>
              <a:rPr lang="en-US" dirty="0"/>
              <a:t>, “Oculus rift cv1 - </a:t>
            </a:r>
            <a:r>
              <a:rPr lang="en-US" dirty="0" err="1"/>
              <a:t>vrtk</a:t>
            </a:r>
            <a:r>
              <a:rPr lang="en-US" dirty="0"/>
              <a:t> avatar </a:t>
            </a:r>
            <a:r>
              <a:rPr lang="en-US" dirty="0" err="1"/>
              <a:t>sdk</a:t>
            </a:r>
            <a:r>
              <a:rPr lang="en-US" dirty="0"/>
              <a:t> </a:t>
            </a:r>
            <a:r>
              <a:rPr lang="en-US" dirty="0" err="1"/>
              <a:t>gamedev</a:t>
            </a:r>
            <a:r>
              <a:rPr lang="en-US" dirty="0"/>
              <a:t> 3,” </a:t>
            </a:r>
            <a:r>
              <a:rPr lang="en-US" dirty="0" err="1"/>
              <a:t>Internetquelle</a:t>
            </a:r>
            <a:r>
              <a:rPr lang="en-US" dirty="0"/>
              <a:t> (</a:t>
            </a:r>
            <a:r>
              <a:rPr lang="en-US" dirty="0" err="1"/>
              <a:t>abgerufen</a:t>
            </a:r>
            <a:r>
              <a:rPr lang="en-US" dirty="0"/>
              <a:t> am 07.05.2018), May 2018. [Online]. Available: </a:t>
            </a:r>
            <a:r>
              <a:rPr lang="en-US" dirty="0">
                <a:hlinkClick r:id="rId3"/>
              </a:rPr>
              <a:t>https://www.youtube.com/watch?v=Czc4V-Mxb5k</a:t>
            </a:r>
            <a:endParaRPr lang="en-US" dirty="0"/>
          </a:p>
          <a:p>
            <a:r>
              <a:rPr lang="en-US" b="1" dirty="0"/>
              <a:t>[5] </a:t>
            </a:r>
            <a:r>
              <a:rPr lang="en-US" dirty="0"/>
              <a:t>P. R. Desai, P. N. Desai, K. D. Ajmera, and K. Mehta, “A review paper on oculus rift-virtual reality headset,” </a:t>
            </a:r>
            <a:r>
              <a:rPr lang="en-US" dirty="0" err="1"/>
              <a:t>CoRR</a:t>
            </a:r>
            <a:r>
              <a:rPr lang="en-US" dirty="0"/>
              <a:t>, vol. abs/1408.1173, 2014.</a:t>
            </a:r>
          </a:p>
          <a:p>
            <a:r>
              <a:rPr lang="en-US" b="1" dirty="0"/>
              <a:t>[6] </a:t>
            </a:r>
            <a:r>
              <a:rPr lang="de-DE" dirty="0"/>
              <a:t>Amazon, “Oculus </a:t>
            </a:r>
            <a:r>
              <a:rPr lang="de-DE" dirty="0" err="1"/>
              <a:t>rift</a:t>
            </a:r>
            <a:r>
              <a:rPr lang="de-DE" dirty="0"/>
              <a:t> +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,” Internetquelle (abgerufen </a:t>
            </a:r>
            <a:r>
              <a:rPr lang="en-US" dirty="0"/>
              <a:t>am 07.05.2018), May 2018. [Online]. Available: </a:t>
            </a:r>
            <a:r>
              <a:rPr lang="en-US" dirty="0">
                <a:hlinkClick r:id="rId4"/>
              </a:rPr>
              <a:t>https://www.amazon.de/OCULUS-Germany-301-00095-01-Oculus-Bundle/dp/B073X8N1YW</a:t>
            </a:r>
            <a:endParaRPr lang="en-US" dirty="0"/>
          </a:p>
          <a:p>
            <a:r>
              <a:rPr lang="en-US" b="1" dirty="0"/>
              <a:t>[7] </a:t>
            </a:r>
            <a:r>
              <a:rPr lang="en-US" dirty="0"/>
              <a:t>S. W. Greg </a:t>
            </a:r>
            <a:r>
              <a:rPr lang="en-US" dirty="0" err="1"/>
              <a:t>Vellante</a:t>
            </a:r>
            <a:r>
              <a:rPr lang="en-US" dirty="0"/>
              <a:t>, “Ikea joins forces with </a:t>
            </a:r>
            <a:r>
              <a:rPr lang="en-US" dirty="0" err="1"/>
              <a:t>htc</a:t>
            </a:r>
            <a:r>
              <a:rPr lang="en-US" dirty="0"/>
              <a:t> </a:t>
            </a:r>
            <a:r>
              <a:rPr lang="en-US" dirty="0" err="1"/>
              <a:t>vive</a:t>
            </a:r>
            <a:r>
              <a:rPr lang="en-US" dirty="0"/>
              <a:t> for virtual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kitchen</a:t>
            </a:r>
            <a:r>
              <a:rPr lang="de-DE" dirty="0"/>
              <a:t>,” Internetquelle (abgerufen am 07.05.2018), Apr. </a:t>
            </a:r>
            <a:r>
              <a:rPr lang="fr-FR" dirty="0"/>
              <a:t>2016. [Online]. </a:t>
            </a:r>
            <a:r>
              <a:rPr lang="fr-FR" dirty="0" err="1"/>
              <a:t>Available</a:t>
            </a:r>
            <a:r>
              <a:rPr lang="fr-FR" dirty="0"/>
              <a:t>: http://techomebuilder.com/emagazine-articles-1/</a:t>
            </a:r>
            <a:r>
              <a:rPr lang="en-US" dirty="0" err="1"/>
              <a:t>ikea</a:t>
            </a:r>
            <a:r>
              <a:rPr lang="en-US" dirty="0"/>
              <a:t>-joins-forces-with-</a:t>
            </a:r>
            <a:r>
              <a:rPr lang="en-US" dirty="0" err="1"/>
              <a:t>htc</a:t>
            </a:r>
            <a:r>
              <a:rPr lang="en-US" dirty="0"/>
              <a:t>-</a:t>
            </a:r>
            <a:r>
              <a:rPr lang="en-US" dirty="0" err="1"/>
              <a:t>vive</a:t>
            </a:r>
            <a:r>
              <a:rPr lang="en-US" dirty="0"/>
              <a:t>-for-virtual-reality-kitchen</a:t>
            </a:r>
          </a:p>
          <a:p>
            <a:r>
              <a:rPr lang="en-US" b="1" dirty="0"/>
              <a:t>[8] </a:t>
            </a:r>
            <a:r>
              <a:rPr lang="en-US" dirty="0"/>
              <a:t>M. </a:t>
            </a:r>
            <a:r>
              <a:rPr lang="en-US" dirty="0" err="1"/>
              <a:t>Holo</a:t>
            </a:r>
            <a:r>
              <a:rPr lang="en-US" dirty="0"/>
              <a:t>, “</a:t>
            </a:r>
            <a:r>
              <a:rPr lang="en-US" dirty="0" err="1"/>
              <a:t>Unterschied</a:t>
            </a:r>
            <a:r>
              <a:rPr lang="en-US" dirty="0"/>
              <a:t> virtual reality (</a:t>
            </a:r>
            <a:r>
              <a:rPr lang="en-US" dirty="0" err="1"/>
              <a:t>vr</a:t>
            </a:r>
            <a:r>
              <a:rPr lang="en-US" dirty="0"/>
              <a:t>) und augmented reality (</a:t>
            </a:r>
            <a:r>
              <a:rPr lang="en-US" dirty="0" err="1"/>
              <a:t>ar</a:t>
            </a:r>
            <a:r>
              <a:rPr lang="en-US" dirty="0"/>
              <a:t>),” </a:t>
            </a:r>
            <a:r>
              <a:rPr lang="en-US" dirty="0" err="1"/>
              <a:t>Internetquelle</a:t>
            </a:r>
            <a:r>
              <a:rPr lang="en-US" dirty="0"/>
              <a:t> (</a:t>
            </a:r>
            <a:r>
              <a:rPr lang="en-US" dirty="0" err="1"/>
              <a:t>abgerufen</a:t>
            </a:r>
            <a:r>
              <a:rPr lang="en-US" dirty="0"/>
              <a:t> am 07.05.2018), May 2018. [Online]. Available: https://magic-holo.com/unterschied-virtual-reality-vr-und-augmented-reality-ar/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BAED5-233F-47EB-AF96-3A63452CD7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C-LABEL-VR| Version 1.0 | 09.05.2018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22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6568ACB-7E36-4F84-B372-F412CEE5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Schedule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EC1528-5F61-46A9-92F5-6ED1E084EF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FD11B22-7512-4B36-9985-FB26A8B93F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noProof="0" dirty="0"/>
              <a:t>Introduction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Motivation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Project goal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Introduction to Virtual Reality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noProof="0" dirty="0"/>
              <a:t>System Components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The VR-Headset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The VR-Computer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The VR-Development Platform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noProof="0" dirty="0"/>
              <a:t>The C.LABEL-VR Application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Import &amp; Export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Navigation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Annotation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User Interface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Use Case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b="1" noProof="0" dirty="0"/>
              <a:t>Conclusion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Challenges</a:t>
            </a:r>
          </a:p>
          <a:p>
            <a:pPr marL="800029" lvl="1" indent="-342900">
              <a:buFont typeface="+mj-lt"/>
              <a:buAutoNum type="alphaLcPeriod"/>
            </a:pPr>
            <a:r>
              <a:rPr lang="en-GB" sz="1400" noProof="0" dirty="0"/>
              <a:t>Future Work</a:t>
            </a:r>
          </a:p>
          <a:p>
            <a:pPr marL="342900" indent="-342900">
              <a:buFont typeface="+mj-lt"/>
              <a:buAutoNum type="arabicPeriod"/>
            </a:pPr>
            <a:endParaRPr lang="en-GB" noProof="0" dirty="0"/>
          </a:p>
          <a:p>
            <a:pPr marL="2571354" lvl="5" indent="-342900">
              <a:buFont typeface="+mj-lt"/>
              <a:buAutoNum type="alphaLcPeriod"/>
            </a:pPr>
            <a:endParaRPr lang="en-GB" noProof="0" dirty="0"/>
          </a:p>
          <a:p>
            <a:pPr marL="800029" lvl="1" indent="-342900">
              <a:buFont typeface="+mj-lt"/>
              <a:buAutoNum type="alphaLcPeriod"/>
            </a:pPr>
            <a:endParaRPr lang="en-GB" noProof="0" dirty="0"/>
          </a:p>
          <a:p>
            <a:pPr marL="800029" lvl="1" indent="-342900">
              <a:buFont typeface="+mj-lt"/>
              <a:buAutoNum type="alphaLcPeriod"/>
            </a:pPr>
            <a:endParaRPr lang="en-GB" noProof="0" dirty="0"/>
          </a:p>
          <a:p>
            <a:pPr marL="800029" lvl="1" indent="-342900">
              <a:buFont typeface="+mj-lt"/>
              <a:buAutoNum type="alphaLcPeriod"/>
            </a:pPr>
            <a:endParaRPr lang="en-GB" noProof="0" dirty="0"/>
          </a:p>
          <a:p>
            <a:pPr marL="342900" indent="-342900">
              <a:buFont typeface="+mj-lt"/>
              <a:buAutoNum type="arabicPeriod"/>
            </a:pPr>
            <a:endParaRPr lang="en-GB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3368869-4F08-40D8-AFE7-4A2CE96CAE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122931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4FA2-1FE0-42FE-B2D8-CAA8431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1. 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7532A-6D21-48AF-BAB2-99183D12B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49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EC1528-5F61-46A9-92F5-6ED1E084E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noProof="0" dirty="0"/>
              <a:t>Improvement of </a:t>
            </a:r>
            <a:r>
              <a:rPr lang="en-GB" b="1" dirty="0"/>
              <a:t>l</a:t>
            </a:r>
            <a:r>
              <a:rPr lang="en-GB" b="1" noProof="0" dirty="0" err="1"/>
              <a:t>abel</a:t>
            </a:r>
            <a:r>
              <a:rPr lang="en-GB" b="1" noProof="0" dirty="0"/>
              <a:t> process 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Intuitive control 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User moves himself</a:t>
            </a:r>
          </a:p>
          <a:p>
            <a:pPr lvl="1" indent="0">
              <a:buNone/>
            </a:pPr>
            <a:endParaRPr lang="en-GB" noProof="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noProof="0" dirty="0"/>
              <a:t>Better Visualization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Point clouds in right scale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Touchable sensor data</a:t>
            </a:r>
          </a:p>
          <a:p>
            <a:pPr lvl="1" indent="0">
              <a:buNone/>
            </a:pPr>
            <a:endParaRPr lang="en-GB" noProof="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noProof="0" dirty="0"/>
              <a:t>Stand out from the competition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VR in industry is rare</a:t>
            </a:r>
          </a:p>
          <a:p>
            <a:pPr lvl="1" indent="0">
              <a:buNone/>
            </a:pPr>
            <a:endParaRPr lang="en-GB" noProof="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noProof="0" dirty="0"/>
              <a:t>Eye catching at exhibitions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VR is fun for most people</a:t>
            </a:r>
          </a:p>
          <a:p>
            <a:pPr marL="1200079" lvl="1" indent="-285750">
              <a:buFont typeface="Symbol" panose="05050102010706020507" pitchFamily="18" charset="2"/>
              <a:buChar char="-"/>
            </a:pPr>
            <a:r>
              <a:rPr lang="en-GB" noProof="0" dirty="0"/>
              <a:t>Very impressive for non technical people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6568ACB-7E36-4F84-B372-F412CEE5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1. Introduction	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B18816D-5E50-4103-B35C-2BE058F37C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noProof="0" dirty="0"/>
              <a:t>a. Motivation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4C2F23D-4FF1-490F-B673-8F4CCD575A5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403041"/>
            <a:ext cx="4502150" cy="2391392"/>
          </a:xfr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17E94A2-E67E-4F90-BC22-2CF6EF7990E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4134052"/>
            <a:ext cx="4502150" cy="2320521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3368869-4F08-40D8-AFE7-4A2CE96CAE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13829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BE1DA2-3A7B-4F4F-849E-F553F68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7DF9C76-2ED9-43EE-A76F-C4DD8A0DD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b. Project goal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75A0AC5-7471-4E53-9B68-5ABC9C0370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Put together a system for developing and running of VR applications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Implement an application with following features: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Import and Export of at least one common point cloud data format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Visualization of the point cloud data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At least one possibility to move through a point cloud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At least one possibility to label points in a point cloud</a:t>
            </a:r>
          </a:p>
          <a:p>
            <a:pPr>
              <a:lnSpc>
                <a:spcPct val="200000"/>
              </a:lnSpc>
            </a:pPr>
            <a:r>
              <a:rPr lang="en-US" b="1" dirty="0"/>
              <a:t>Extend the application by new: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Labeling techniques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Navigation modes</a:t>
            </a:r>
          </a:p>
          <a:p>
            <a:pPr marL="800029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formats 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6087D5-17FA-4496-8146-B92E23B5E2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der Präsentation | Version 2.0 | 06.10.2017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1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27D7E-C2B9-4C08-A30B-3BFB082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00D9C-DA88-4D19-B864-8ACB2B8F61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GB" sz="2400" dirty="0"/>
              <a:t>Introduction to Virtual Reality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37C9F-426B-48FC-93A9-4F6CD50F6A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425" y="1362075"/>
            <a:ext cx="9212263" cy="461259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Beginning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first ideas for a virtual environment came from I. E. Sutherland in 1965 </a:t>
            </a:r>
            <a:r>
              <a:rPr lang="en-US" baseline="30000" dirty="0"/>
              <a:t>[1]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Display should serve as many senses as possible</a:t>
            </a:r>
          </a:p>
          <a:p>
            <a:pPr>
              <a:lnSpc>
                <a:spcPct val="150000"/>
              </a:lnSpc>
            </a:pPr>
            <a:r>
              <a:rPr lang="en-US" dirty="0"/>
              <a:t>Controls with force feedback joystick</a:t>
            </a:r>
          </a:p>
          <a:p>
            <a:pPr>
              <a:lnSpc>
                <a:spcPct val="150000"/>
              </a:lnSpc>
            </a:pPr>
            <a:r>
              <a:rPr lang="en-US" dirty="0"/>
              <a:t>Computer should sense human body muscles (hands, arms, eyes)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Manipulate the physics in the virtual world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Concepts which never before had any visual representation can be shown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D81BC-70DF-44CB-9D3F-13926699AB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C-LABEL-VR| Version 1.0 | 09.05.2018</a:t>
            </a:r>
          </a:p>
        </p:txBody>
      </p:sp>
    </p:spTree>
    <p:extLst>
      <p:ext uri="{BB962C8B-B14F-4D97-AF65-F5344CB8AC3E}">
        <p14:creationId xmlns:p14="http://schemas.microsoft.com/office/powerpoint/2010/main" val="38874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00D9C-DA88-4D19-B864-8ACB2B8F6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367668"/>
            <a:ext cx="4498975" cy="4862423"/>
          </a:xfrm>
        </p:spPr>
        <p:txBody>
          <a:bodyPr/>
          <a:lstStyle/>
          <a:p>
            <a:r>
              <a:rPr lang="en-US" sz="2000" b="1" dirty="0"/>
              <a:t>First Developments</a:t>
            </a:r>
          </a:p>
          <a:p>
            <a:r>
              <a:rPr lang="en-US" dirty="0"/>
              <a:t>VIVED System developed by the NASA  </a:t>
            </a:r>
            <a:r>
              <a:rPr lang="en-US" baseline="30000" dirty="0"/>
              <a:t>[2]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mounted device with integrated display (2,7”)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Integrated wide angle optics</a:t>
            </a:r>
          </a:p>
          <a:p>
            <a:pPr marL="1200079" lvl="1" indent="-285750">
              <a:buFont typeface="Wingdings" panose="05000000000000000000" pitchFamily="2" charset="2"/>
              <a:buChar char="Ø"/>
            </a:pPr>
            <a:r>
              <a:rPr lang="en-US" dirty="0"/>
              <a:t>Illusion of depth by stereoscopy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through voice recognition and gloves with motion sensors</a:t>
            </a:r>
          </a:p>
          <a:p>
            <a:endParaRPr lang="en-US" sz="2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527D7E-C2B9-4C08-A30B-3BFB082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1.Introduction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8ACDC2E-DC09-47E4-9E6D-50B4D3416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GB" sz="2000" dirty="0"/>
              <a:t>Introduction to Virtual Reality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37C9F-426B-48FC-93A9-4F6CD50F6A9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D81BC-70DF-44CB-9D3F-13926699AB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C-LABEL-VR| Version 1.0 | 09.05.2018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4FA400E-E57C-4E51-A8E1-585C03CC79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52" y="3093363"/>
            <a:ext cx="4689329" cy="34330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D8B039-A661-4677-A395-91981C25EC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153" y="1367669"/>
            <a:ext cx="2288572" cy="157832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19035B-BA8F-454C-87EE-3577FBE0DF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28" y="1367669"/>
            <a:ext cx="2222354" cy="15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900D9C-DA88-4D19-B864-8ACB2B8F6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367668"/>
            <a:ext cx="4498975" cy="4582160"/>
          </a:xfrm>
        </p:spPr>
        <p:txBody>
          <a:bodyPr/>
          <a:lstStyle/>
          <a:p>
            <a:r>
              <a:rPr lang="en-US" sz="2000" b="1" dirty="0"/>
              <a:t>Today</a:t>
            </a:r>
          </a:p>
          <a:p>
            <a:endParaRPr lang="en-US" dirty="0"/>
          </a:p>
          <a:p>
            <a:r>
              <a:rPr lang="en-US" dirty="0"/>
              <a:t>VR as entertainment system, affordable by anyone: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 of VR system hasn’t changed</a:t>
            </a:r>
          </a:p>
          <a:p>
            <a:pPr marL="1200079" lvl="1" indent="-285750">
              <a:buFont typeface="Wingdings" panose="05000000000000000000" pitchFamily="2" charset="2"/>
              <a:buChar char="Ø"/>
            </a:pPr>
            <a:r>
              <a:rPr lang="en-US" dirty="0"/>
              <a:t>Better Display (2160 x 1200)</a:t>
            </a:r>
          </a:p>
          <a:p>
            <a:pPr marL="1200079" lvl="1" indent="-285750">
              <a:buFont typeface="Wingdings" panose="05000000000000000000" pitchFamily="2" charset="2"/>
              <a:buChar char="Ø"/>
            </a:pPr>
            <a:r>
              <a:rPr lang="en-US" dirty="0"/>
              <a:t>Additional tracking sensors</a:t>
            </a:r>
          </a:p>
          <a:p>
            <a:pPr marL="1200079" lvl="1" indent="-285750">
              <a:buFont typeface="Wingdings" panose="05000000000000000000" pitchFamily="2" charset="2"/>
              <a:buChar char="Ø"/>
            </a:pPr>
            <a:r>
              <a:rPr lang="en-US" dirty="0"/>
              <a:t>Faster computation by external PC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527D7E-C2B9-4C08-A30B-3BFB082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1.Introduction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8ACDC2E-DC09-47E4-9E6D-50B4D3416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c. </a:t>
            </a:r>
            <a:r>
              <a:rPr lang="en-GB" sz="2000" dirty="0"/>
              <a:t>Introduction to Virtual Reality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37C9F-426B-48FC-93A9-4F6CD50F6A9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D81BC-70DF-44CB-9D3F-13926699AB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C-LABEL-VR| Version 1.0 | 09.05.2018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4FA400E-E57C-4E51-A8E1-585C03CC79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75" y="3009579"/>
            <a:ext cx="4689329" cy="29933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D8B039-A661-4677-A395-91981C25EC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381100"/>
            <a:ext cx="2288572" cy="13569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719035B-BA8F-454C-87EE-3577FBE0DF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282" y="1434557"/>
            <a:ext cx="2222354" cy="125007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AA6F756-33FB-4C5D-BBF5-FDECDD65F107}"/>
              </a:ext>
            </a:extLst>
          </p:cNvPr>
          <p:cNvSpPr txBox="1"/>
          <p:nvPr/>
        </p:nvSpPr>
        <p:spPr>
          <a:xfrm>
            <a:off x="279546" y="4851316"/>
            <a:ext cx="18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7A718D-CDC7-407D-A01A-4EA9B764F9FB}"/>
              </a:ext>
            </a:extLst>
          </p:cNvPr>
          <p:cNvSpPr txBox="1"/>
          <p:nvPr/>
        </p:nvSpPr>
        <p:spPr>
          <a:xfrm>
            <a:off x="5836766" y="270906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[3]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102AA8-243E-4E35-A8A7-FA73E5387471}"/>
              </a:ext>
            </a:extLst>
          </p:cNvPr>
          <p:cNvSpPr/>
          <p:nvPr/>
        </p:nvSpPr>
        <p:spPr>
          <a:xfrm>
            <a:off x="8512189" y="2696255"/>
            <a:ext cx="330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[4]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47C731-3DA9-4B31-BAAF-40190A295F6E}"/>
              </a:ext>
            </a:extLst>
          </p:cNvPr>
          <p:cNvSpPr/>
          <p:nvPr/>
        </p:nvSpPr>
        <p:spPr>
          <a:xfrm>
            <a:off x="7142173" y="5949828"/>
            <a:ext cx="330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9861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4FA2-1FE0-42FE-B2D8-CAA84315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2. System Components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7532A-6D21-48AF-BAB2-99183D12B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5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4000">
        <p:cut/>
      </p:transition>
    </mc:Choice>
    <mc:Fallback xmlns="">
      <p:transition advClick="0" advTm="4000">
        <p:cut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CMORE Colors">
      <a:dk1>
        <a:srgbClr val="000000"/>
      </a:dk1>
      <a:lt1>
        <a:sysClr val="window" lastClr="FFFFFF"/>
      </a:lt1>
      <a:dk2>
        <a:srgbClr val="2D2E2D"/>
      </a:dk2>
      <a:lt2>
        <a:srgbClr val="F8F8F8"/>
      </a:lt2>
      <a:accent1>
        <a:srgbClr val="007EC7"/>
      </a:accent1>
      <a:accent2>
        <a:srgbClr val="4ABBBF"/>
      </a:accent2>
      <a:accent3>
        <a:srgbClr val="114E64"/>
      </a:accent3>
      <a:accent4>
        <a:srgbClr val="C1D101"/>
      </a:accent4>
      <a:accent5>
        <a:srgbClr val="9D9D9C"/>
      </a:accent5>
      <a:accent6>
        <a:srgbClr val="C6C6C6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_PPT_template.potx" id="{1CCFF7C8-C0E3-4B0A-B9C7-2745968C23F1}" vid="{F287A27F-1003-417D-8C32-A328DD0A706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14BD9772B421647B8E86530A5AA3A9C" ma:contentTypeVersion="4" ma:contentTypeDescription="Ein neues Dokument erstellen." ma:contentTypeScope="" ma:versionID="a01a7a1c549e183b45b373dbd63aa583">
  <xsd:schema xmlns:xsd="http://www.w3.org/2001/XMLSchema" xmlns:xs="http://www.w3.org/2001/XMLSchema" xmlns:p="http://schemas.microsoft.com/office/2006/metadata/properties" xmlns:ns2="13b7b2e8-f483-4082-8134-846c7d4a2258" xmlns:ns3="8df8f02c-f9f5-4ed9-9b3d-2fce37199764" targetNamespace="http://schemas.microsoft.com/office/2006/metadata/properties" ma:root="true" ma:fieldsID="b286125e30d0ab16f7d786cfba7b1abb" ns2:_="" ns3:_="">
    <xsd:import namespace="13b7b2e8-f483-4082-8134-846c7d4a2258"/>
    <xsd:import namespace="8df8f02c-f9f5-4ed9-9b3d-2fce37199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7b2e8-f483-4082-8134-846c7d4a22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8f02c-f9f5-4ed9-9b3d-2fce371997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283CB-ADF3-481A-BFA9-1FB15413B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FF697D-34CE-4A9F-8AF3-731F25357F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b7b2e8-f483-4082-8134-846c7d4a2258"/>
    <ds:schemaRef ds:uri="8df8f02c-f9f5-4ed9-9b3d-2fce371997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467C19-957E-4AD5-B9A9-BD4998F8CDBE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3b7b2e8-f483-4082-8134-846c7d4a2258"/>
    <ds:schemaRef ds:uri="http://purl.org/dc/terms/"/>
    <ds:schemaRef ds:uri="http://schemas.openxmlformats.org/package/2006/metadata/core-properties"/>
    <ds:schemaRef ds:uri="8df8f02c-f9f5-4ed9-9b3d-2fce3719976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General_PPT_template</Template>
  <TotalTime>0</TotalTime>
  <Words>956</Words>
  <Application>Microsoft Office PowerPoint</Application>
  <PresentationFormat>Benutzerdefiniert</PresentationFormat>
  <Paragraphs>181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MS PGothic</vt:lpstr>
      <vt:lpstr>Arial</vt:lpstr>
      <vt:lpstr>Calibri</vt:lpstr>
      <vt:lpstr>Calibri Light</vt:lpstr>
      <vt:lpstr>Symbol</vt:lpstr>
      <vt:lpstr>Wingdings</vt:lpstr>
      <vt:lpstr>Custom Design</vt:lpstr>
      <vt:lpstr>C.LABEL-VR</vt:lpstr>
      <vt:lpstr>Schedule</vt:lpstr>
      <vt:lpstr>1. Introduction</vt:lpstr>
      <vt:lpstr>1. Introduction </vt:lpstr>
      <vt:lpstr>1. Introduction</vt:lpstr>
      <vt:lpstr>1.Introduction</vt:lpstr>
      <vt:lpstr>1.Introduction</vt:lpstr>
      <vt:lpstr>1.Introduction</vt:lpstr>
      <vt:lpstr>2. System Components</vt:lpstr>
      <vt:lpstr>2.System Components</vt:lpstr>
      <vt:lpstr>2.System Components</vt:lpstr>
      <vt:lpstr>2. System Components</vt:lpstr>
      <vt:lpstr>2. System Components</vt:lpstr>
      <vt:lpstr>PowerPoint-Präsentation</vt:lpstr>
      <vt:lpstr>PowerPoint-Präsentation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Ioana Trandafir</dc:creator>
  <cp:lastModifiedBy>Patrick Grüner</cp:lastModifiedBy>
  <cp:revision>53</cp:revision>
  <cp:lastPrinted>2015-11-12T13:19:43Z</cp:lastPrinted>
  <dcterms:created xsi:type="dcterms:W3CDTF">2017-08-18T10:43:25Z</dcterms:created>
  <dcterms:modified xsi:type="dcterms:W3CDTF">2018-05-07T17:30:49Z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0x010100514BD9772B421647B8E86530A5AA3A9C</vt:lpwstr>
  </property>
</Properties>
</file>