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3" r:id="rId5"/>
    <p:sldId id="259" r:id="rId6"/>
    <p:sldId id="260" r:id="rId7"/>
    <p:sldId id="258" r:id="rId8"/>
    <p:sldId id="262" r:id="rId9"/>
    <p:sldId id="264" r:id="rId10"/>
    <p:sldId id="268" r:id="rId11"/>
    <p:sldId id="269" r:id="rId12"/>
    <p:sldId id="265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60"/>
  </p:normalViewPr>
  <p:slideViewPr>
    <p:cSldViewPr>
      <p:cViewPr>
        <p:scale>
          <a:sx n="110" d="100"/>
          <a:sy n="110" d="100"/>
        </p:scale>
        <p:origin x="-10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41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46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82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05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74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43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13-4-2017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598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13-4-2017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1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13-4-2017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12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673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F3A7-9207-4CC3-B7EF-37CCDE7D5010}" type="datetimeFigureOut">
              <a:rPr lang="nl-NL" smtClean="0"/>
              <a:t>13-4-2017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420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F3A7-9207-4CC3-B7EF-37CCDE7D5010}" type="datetimeFigureOut">
              <a:rPr lang="nl-NL" smtClean="0"/>
              <a:t>13-4-2017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CCC0-3161-4B49-8EC2-F2EACC44E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62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1.png"/><Relationship Id="rId7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Probleem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79" y="2420888"/>
            <a:ext cx="28860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Rechte verbindingslijn met pijl 3"/>
          <p:cNvCxnSpPr/>
          <p:nvPr/>
        </p:nvCxnSpPr>
        <p:spPr>
          <a:xfrm>
            <a:off x="1026079" y="2348880"/>
            <a:ext cx="288607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/>
          <p:nvPr/>
        </p:nvCxnSpPr>
        <p:spPr>
          <a:xfrm flipV="1">
            <a:off x="3995936" y="2420888"/>
            <a:ext cx="0" cy="24098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2033740" y="197954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600 cm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 rot="5400000">
            <a:off x="3745226" y="344113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500 cm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06068"/>
            <a:ext cx="1011746" cy="142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64060"/>
            <a:ext cx="1134157" cy="6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89040"/>
            <a:ext cx="720080" cy="167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10" y="3789040"/>
            <a:ext cx="1118504" cy="85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1026079" y="5877272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Glasplaat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5851167" y="587727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Ruiten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99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-300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Eerste resultaten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40007"/>
            <a:ext cx="3079702" cy="50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0" y="1440008"/>
            <a:ext cx="3563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Order 2</a:t>
            </a:r>
            <a:endParaRPr lang="nl-NL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-257802" y="3645024"/>
            <a:ext cx="403244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Optimaal: </a:t>
            </a:r>
          </a:p>
          <a:p>
            <a:r>
              <a:rPr lang="nl-NL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1.51 platen</a:t>
            </a:r>
            <a:endParaRPr lang="nl-NL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-300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Eerste resultaten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068960"/>
            <a:ext cx="482724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69" y="3068960"/>
            <a:ext cx="2376264" cy="200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0" y="1440008"/>
            <a:ext cx="3563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Order 3</a:t>
            </a:r>
            <a:endParaRPr lang="nl-NL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3661635" y="1440008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Optimaal: 1.81 platen</a:t>
            </a:r>
            <a:endParaRPr lang="nl-NL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-300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Hoe verder…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628800"/>
            <a:ext cx="7859216" cy="4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>
                <a:latin typeface="MS Reference Sans Serif" panose="020B0604030504040204" pitchFamily="34" charset="0"/>
              </a:rPr>
              <a:t>Gebruik zo min mogelijk glasplaten </a:t>
            </a:r>
            <a:endParaRPr lang="nl-NL" sz="2000" dirty="0">
              <a:latin typeface="MS Reference Sans Serif" panose="020B0604030504040204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Doel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55576" y="3068960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smtClean="0">
                <a:latin typeface="MS Reference Sans Serif" panose="020B0604030504040204" pitchFamily="34" charset="0"/>
              </a:rPr>
              <a:t>Minimaliseer de “waste”</a:t>
            </a:r>
            <a:endParaRPr lang="nl-NL" sz="2000" dirty="0">
              <a:latin typeface="MS Reference Sans Serif" panose="020B0604030504040204" pitchFamily="34" charset="0"/>
            </a:endParaRP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724970" y="4581128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smtClean="0">
                <a:latin typeface="MS Reference Sans Serif" panose="020B0604030504040204" pitchFamily="34" charset="0"/>
              </a:rPr>
              <a:t>Benut de glasplaat optimaal</a:t>
            </a:r>
            <a:endParaRPr lang="nl-NL" sz="2000" dirty="0">
              <a:latin typeface="MS Reference Sans Serif" panose="020B0604030504040204" pitchFamily="34" charset="0"/>
            </a:endParaRPr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2283994" y="2204864"/>
            <a:ext cx="0" cy="72008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elijk 6"/>
          <p:cNvSpPr/>
          <p:nvPr/>
        </p:nvSpPr>
        <p:spPr>
          <a:xfrm>
            <a:off x="1907704" y="3861048"/>
            <a:ext cx="720080" cy="432048"/>
          </a:xfrm>
          <a:prstGeom prst="mathEqua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Constraints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8225356" cy="36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Objectieve scorefunctie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84984"/>
            <a:ext cx="3252276" cy="273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502731" y="1665116"/>
                <a:ext cx="1745414" cy="693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/>
                        </a:rPr>
                        <m:t>𝑆</m:t>
                      </m:r>
                      <m:r>
                        <a:rPr lang="nl-NL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nl-NL" sz="20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nl-NL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nl-NL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nl-NL" sz="20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nl-NL" sz="20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nl-NL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sz="20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nl-NL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sz="20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nl-NL" sz="2000" b="0" i="1" smtClean="0">
                              <a:latin typeface="Cambria Math"/>
                            </a:rPr>
                            <m:t>𝐴𝐵</m:t>
                          </m:r>
                        </m:den>
                      </m:f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731" y="1665116"/>
                <a:ext cx="1745414" cy="6939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5830"/>
            <a:ext cx="3252276" cy="273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1475655" y="4869160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5" y="4869160"/>
                <a:ext cx="37144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2444838" y="3933056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838" y="3933056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2170058" y="594928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058" y="5949280"/>
                <a:ext cx="38568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3995936" y="446829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468296"/>
                <a:ext cx="39606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795980" y="2668270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Ondergrens	1 cut per ruit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5298004" y="2679365"/>
                <a:ext cx="3011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 smtClean="0"/>
                  <a:t>Bovengrens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/>
                      </a:rPr>
                      <m:t> </m:t>
                    </m:r>
                    <m:r>
                      <a:rPr lang="nl-NL" b="0" i="1" smtClean="0">
                        <a:latin typeface="Cambria Math"/>
                      </a:rPr>
                      <m:t>             </m:t>
                    </m:r>
                    <m:r>
                      <a:rPr lang="nl-NL" b="0" i="1" smtClean="0">
                        <a:latin typeface="Cambria Math"/>
                      </a:rPr>
                      <m:t>𝑆</m:t>
                    </m:r>
                    <m:r>
                      <a:rPr lang="nl-NL" b="0" i="1" smtClean="0">
                        <a:latin typeface="Cambria Math"/>
                      </a:rPr>
                      <m:t>=100%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004" y="2679365"/>
                <a:ext cx="301114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619" t="-8333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0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nl-NL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Greedy</a:t>
            </a:r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(first fit)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18739"/>
            <a:ext cx="2749302" cy="272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80928"/>
            <a:ext cx="3246507" cy="234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IJL-OMLAAG 11"/>
          <p:cNvSpPr/>
          <p:nvPr/>
        </p:nvSpPr>
        <p:spPr>
          <a:xfrm>
            <a:off x="2019337" y="5589240"/>
            <a:ext cx="353541" cy="7200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ysClr val="windowText" lastClr="000000"/>
              </a:solidFill>
            </a:endParaRPr>
          </a:p>
        </p:txBody>
      </p:sp>
      <p:sp>
        <p:nvSpPr>
          <p:cNvPr id="16" name="PIJL-OMLAAG 15"/>
          <p:cNvSpPr/>
          <p:nvPr/>
        </p:nvSpPr>
        <p:spPr>
          <a:xfrm rot="16200000">
            <a:off x="5979407" y="5582741"/>
            <a:ext cx="353541" cy="7200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ysClr val="windowText" lastClr="000000"/>
              </a:solidFill>
            </a:endParaRPr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978099" y="2151232"/>
            <a:ext cx="2448272" cy="735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Verticaal</a:t>
            </a:r>
            <a:endParaRPr lang="nl-NL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4771049" y="2160635"/>
            <a:ext cx="2448272" cy="735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Horizontaal </a:t>
            </a:r>
            <a:endParaRPr lang="nl-NL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755576" y="1566672"/>
            <a:ext cx="442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Kiest plaatselijk de “grootste” mogelijke optie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75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First Fit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3384376" cy="335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644008" y="1628800"/>
            <a:ext cx="4104456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b="1" dirty="0" smtClean="0">
                <a:solidFill>
                  <a:srgbClr val="0070C0"/>
                </a:solidFill>
              </a:rPr>
              <a:t>functie</a:t>
            </a:r>
            <a:r>
              <a:rPr lang="nl-NL" sz="1400" b="1" dirty="0" smtClean="0"/>
              <a:t> </a:t>
            </a:r>
            <a:r>
              <a:rPr lang="nl-NL" sz="1400" i="1" dirty="0" smtClean="0"/>
              <a:t>Verticaal vullen</a:t>
            </a:r>
            <a:r>
              <a:rPr lang="nl-NL" sz="1400" dirty="0" smtClean="0"/>
              <a:t>:</a:t>
            </a:r>
          </a:p>
          <a:p>
            <a:r>
              <a:rPr lang="nl-NL" sz="1400" dirty="0" smtClean="0"/>
              <a:t>    </a:t>
            </a:r>
          </a:p>
          <a:p>
            <a:pPr lvl="1"/>
            <a:r>
              <a:rPr lang="nl-NL" sz="1400" dirty="0" smtClean="0"/>
              <a:t>Sorteer op breedte</a:t>
            </a:r>
          </a:p>
          <a:p>
            <a:pPr lvl="1"/>
            <a:endParaRPr lang="nl-NL" sz="1400" dirty="0" smtClean="0"/>
          </a:p>
          <a:p>
            <a:pPr lvl="1"/>
            <a:r>
              <a:rPr lang="nl-NL" sz="1400" dirty="0" smtClean="0"/>
              <a:t>Genoeg ruimte?</a:t>
            </a:r>
          </a:p>
          <a:p>
            <a:pPr lvl="1"/>
            <a:r>
              <a:rPr lang="nl-NL" sz="1400" dirty="0"/>
              <a:t> </a:t>
            </a:r>
            <a:r>
              <a:rPr lang="nl-NL" sz="1400" dirty="0" smtClean="0"/>
              <a:t> </a:t>
            </a:r>
            <a:r>
              <a:rPr lang="nl-NL" sz="1400" dirty="0" smtClean="0">
                <a:solidFill>
                  <a:srgbClr val="00B050"/>
                </a:solidFill>
              </a:rPr>
              <a:t> </a:t>
            </a:r>
            <a:r>
              <a:rPr lang="nl-NL" sz="1400" b="1" dirty="0" smtClean="0">
                <a:solidFill>
                  <a:srgbClr val="00B050"/>
                </a:solidFill>
              </a:rPr>
              <a:t>ja </a:t>
            </a:r>
            <a:r>
              <a:rPr lang="nl-NL" sz="1400" b="1" dirty="0" smtClean="0"/>
              <a:t>-&gt; </a:t>
            </a:r>
            <a:r>
              <a:rPr lang="nl-NL" sz="1400" dirty="0" smtClean="0"/>
              <a:t>maak snede</a:t>
            </a:r>
          </a:p>
          <a:p>
            <a:pPr lvl="1"/>
            <a:r>
              <a:rPr lang="nl-NL" sz="1400" dirty="0"/>
              <a:t> </a:t>
            </a:r>
            <a:r>
              <a:rPr lang="nl-NL" sz="1400" dirty="0" smtClean="0"/>
              <a:t>  |</a:t>
            </a:r>
          </a:p>
          <a:p>
            <a:pPr lvl="1"/>
            <a:r>
              <a:rPr lang="nl-NL" sz="1400" dirty="0" smtClean="0"/>
              <a:t>   |     eerste snede van boven?</a:t>
            </a:r>
          </a:p>
          <a:p>
            <a:pPr lvl="1"/>
            <a:r>
              <a:rPr lang="nl-NL" sz="1400" dirty="0" smtClean="0"/>
              <a:t>   |     </a:t>
            </a:r>
            <a:r>
              <a:rPr lang="nl-NL" sz="1400" b="1" dirty="0" smtClean="0">
                <a:solidFill>
                  <a:srgbClr val="00B050"/>
                </a:solidFill>
              </a:rPr>
              <a:t>ja</a:t>
            </a:r>
            <a:r>
              <a:rPr lang="nl-NL" sz="1400" b="1" dirty="0" smtClean="0"/>
              <a:t> -&gt;     </a:t>
            </a:r>
            <a:r>
              <a:rPr lang="nl-NL" sz="1400" dirty="0" smtClean="0"/>
              <a:t>dit bepaalt de kolombreedte</a:t>
            </a:r>
          </a:p>
          <a:p>
            <a:pPr lvl="1"/>
            <a:r>
              <a:rPr lang="nl-NL" sz="1400" dirty="0"/>
              <a:t> </a:t>
            </a:r>
            <a:r>
              <a:rPr lang="nl-NL" sz="1400" dirty="0" smtClean="0"/>
              <a:t>  |     </a:t>
            </a:r>
            <a:r>
              <a:rPr lang="nl-NL" sz="1400" b="1" dirty="0" smtClean="0">
                <a:solidFill>
                  <a:srgbClr val="FF0000"/>
                </a:solidFill>
              </a:rPr>
              <a:t>nee </a:t>
            </a:r>
            <a:r>
              <a:rPr lang="nl-NL" sz="1400" b="1" dirty="0" smtClean="0"/>
              <a:t>-&gt;</a:t>
            </a:r>
            <a:r>
              <a:rPr lang="nl-NL" sz="1400" b="1" dirty="0" smtClean="0">
                <a:solidFill>
                  <a:srgbClr val="FF0000"/>
                </a:solidFill>
              </a:rPr>
              <a:t>  </a:t>
            </a:r>
            <a:r>
              <a:rPr lang="nl-NL" sz="1400" dirty="0" smtClean="0"/>
              <a:t>snijd uit bestaande kolom</a:t>
            </a:r>
          </a:p>
          <a:p>
            <a:pPr lvl="1"/>
            <a:r>
              <a:rPr lang="nl-NL" sz="1400" dirty="0"/>
              <a:t> </a:t>
            </a:r>
            <a:r>
              <a:rPr lang="nl-NL" sz="1400" dirty="0" smtClean="0"/>
              <a:t>  |</a:t>
            </a:r>
          </a:p>
          <a:p>
            <a:pPr lvl="1"/>
            <a:r>
              <a:rPr lang="nl-NL" sz="1400" dirty="0"/>
              <a:t> </a:t>
            </a:r>
            <a:r>
              <a:rPr lang="nl-NL" sz="1400" dirty="0" smtClean="0"/>
              <a:t>  |	ga naar volgende snede </a:t>
            </a:r>
          </a:p>
          <a:p>
            <a:pPr lvl="1"/>
            <a:r>
              <a:rPr lang="nl-NL" sz="1400" dirty="0" smtClean="0"/>
              <a:t>   |</a:t>
            </a:r>
          </a:p>
          <a:p>
            <a:pPr lvl="1"/>
            <a:r>
              <a:rPr lang="nl-NL" sz="1400" dirty="0"/>
              <a:t> </a:t>
            </a:r>
            <a:r>
              <a:rPr lang="nl-NL" sz="1400" dirty="0" smtClean="0"/>
              <a:t>  </a:t>
            </a:r>
            <a:r>
              <a:rPr lang="nl-NL" sz="1400" b="1" dirty="0" smtClean="0">
                <a:solidFill>
                  <a:srgbClr val="FF0000"/>
                </a:solidFill>
              </a:rPr>
              <a:t>nee</a:t>
            </a:r>
            <a:r>
              <a:rPr lang="nl-NL" sz="1400" b="1" dirty="0" smtClean="0"/>
              <a:t> -&gt; </a:t>
            </a:r>
            <a:r>
              <a:rPr lang="nl-NL" sz="1400" dirty="0" smtClean="0"/>
              <a:t>definieer nieuwe kolom</a:t>
            </a:r>
          </a:p>
          <a:p>
            <a:pPr lvl="1"/>
            <a:r>
              <a:rPr lang="nl-NL" sz="1400" dirty="0"/>
              <a:t> </a:t>
            </a:r>
            <a:r>
              <a:rPr lang="nl-NL" sz="1400" dirty="0" smtClean="0"/>
              <a:t>  |</a:t>
            </a:r>
          </a:p>
          <a:p>
            <a:pPr lvl="1"/>
            <a:r>
              <a:rPr lang="nl-NL" sz="1400" dirty="0" smtClean="0"/>
              <a:t>   |     nu wel ruimte?</a:t>
            </a:r>
          </a:p>
          <a:p>
            <a:pPr lvl="1"/>
            <a:r>
              <a:rPr lang="nl-NL" sz="1400" dirty="0" smtClean="0"/>
              <a:t>   |     </a:t>
            </a:r>
            <a:r>
              <a:rPr lang="nl-NL" sz="1400" b="1" dirty="0" smtClean="0">
                <a:solidFill>
                  <a:srgbClr val="00B050"/>
                </a:solidFill>
              </a:rPr>
              <a:t>ja</a:t>
            </a:r>
            <a:r>
              <a:rPr lang="nl-NL" sz="1400" dirty="0" smtClean="0"/>
              <a:t> </a:t>
            </a:r>
            <a:r>
              <a:rPr lang="nl-NL" sz="1400" b="1" dirty="0" smtClean="0"/>
              <a:t>-&gt;</a:t>
            </a:r>
            <a:r>
              <a:rPr lang="nl-NL" sz="1400" dirty="0" smtClean="0"/>
              <a:t> </a:t>
            </a:r>
          </a:p>
          <a:p>
            <a:pPr lvl="1"/>
            <a:r>
              <a:rPr lang="nl-NL" sz="1400" dirty="0">
                <a:latin typeface="+mj-lt"/>
              </a:rPr>
              <a:t> </a:t>
            </a:r>
            <a:r>
              <a:rPr lang="nl-NL" sz="1400" dirty="0" smtClean="0">
                <a:latin typeface="+mj-lt"/>
              </a:rPr>
              <a:t>  |     </a:t>
            </a:r>
            <a:r>
              <a:rPr lang="nl-NL" sz="1400" b="1" dirty="0" smtClean="0">
                <a:solidFill>
                  <a:srgbClr val="FF0000"/>
                </a:solidFill>
                <a:latin typeface="+mj-lt"/>
              </a:rPr>
              <a:t>nee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b="1" dirty="0" smtClean="0">
                <a:latin typeface="+mj-lt"/>
              </a:rPr>
              <a:t>-&gt;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b="1" dirty="0" smtClean="0">
                <a:latin typeface="+mj-lt"/>
              </a:rPr>
              <a:t>stop</a:t>
            </a:r>
            <a:endParaRPr lang="nl-NL" sz="1400" b="1" dirty="0">
              <a:latin typeface="+mj-lt"/>
            </a:endParaRPr>
          </a:p>
          <a:p>
            <a:endParaRPr lang="nl-NL" sz="1400" dirty="0">
              <a:latin typeface="Consolas" panose="020B0609020204030204" pitchFamily="49" charset="0"/>
            </a:endParaRPr>
          </a:p>
        </p:txBody>
      </p:sp>
      <p:sp>
        <p:nvSpPr>
          <p:cNvPr id="41" name="Gekromde PIJL-OMHOOG 40"/>
          <p:cNvSpPr/>
          <p:nvPr/>
        </p:nvSpPr>
        <p:spPr>
          <a:xfrm rot="16781445">
            <a:off x="6434653" y="2870496"/>
            <a:ext cx="2540385" cy="2708362"/>
          </a:xfrm>
          <a:prstGeom prst="curvedUpArrow">
            <a:avLst>
              <a:gd name="adj1" fmla="val 970"/>
              <a:gd name="adj2" fmla="val 5014"/>
              <a:gd name="adj3" fmla="val 8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Oriëntatie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931376"/>
                  </p:ext>
                </p:extLst>
              </p:nvPr>
            </p:nvGraphicFramePr>
            <p:xfrm>
              <a:off x="1475656" y="3573016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Breedte</a:t>
                          </a:r>
                          <a:r>
                            <a:rPr lang="nl-NL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nl-NL" baseline="0" smtClean="0">
                                  <a:latin typeface="Cambria Math"/>
                                </a:rPr>
                                <m:t>𝑤</m:t>
                              </m:r>
                            </m:oMath>
                          </a14:m>
                          <a:r>
                            <a:rPr lang="nl-NL" baseline="0" dirty="0" smtClean="0"/>
                            <a:t>)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500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555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625</a:t>
                          </a:r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Hoogte</a:t>
                          </a:r>
                          <a:r>
                            <a:rPr lang="nl-NL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nl-NL" baseline="0" smtClean="0">
                                  <a:latin typeface="Cambria Math"/>
                                </a:rPr>
                                <m:t>h</m:t>
                              </m:r>
                            </m:oMath>
                          </a14:m>
                          <a:r>
                            <a:rPr lang="nl-NL" baseline="0" dirty="0" smtClean="0"/>
                            <a:t>)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500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450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400</a:t>
                          </a:r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Oppervlakte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250000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249750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250000</a:t>
                          </a:r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l-NL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nl-NL" smtClean="0">
                                    <a:latin typeface="Cambria Math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1.00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1.23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1.56</a:t>
                          </a:r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nl-NL" b="0" i="0" smtClean="0">
                                        <a:latin typeface="Cambria Math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nl-NL" smtClean="0">
                                        <a:latin typeface="Cambria Math"/>
                                      </a:rPr>
                                      <m:t>↓</m:t>
                                    </m:r>
                                  </m:sub>
                                </m:sSub>
                                <m:r>
                                  <a:rPr lang="nl-NL" smtClean="0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nl-N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nl-NL" b="0" i="0" smtClean="0">
                                        <a:latin typeface="Cambria Math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nl-NL" smtClean="0">
                                        <a:latin typeface="Cambria Math"/>
                                      </a:rPr>
                                      <m:t>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1.00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1.06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1.12</a:t>
                          </a:r>
                          <a:endParaRPr lang="nl-N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931376"/>
                  </p:ext>
                </p:extLst>
              </p:nvPr>
            </p:nvGraphicFramePr>
            <p:xfrm>
              <a:off x="1475656" y="3573016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197" r="-3004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500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555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625</a:t>
                          </a:r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8197" r="-3004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500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450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400</a:t>
                          </a:r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Oppervlakte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250000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249750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250000</a:t>
                          </a:r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6557" r="-3004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1.00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1.23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1.56</a:t>
                          </a:r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06557" r="-3004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1.00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1.06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1.12</a:t>
                          </a:r>
                          <a:endParaRPr lang="nl-N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589240"/>
            <a:ext cx="101206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697316"/>
            <a:ext cx="1107888" cy="90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95" y="5762104"/>
            <a:ext cx="1296144" cy="83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9907"/>
            <a:ext cx="2863053" cy="185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49" y="1559907"/>
            <a:ext cx="2867941" cy="185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6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-30017"/>
            <a:ext cx="7772400" cy="1470025"/>
          </a:xfrm>
        </p:spPr>
        <p:txBody>
          <a:bodyPr/>
          <a:lstStyle/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Recursiviteit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2" y="1130931"/>
            <a:ext cx="2596084" cy="24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ebogen pijl 4"/>
          <p:cNvSpPr/>
          <p:nvPr/>
        </p:nvSpPr>
        <p:spPr>
          <a:xfrm rot="10800000">
            <a:off x="1306421" y="2473236"/>
            <a:ext cx="568874" cy="576064"/>
          </a:xfrm>
          <a:prstGeom prst="bentArrow">
            <a:avLst>
              <a:gd name="adj1" fmla="val 10358"/>
              <a:gd name="adj2" fmla="val 16348"/>
              <a:gd name="adj3" fmla="val 25000"/>
              <a:gd name="adj4" fmla="val 6904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0" y="3573015"/>
            <a:ext cx="2649916" cy="247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3923928" y="1627208"/>
            <a:ext cx="410445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b="1" dirty="0" smtClean="0">
                <a:solidFill>
                  <a:srgbClr val="0070C0"/>
                </a:solidFill>
              </a:rPr>
              <a:t>functie</a:t>
            </a:r>
            <a:r>
              <a:rPr lang="nl-NL" sz="1400" b="1" dirty="0" smtClean="0"/>
              <a:t> </a:t>
            </a:r>
            <a:r>
              <a:rPr lang="nl-NL" sz="1400" i="1" dirty="0" smtClean="0"/>
              <a:t>Verticaal vullen</a:t>
            </a:r>
            <a:r>
              <a:rPr lang="nl-NL" sz="1400" dirty="0" smtClean="0"/>
              <a:t>:</a:t>
            </a:r>
          </a:p>
          <a:p>
            <a:r>
              <a:rPr lang="nl-NL" sz="1400" dirty="0" smtClean="0"/>
              <a:t>    </a:t>
            </a:r>
          </a:p>
          <a:p>
            <a:pPr lvl="1"/>
            <a:r>
              <a:rPr lang="nl-NL" sz="1400" dirty="0" smtClean="0"/>
              <a:t>Sorteer op breedte</a:t>
            </a:r>
          </a:p>
          <a:p>
            <a:pPr lvl="1"/>
            <a:endParaRPr lang="nl-NL" sz="1400" dirty="0" smtClean="0"/>
          </a:p>
          <a:p>
            <a:pPr lvl="1"/>
            <a:r>
              <a:rPr lang="nl-NL" sz="1400" dirty="0" smtClean="0"/>
              <a:t>Genoeg ruimte?</a:t>
            </a:r>
          </a:p>
          <a:p>
            <a:pPr lvl="1"/>
            <a:r>
              <a:rPr lang="nl-NL" sz="1400" dirty="0"/>
              <a:t> </a:t>
            </a:r>
            <a:r>
              <a:rPr lang="nl-NL" sz="1400" dirty="0" smtClean="0"/>
              <a:t> </a:t>
            </a:r>
            <a:r>
              <a:rPr lang="nl-NL" sz="1400" dirty="0" smtClean="0">
                <a:solidFill>
                  <a:srgbClr val="00B050"/>
                </a:solidFill>
              </a:rPr>
              <a:t> </a:t>
            </a:r>
            <a:r>
              <a:rPr lang="nl-NL" sz="1400" b="1" dirty="0" smtClean="0">
                <a:solidFill>
                  <a:srgbClr val="00B050"/>
                </a:solidFill>
              </a:rPr>
              <a:t>ja </a:t>
            </a:r>
            <a:r>
              <a:rPr lang="nl-NL" sz="1400" b="1" dirty="0" smtClean="0"/>
              <a:t>-&gt; </a:t>
            </a:r>
            <a:r>
              <a:rPr lang="nl-NL" sz="1400" dirty="0" smtClean="0"/>
              <a:t>maak snede</a:t>
            </a:r>
          </a:p>
          <a:p>
            <a:pPr lvl="1"/>
            <a:r>
              <a:rPr lang="nl-NL" sz="1400" dirty="0"/>
              <a:t> </a:t>
            </a:r>
            <a:r>
              <a:rPr lang="nl-NL" sz="1400" dirty="0" smtClean="0"/>
              <a:t>  |</a:t>
            </a:r>
          </a:p>
          <a:p>
            <a:pPr lvl="1"/>
            <a:r>
              <a:rPr lang="nl-NL" sz="1400" dirty="0" smtClean="0"/>
              <a:t>   |     ruimte over?</a:t>
            </a:r>
          </a:p>
          <a:p>
            <a:pPr lvl="1"/>
            <a:r>
              <a:rPr lang="nl-NL" sz="1400" dirty="0" smtClean="0"/>
              <a:t>   |     </a:t>
            </a:r>
            <a:r>
              <a:rPr lang="nl-NL" sz="1400" b="1" dirty="0" smtClean="0">
                <a:solidFill>
                  <a:srgbClr val="00B050"/>
                </a:solidFill>
              </a:rPr>
              <a:t>ja</a:t>
            </a:r>
            <a:r>
              <a:rPr lang="nl-NL" sz="1400" b="1" dirty="0" smtClean="0"/>
              <a:t> -&gt; </a:t>
            </a:r>
            <a:r>
              <a:rPr lang="nl-NL" sz="1400" dirty="0" smtClean="0"/>
              <a:t>hoogte &gt; breedte?</a:t>
            </a:r>
          </a:p>
          <a:p>
            <a:pPr lvl="1"/>
            <a:r>
              <a:rPr lang="nl-NL" sz="1400" dirty="0"/>
              <a:t> </a:t>
            </a:r>
            <a:r>
              <a:rPr lang="nl-NL" sz="1400" dirty="0" smtClean="0"/>
              <a:t>  |	             </a:t>
            </a:r>
            <a:r>
              <a:rPr lang="nl-NL" sz="1400" b="1" dirty="0" smtClean="0"/>
              <a:t>-&gt;</a:t>
            </a:r>
            <a:r>
              <a:rPr lang="nl-NL" sz="1400" dirty="0" smtClean="0"/>
              <a:t> </a:t>
            </a:r>
            <a:r>
              <a:rPr lang="nl-NL" sz="1400" b="1" i="1" dirty="0" smtClean="0">
                <a:solidFill>
                  <a:srgbClr val="0070C0"/>
                </a:solidFill>
              </a:rPr>
              <a:t>horizontaal vullen</a:t>
            </a:r>
            <a:r>
              <a:rPr lang="nl-NL" sz="1400" b="1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nl-NL" sz="1400" dirty="0" smtClean="0"/>
              <a:t>   |              breedte &gt; hoogte?</a:t>
            </a:r>
          </a:p>
          <a:p>
            <a:pPr lvl="1"/>
            <a:r>
              <a:rPr lang="nl-NL" sz="1400" dirty="0"/>
              <a:t> </a:t>
            </a:r>
            <a:r>
              <a:rPr lang="nl-NL" sz="1400" dirty="0" smtClean="0"/>
              <a:t>  |                   </a:t>
            </a:r>
            <a:r>
              <a:rPr lang="nl-NL" sz="1400" b="1" i="1" dirty="0" smtClean="0"/>
              <a:t>-&gt; </a:t>
            </a:r>
            <a:r>
              <a:rPr lang="nl-NL" sz="1400" b="1" i="1" dirty="0" smtClean="0">
                <a:solidFill>
                  <a:srgbClr val="0070C0"/>
                </a:solidFill>
              </a:rPr>
              <a:t>verticaal vullen</a:t>
            </a:r>
          </a:p>
          <a:p>
            <a:pPr lvl="1"/>
            <a:r>
              <a:rPr lang="nl-NL" sz="1400" b="1" i="1" dirty="0">
                <a:solidFill>
                  <a:srgbClr val="0070C0"/>
                </a:solidFill>
              </a:rPr>
              <a:t> </a:t>
            </a:r>
            <a:r>
              <a:rPr lang="nl-NL" sz="1400" b="1" i="1" dirty="0" smtClean="0">
                <a:solidFill>
                  <a:srgbClr val="0070C0"/>
                </a:solidFill>
              </a:rPr>
              <a:t>  </a:t>
            </a:r>
            <a:r>
              <a:rPr lang="nl-NL" sz="1400" dirty="0" smtClean="0">
                <a:solidFill>
                  <a:srgbClr val="0070C0"/>
                </a:solidFill>
              </a:rPr>
              <a:t>|</a:t>
            </a:r>
            <a:endParaRPr lang="nl-NL" sz="1400" b="1" i="1" dirty="0" smtClean="0">
              <a:solidFill>
                <a:srgbClr val="0070C0"/>
              </a:solidFill>
            </a:endParaRPr>
          </a:p>
          <a:p>
            <a:pPr lvl="1"/>
            <a:r>
              <a:rPr lang="nl-NL" sz="1400" dirty="0"/>
              <a:t> </a:t>
            </a:r>
            <a:r>
              <a:rPr lang="nl-NL" sz="1400" dirty="0" smtClean="0"/>
              <a:t>  </a:t>
            </a:r>
            <a:r>
              <a:rPr lang="nl-NL" sz="1400" b="1" dirty="0" smtClean="0">
                <a:solidFill>
                  <a:srgbClr val="FF0000"/>
                </a:solidFill>
              </a:rPr>
              <a:t>nee</a:t>
            </a:r>
            <a:r>
              <a:rPr lang="nl-NL" sz="1400" b="1" dirty="0" smtClean="0"/>
              <a:t> -&gt; </a:t>
            </a:r>
            <a:r>
              <a:rPr lang="nl-NL" sz="1400" dirty="0" smtClean="0"/>
              <a:t>definieer nieuwe kolom</a:t>
            </a:r>
          </a:p>
          <a:p>
            <a:pPr lvl="1"/>
            <a:r>
              <a:rPr lang="nl-NL" sz="1400" dirty="0"/>
              <a:t> </a:t>
            </a:r>
            <a:r>
              <a:rPr lang="nl-NL" sz="1400" dirty="0" smtClean="0"/>
              <a:t>  |</a:t>
            </a:r>
          </a:p>
          <a:p>
            <a:pPr lvl="1"/>
            <a:r>
              <a:rPr lang="nl-NL" sz="1400" dirty="0" smtClean="0"/>
              <a:t>   |</a:t>
            </a:r>
            <a:endParaRPr lang="nl-NL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-300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Eerste resultaten</a:t>
            </a:r>
            <a:endParaRPr lang="nl-N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3" y="2564904"/>
            <a:ext cx="88677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129123" y="1268760"/>
            <a:ext cx="3563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Order 1</a:t>
            </a:r>
            <a:endParaRPr lang="nl-NL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139952" y="1283814"/>
            <a:ext cx="403244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Optimaal: 1.98 platen</a:t>
            </a:r>
            <a:endParaRPr lang="nl-NL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</TotalTime>
  <Words>214</Words>
  <Application>Microsoft Office PowerPoint</Application>
  <PresentationFormat>Diavoorstelling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Kantoorthema</vt:lpstr>
      <vt:lpstr>Probleem</vt:lpstr>
      <vt:lpstr>Doel</vt:lpstr>
      <vt:lpstr>Constraints</vt:lpstr>
      <vt:lpstr>Objectieve scorefunctie</vt:lpstr>
      <vt:lpstr>Greedy (first fit)</vt:lpstr>
      <vt:lpstr>First Fit</vt:lpstr>
      <vt:lpstr>Oriëntatie</vt:lpstr>
      <vt:lpstr>Recursiviteit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Efficiëntie</dc:title>
  <dc:creator>Berend Nannes</dc:creator>
  <cp:lastModifiedBy>Berend Nannes</cp:lastModifiedBy>
  <cp:revision>37</cp:revision>
  <dcterms:created xsi:type="dcterms:W3CDTF">2017-04-07T10:24:57Z</dcterms:created>
  <dcterms:modified xsi:type="dcterms:W3CDTF">2017-04-13T12:00:32Z</dcterms:modified>
</cp:coreProperties>
</file>