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9" r:id="rId4"/>
    <p:sldId id="259" r:id="rId5"/>
    <p:sldId id="270" r:id="rId6"/>
    <p:sldId id="261" r:id="rId7"/>
    <p:sldId id="271" r:id="rId8"/>
    <p:sldId id="272" r:id="rId9"/>
    <p:sldId id="274" r:id="rId10"/>
    <p:sldId id="273" r:id="rId11"/>
    <p:sldId id="275" r:id="rId12"/>
    <p:sldId id="276" r:id="rId13"/>
    <p:sldId id="277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317" autoAdjust="0"/>
    <p:restoredTop sz="94660"/>
  </p:normalViewPr>
  <p:slideViewPr>
    <p:cSldViewPr snapToGrid="0" snapToObjects="1">
      <p:cViewPr varScale="1">
        <p:scale>
          <a:sx n="96" d="100"/>
          <a:sy n="96" d="100"/>
        </p:scale>
        <p:origin x="969" y="5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3204" y="1739348"/>
            <a:ext cx="8478078" cy="50475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/>
              <a:t>  </a:t>
            </a:r>
            <a:r>
              <a:rPr sz="4000" dirty="0"/>
              <a:t>Design and Development of a Planar Flyback </a:t>
            </a:r>
            <a:endParaRPr lang="en-US" sz="4000" dirty="0"/>
          </a:p>
          <a:p>
            <a:pPr algn="ctr"/>
            <a:r>
              <a:rPr sz="4000" dirty="0"/>
              <a:t>Transformer</a:t>
            </a:r>
            <a:r>
              <a:rPr lang="en-US" sz="4000" dirty="0"/>
              <a:t> </a:t>
            </a:r>
            <a:r>
              <a:rPr sz="4000" dirty="0"/>
              <a:t>for Isolated Power Supply</a:t>
            </a:r>
            <a:endParaRPr lang="en-US" sz="4000" dirty="0"/>
          </a:p>
          <a:p>
            <a:pPr algn="ctr"/>
            <a:r>
              <a:rPr sz="4000" dirty="0"/>
              <a:t> Applications</a:t>
            </a:r>
          </a:p>
          <a:p>
            <a:endParaRPr lang="en-IN" dirty="0"/>
          </a:p>
          <a:p>
            <a:r>
              <a:rPr lang="en-IN" dirty="0"/>
              <a:t>                                                                                  Mentor: Srinivas Bhaskar </a:t>
            </a:r>
            <a:r>
              <a:rPr lang="en-IN" dirty="0" err="1"/>
              <a:t>Karanki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Name: Pavan Wankhade    Roll No: 22EE01040</a:t>
            </a:r>
          </a:p>
          <a:p>
            <a:endParaRPr dirty="0"/>
          </a:p>
        </p:txBody>
      </p:sp>
      <p:sp>
        <p:nvSpPr>
          <p:cNvPr id="3" name="Freeform 4">
            <a:extLst>
              <a:ext uri="{FF2B5EF4-FFF2-40B4-BE49-F238E27FC236}">
                <a16:creationId xmlns:a16="http://schemas.microsoft.com/office/drawing/2014/main" id="{0104ABAA-6147-4D3D-DC57-5A1F1B7C6D88}"/>
              </a:ext>
            </a:extLst>
          </p:cNvPr>
          <p:cNvSpPr/>
          <p:nvPr/>
        </p:nvSpPr>
        <p:spPr>
          <a:xfrm>
            <a:off x="226687" y="512675"/>
            <a:ext cx="868530" cy="803209"/>
          </a:xfrm>
          <a:custGeom>
            <a:avLst/>
            <a:gdLst/>
            <a:ahLst/>
            <a:cxnLst/>
            <a:rect l="l" t="t" r="r" b="b"/>
            <a:pathLst>
              <a:path w="868530" h="803209">
                <a:moveTo>
                  <a:pt x="0" y="0"/>
                </a:moveTo>
                <a:lnTo>
                  <a:pt x="868530" y="0"/>
                </a:lnTo>
                <a:lnTo>
                  <a:pt x="868530" y="803208"/>
                </a:lnTo>
                <a:lnTo>
                  <a:pt x="0" y="8032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60ECEA-A65D-58F0-24FF-0D57D4AC404F}"/>
              </a:ext>
            </a:extLst>
          </p:cNvPr>
          <p:cNvSpPr txBox="1"/>
          <p:nvPr/>
        </p:nvSpPr>
        <p:spPr>
          <a:xfrm>
            <a:off x="1348665" y="557131"/>
            <a:ext cx="4572000" cy="7142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545454"/>
                </a:solidFill>
                <a:latin typeface="Garet Light"/>
                <a:ea typeface="Garet Light"/>
                <a:cs typeface="Garet Light"/>
                <a:sym typeface="Garet Light"/>
              </a:rPr>
              <a:t>Indian Institute Of Technology, </a:t>
            </a:r>
          </a:p>
          <a:p>
            <a:pPr algn="l">
              <a:lnSpc>
                <a:spcPts val="2520"/>
              </a:lnSpc>
            </a:pPr>
            <a:r>
              <a:rPr lang="en-US" sz="1800" dirty="0">
                <a:solidFill>
                  <a:srgbClr val="545454"/>
                </a:solidFill>
                <a:latin typeface="Garet Light"/>
                <a:ea typeface="Garet Light"/>
                <a:cs typeface="Garet Light"/>
                <a:sym typeface="Garet Light"/>
              </a:rPr>
              <a:t>Bhubaneswar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40932D-0835-72ED-8A00-6497A9F490F7}"/>
              </a:ext>
            </a:extLst>
          </p:cNvPr>
          <p:cNvSpPr txBox="1"/>
          <p:nvPr/>
        </p:nvSpPr>
        <p:spPr>
          <a:xfrm>
            <a:off x="4989444" y="511818"/>
            <a:ext cx="4572000" cy="8040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ts val="2939"/>
              </a:lnSpc>
              <a:spcBef>
                <a:spcPct val="0"/>
              </a:spcBef>
            </a:pPr>
            <a:r>
              <a:rPr lang="en-US" sz="18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Industrial Training </a:t>
            </a:r>
            <a:r>
              <a:rPr lang="en-US" sz="18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Defence</a:t>
            </a:r>
            <a:r>
              <a:rPr lang="en-US" sz="18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( EE4T001)                           Presentation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9C95C-51B5-2CD9-1694-1DBEFF705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3D FEA Simulation Maxwell and </a:t>
            </a:r>
            <a:r>
              <a:rPr lang="en-IN" dirty="0" err="1"/>
              <a:t>Icepak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98133895-9A81-33B3-6CC2-B182554B3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525" y="1475961"/>
            <a:ext cx="3255066" cy="327147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FD36EBB-0272-30EA-81A6-D62C8B11D0F4}"/>
              </a:ext>
            </a:extLst>
          </p:cNvPr>
          <p:cNvSpPr txBox="1"/>
          <p:nvPr/>
        </p:nvSpPr>
        <p:spPr>
          <a:xfrm>
            <a:off x="541683" y="5078391"/>
            <a:ext cx="313579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3D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FEA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Analysis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8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planar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transformer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A778D97-897E-50D6-0739-BCCD2522415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8552" y="1475961"/>
            <a:ext cx="4025348" cy="291713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C477518F-E576-5CAD-82D1-904B7AB13F98}"/>
              </a:ext>
            </a:extLst>
          </p:cNvPr>
          <p:cNvSpPr txBox="1"/>
          <p:nvPr/>
        </p:nvSpPr>
        <p:spPr>
          <a:xfrm>
            <a:off x="4229100" y="4964452"/>
            <a:ext cx="457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Thermal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Distribution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Designed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Planar</a:t>
            </a:r>
            <a:r>
              <a:rPr lang="en-US" sz="1800" spc="1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Transformer </a:t>
            </a:r>
            <a:r>
              <a:rPr lang="en-US" dirty="0"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1809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F71D7-EE71-88C9-2CFD-8BC29EEA2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/>
              <a:t>RCD Snubber Circuit &amp; </a:t>
            </a:r>
            <a:r>
              <a:rPr lang="en-IN" dirty="0" err="1"/>
              <a:t>Simplorer</a:t>
            </a:r>
            <a:r>
              <a:rPr lang="en-IN" dirty="0"/>
              <a:t> Simulation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53198F9-E55F-91DD-C98D-BB172CBD9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24339" y="2170233"/>
            <a:ext cx="3279913" cy="224274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CBD235-8D3A-3E40-772A-9A8691B605AF}"/>
              </a:ext>
            </a:extLst>
          </p:cNvPr>
          <p:cNvSpPr txBox="1"/>
          <p:nvPr/>
        </p:nvSpPr>
        <p:spPr>
          <a:xfrm>
            <a:off x="924339" y="1523901"/>
            <a:ext cx="776246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For the designed flyback converter circuit, 20V is considered to be the maximum </a:t>
            </a:r>
            <a:r>
              <a:rPr lang="en-US" dirty="0" err="1"/>
              <a:t>Vds</a:t>
            </a:r>
            <a:r>
              <a:rPr lang="en-US" dirty="0"/>
              <a:t>. So, </a:t>
            </a:r>
            <a:r>
              <a:rPr lang="en-US" dirty="0" err="1"/>
              <a:t>Vsn</a:t>
            </a:r>
            <a:r>
              <a:rPr lang="en-US" dirty="0"/>
              <a:t>=</a:t>
            </a:r>
            <a:r>
              <a:rPr lang="en-US" dirty="0" err="1"/>
              <a:t>Vds</a:t>
            </a:r>
            <a:r>
              <a:rPr lang="en-US" dirty="0"/>
              <a:t>−Vi=12V.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49710B-6817-D096-EA87-1A1DC67E0B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713" y="4716780"/>
            <a:ext cx="3951217" cy="10287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1CA8C1-33D3-D1B1-D444-8F1A601918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5570" y="1997765"/>
            <a:ext cx="3737113" cy="38862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9B75E0B-55B7-6B7B-2FFA-54F7058A44DF}"/>
              </a:ext>
            </a:extLst>
          </p:cNvPr>
          <p:cNvSpPr txBox="1"/>
          <p:nvPr/>
        </p:nvSpPr>
        <p:spPr>
          <a:xfrm>
            <a:off x="4701209" y="604219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Ansys </a:t>
            </a:r>
            <a:r>
              <a:rPr lang="en-IN" dirty="0" err="1"/>
              <a:t>Simplorer</a:t>
            </a:r>
            <a:r>
              <a:rPr lang="en-IN" dirty="0"/>
              <a:t> Simulation Model.</a:t>
            </a:r>
          </a:p>
        </p:txBody>
      </p:sp>
    </p:spTree>
    <p:extLst>
      <p:ext uri="{BB962C8B-B14F-4D97-AF65-F5344CB8AC3E}">
        <p14:creationId xmlns:p14="http://schemas.microsoft.com/office/powerpoint/2010/main" val="15194336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25209-000F-4E60-17EC-5B32A7CD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Simplorer</a:t>
            </a:r>
            <a:r>
              <a:rPr lang="en-IN" dirty="0"/>
              <a:t> Simulation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AD1D80-B522-3213-6FBA-B4E78F43092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69" y="1774135"/>
            <a:ext cx="3031435" cy="3314700"/>
          </a:xfrm>
          <a:prstGeom prst="rect">
            <a:avLst/>
          </a:prstGeom>
        </p:spPr>
      </p:pic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653065B-02E7-53C2-9D97-E3408A7E81F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54557" y="1908313"/>
            <a:ext cx="3637721" cy="301155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5DD0E0B-5CCE-4B7E-9DCB-A8A1D42A3BFE}"/>
              </a:ext>
            </a:extLst>
          </p:cNvPr>
          <p:cNvSpPr txBox="1"/>
          <p:nvPr/>
        </p:nvSpPr>
        <p:spPr>
          <a:xfrm>
            <a:off x="581440" y="5331032"/>
            <a:ext cx="3140764" cy="10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163195" lvl="0" indent="-342900">
              <a:lnSpc>
                <a:spcPct val="150000"/>
              </a:lnSpc>
              <a:buSzPts val="1100"/>
              <a:buFont typeface="+mj-lt"/>
              <a:buAutoNum type="alphaLcParenBoth"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Drain to Source voltage, </a:t>
            </a:r>
            <a:r>
              <a:rPr lang="en-US" sz="14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Vds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of the MOSFET (V= 2.5/Div; Time = 0.1ms/Div).</a:t>
            </a:r>
            <a:endParaRPr lang="en-IN" sz="1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D67281-F56E-F9ED-C40E-67149C190528}"/>
              </a:ext>
            </a:extLst>
          </p:cNvPr>
          <p:cNvSpPr txBox="1"/>
          <p:nvPr/>
        </p:nvSpPr>
        <p:spPr>
          <a:xfrm>
            <a:off x="4065103" y="5232952"/>
            <a:ext cx="4572000" cy="8735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b) Output voltage </a:t>
            </a:r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accross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the load resistor (V =5V/Div; Time = 1mS/Div).</a:t>
            </a:r>
            <a:endParaRPr lang="en-IN" sz="3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55026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68C92-AA74-DE18-A107-2EFF13317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Conclusion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C484BE-7147-86AE-0008-35C0F8EED7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Successfully designed and analyzed a </a:t>
            </a:r>
            <a:r>
              <a:rPr lang="en-US" b="1" dirty="0"/>
              <a:t>planar flyback transformer</a:t>
            </a:r>
            <a:r>
              <a:rPr lang="en-US" dirty="0"/>
              <a:t>.</a:t>
            </a:r>
          </a:p>
          <a:p>
            <a:r>
              <a:rPr lang="en-US" dirty="0"/>
              <a:t>Covered complete workflow: </a:t>
            </a:r>
            <a:r>
              <a:rPr lang="en-US" b="1" dirty="0"/>
              <a:t>Core design → </a:t>
            </a:r>
            <a:r>
              <a:rPr lang="en-US" b="1" dirty="0" err="1"/>
              <a:t>PEmag</a:t>
            </a:r>
            <a:r>
              <a:rPr lang="en-US" b="1" dirty="0"/>
              <a:t> → PCB → Q3D → Eddy current → Maxwell → </a:t>
            </a:r>
            <a:r>
              <a:rPr lang="en-US" b="1" dirty="0" err="1"/>
              <a:t>Icepak</a:t>
            </a:r>
            <a:r>
              <a:rPr lang="en-US" b="1" dirty="0"/>
              <a:t>→ </a:t>
            </a:r>
            <a:r>
              <a:rPr lang="en-US" b="1" dirty="0" err="1"/>
              <a:t>Simplorer</a:t>
            </a:r>
            <a:r>
              <a:rPr lang="en-US" dirty="0"/>
              <a:t>.</a:t>
            </a:r>
          </a:p>
          <a:p>
            <a:r>
              <a:rPr lang="en-US" dirty="0"/>
              <a:t>Achieved:</a:t>
            </a:r>
          </a:p>
          <a:p>
            <a:pPr lvl="1"/>
            <a:r>
              <a:rPr lang="en-US" dirty="0"/>
              <a:t>Compact and low-profile design.</a:t>
            </a:r>
          </a:p>
          <a:p>
            <a:pPr lvl="1"/>
            <a:r>
              <a:rPr lang="en-US" dirty="0"/>
              <a:t>Reduced leakage inductance through interleaving.</a:t>
            </a:r>
          </a:p>
          <a:p>
            <a:pPr lvl="1"/>
            <a:r>
              <a:rPr lang="en-US" dirty="0"/>
              <a:t>Safe thermal and electromagnetic performance.</a:t>
            </a:r>
          </a:p>
          <a:p>
            <a:r>
              <a:rPr lang="en-US" dirty="0"/>
              <a:t>Validated performance with </a:t>
            </a:r>
            <a:r>
              <a:rPr lang="en-US" b="1" dirty="0" err="1"/>
              <a:t>multiphysics</a:t>
            </a:r>
            <a:r>
              <a:rPr lang="en-US" b="1" dirty="0"/>
              <a:t> simulations</a:t>
            </a:r>
            <a:r>
              <a:rPr lang="en-US" dirty="0"/>
              <a:t>.</a:t>
            </a:r>
          </a:p>
          <a:p>
            <a:r>
              <a:rPr lang="en-US" dirty="0"/>
              <a:t>Confirms planar magnetics as an </a:t>
            </a:r>
            <a:r>
              <a:rPr lang="en-US" b="1" dirty="0"/>
              <a:t>efficient and reliable solution</a:t>
            </a:r>
            <a:r>
              <a:rPr lang="en-US" dirty="0"/>
              <a:t> for high-frequency converters.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36004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Abstract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sz="3300" dirty="0"/>
              <a:t>• </a:t>
            </a:r>
            <a:r>
              <a:rPr sz="3300" b="1" dirty="0"/>
              <a:t>Limitations of conventional wire-wound transformers</a:t>
            </a:r>
            <a:endParaRPr lang="en-US" sz="3300" b="1" dirty="0"/>
          </a:p>
          <a:p>
            <a:r>
              <a:rPr lang="en-US" sz="2800" dirty="0"/>
              <a:t>Bulky and heavy</a:t>
            </a:r>
          </a:p>
          <a:p>
            <a:r>
              <a:rPr lang="en-US" sz="2800" dirty="0"/>
              <a:t>Poor high-frequency performance</a:t>
            </a:r>
          </a:p>
          <a:p>
            <a:r>
              <a:rPr lang="en-US" sz="2800" dirty="0"/>
              <a:t>Higher copper and core losses</a:t>
            </a:r>
          </a:p>
          <a:p>
            <a:r>
              <a:rPr lang="en-US" sz="2800" dirty="0"/>
              <a:t>Limited power density</a:t>
            </a:r>
          </a:p>
          <a:p>
            <a:r>
              <a:rPr lang="en-US" sz="3300" b="1" dirty="0"/>
              <a:t>Benefits of planar transformers:</a:t>
            </a:r>
            <a:endParaRPr lang="en-US" sz="3300" dirty="0"/>
          </a:p>
          <a:p>
            <a:r>
              <a:rPr lang="en-US" dirty="0"/>
              <a:t>Compact and low-profile</a:t>
            </a:r>
          </a:p>
          <a:p>
            <a:r>
              <a:rPr lang="en-US" dirty="0"/>
              <a:t>High-frequency operation</a:t>
            </a:r>
          </a:p>
          <a:p>
            <a:r>
              <a:rPr lang="en-US" dirty="0"/>
              <a:t>Better thermal management</a:t>
            </a:r>
          </a:p>
          <a:p>
            <a:r>
              <a:rPr lang="en-US" dirty="0"/>
              <a:t>Higher power density &amp; efficiency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83E80-F237-5B77-0EBF-76976F68D8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91211"/>
            <a:ext cx="8229600" cy="1143000"/>
          </a:xfrm>
        </p:spPr>
        <p:txBody>
          <a:bodyPr>
            <a:normAutofit/>
          </a:bodyPr>
          <a:lstStyle/>
          <a:p>
            <a:pPr marL="0" indent="0" algn="l"/>
            <a:r>
              <a:rPr lang="en-IN" sz="2000" b="1" dirty="0"/>
              <a:t>• Objective: 2.5W flyback converter with planar transformer   </a:t>
            </a:r>
            <a:br>
              <a:rPr lang="en-IN" sz="2000" b="1" dirty="0"/>
            </a:br>
            <a:r>
              <a:rPr lang="en-IN" sz="2000" b="1" dirty="0"/>
              <a:t>• Tools used: Ansys </a:t>
            </a:r>
            <a:r>
              <a:rPr lang="en-IN" sz="2000" b="1" dirty="0" err="1"/>
              <a:t>PEmag</a:t>
            </a:r>
            <a:r>
              <a:rPr lang="en-IN" sz="2000" b="1" dirty="0"/>
              <a:t>, </a:t>
            </a:r>
            <a:r>
              <a:rPr lang="en-IN" sz="2000" b="1" dirty="0" err="1"/>
              <a:t>KiCad</a:t>
            </a:r>
            <a:r>
              <a:rPr lang="en-IN" sz="2000" b="1" dirty="0"/>
              <a:t>, Q3D, Maxwell 3D,Icepak, </a:t>
            </a:r>
            <a:r>
              <a:rPr lang="en-IN" sz="2000" b="1" dirty="0" err="1"/>
              <a:t>Simplorer</a:t>
            </a:r>
            <a:r>
              <a:rPr lang="en-IN" sz="2000" b="1" dirty="0"/>
              <a:t>, </a:t>
            </a:r>
            <a:r>
              <a:rPr lang="en-IN" sz="2000" b="1" dirty="0" err="1"/>
              <a:t>FreeCAD</a:t>
            </a:r>
            <a:r>
              <a:rPr lang="en-IN" sz="2000" b="1" dirty="0"/>
              <a:t>.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187ED807-E586-6CCA-A10B-E9C6120968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24939" y="2091602"/>
            <a:ext cx="2579206" cy="133739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35992FF-1185-F8DC-90F6-2E0660DF14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87" y="1675778"/>
            <a:ext cx="4636604" cy="203648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0C28AD3-58FF-4219-D510-2A2DCF5C1660}"/>
              </a:ext>
            </a:extLst>
          </p:cNvPr>
          <p:cNvSpPr txBox="1"/>
          <p:nvPr/>
        </p:nvSpPr>
        <p:spPr>
          <a:xfrm>
            <a:off x="491987" y="3866044"/>
            <a:ext cx="697229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The flyback converter was designed by using Equations 1 &amp;2. The reflected voltage, Vor was adjusted to 8V so that the duty cycle, D is 0.5.</a:t>
            </a:r>
          </a:p>
          <a:p>
            <a:r>
              <a:rPr lang="en-US" dirty="0"/>
              <a:t>The primary to secondary turns ratio, Np/ Ns is found to be 0.32 from below equation.</a:t>
            </a:r>
          </a:p>
          <a:p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77B0024-428F-C7C0-A664-4B3D6A5E14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627" y="5038105"/>
            <a:ext cx="2011638" cy="1062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55018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3204" y="58772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IN" sz="3100" b="1" dirty="0"/>
              <a:t>Design Equations &amp; Core Geometry &amp; Material Selection</a:t>
            </a:r>
            <a:br>
              <a:rPr lang="en-US" b="1" dirty="0"/>
            </a:b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lvl="1"/>
            <a:r>
              <a:rPr lang="en-US" sz="2100" dirty="0"/>
              <a:t> BCM critical factor: </a:t>
            </a:r>
            <a:r>
              <a:rPr lang="en-US" sz="2100" dirty="0" err="1"/>
              <a:t>K_crit</a:t>
            </a:r>
            <a:r>
              <a:rPr lang="en-US" sz="2100" dirty="0"/>
              <a:t> = (1 - D)^2 =(2Ls)/(R*Ts)</a:t>
            </a:r>
          </a:p>
          <a:p>
            <a:pPr lvl="1"/>
            <a:r>
              <a:rPr lang="en-US" sz="2100" dirty="0"/>
              <a:t>Required secondary inductance : L_s = </a:t>
            </a:r>
            <a:r>
              <a:rPr lang="en-US" sz="2100" dirty="0" err="1"/>
              <a:t>R_o</a:t>
            </a:r>
            <a:r>
              <a:rPr lang="en-US" sz="2100" dirty="0"/>
              <a:t> · </a:t>
            </a:r>
            <a:r>
              <a:rPr lang="en-US" sz="2100" dirty="0" err="1"/>
              <a:t>K_crit</a:t>
            </a:r>
            <a:r>
              <a:rPr lang="en-US" sz="2100" dirty="0"/>
              <a:t> / (2·f_s)</a:t>
            </a:r>
          </a:p>
          <a:p>
            <a:pPr lvl="1"/>
            <a:r>
              <a:rPr lang="en-US" sz="2100" dirty="0"/>
              <a:t>L_s = 74.40 µH.</a:t>
            </a:r>
          </a:p>
          <a:p>
            <a:pPr lvl="1"/>
            <a:r>
              <a:rPr lang="en-US" sz="2100" dirty="0"/>
              <a:t> Primary inductance from turns: </a:t>
            </a:r>
            <a:r>
              <a:rPr lang="en-US" sz="2100" dirty="0" err="1"/>
              <a:t>L_p</a:t>
            </a:r>
            <a:r>
              <a:rPr lang="en-US" sz="2100" dirty="0"/>
              <a:t> = (</a:t>
            </a:r>
            <a:r>
              <a:rPr lang="en-US" sz="2100" dirty="0" err="1"/>
              <a:t>N_p</a:t>
            </a:r>
            <a:r>
              <a:rPr lang="en-US" sz="2100" dirty="0"/>
              <a:t> / N_s)^2 · L_s</a:t>
            </a:r>
          </a:p>
          <a:p>
            <a:pPr lvl="1"/>
            <a:r>
              <a:rPr lang="en-US" sz="2100" dirty="0"/>
              <a:t>  → </a:t>
            </a:r>
            <a:r>
              <a:rPr lang="en-US" sz="2100" dirty="0" err="1"/>
              <a:t>L_p</a:t>
            </a:r>
            <a:r>
              <a:rPr lang="en-US" sz="2100" dirty="0"/>
              <a:t> = 7.619 µH.</a:t>
            </a:r>
          </a:p>
          <a:p>
            <a:r>
              <a:rPr lang="en-US" sz="2200" b="1" dirty="0"/>
              <a:t>Why This Core Was Chosen</a:t>
            </a:r>
          </a:p>
          <a:p>
            <a:r>
              <a:rPr lang="en-US" sz="2200" b="1" dirty="0"/>
              <a:t>Material: Ferrite 3F3</a:t>
            </a:r>
            <a:endParaRPr lang="en-US" sz="2200" dirty="0"/>
          </a:p>
          <a:p>
            <a:pPr lvl="1"/>
            <a:r>
              <a:rPr lang="en-US" sz="2200" dirty="0"/>
              <a:t>Low core loss at high frequency (200–500 kHz).</a:t>
            </a:r>
          </a:p>
          <a:p>
            <a:pPr lvl="1"/>
            <a:r>
              <a:rPr lang="en-US" sz="2200" dirty="0"/>
              <a:t>Suitable for SMPS applications.</a:t>
            </a:r>
          </a:p>
          <a:p>
            <a:r>
              <a:rPr lang="en-US" sz="2200" b="1" dirty="0"/>
              <a:t>Core Shape: Planar E14/3.5/5 </a:t>
            </a:r>
            <a:endParaRPr lang="en-US" sz="2200" dirty="0"/>
          </a:p>
          <a:p>
            <a:pPr lvl="1"/>
            <a:r>
              <a:rPr lang="en-US" sz="2200" dirty="0"/>
              <a:t>Optimized for planar windings (flat copper traces).</a:t>
            </a:r>
          </a:p>
          <a:p>
            <a:pPr lvl="1"/>
            <a:r>
              <a:rPr lang="en-US" sz="2200" dirty="0"/>
              <a:t>Compact size, low profile — good for PCB integration.</a:t>
            </a:r>
          </a:p>
          <a:p>
            <a:r>
              <a:rPr lang="en-US" sz="2200" b="1" dirty="0"/>
              <a:t>Magnetic Properties</a:t>
            </a:r>
            <a:endParaRPr lang="en-US" sz="2200" dirty="0"/>
          </a:p>
          <a:p>
            <a:pPr lvl="1"/>
            <a:r>
              <a:rPr lang="en-US" sz="2200" dirty="0"/>
              <a:t>High permeability for efficient flux linkage.</a:t>
            </a:r>
          </a:p>
          <a:p>
            <a:pPr lvl="1"/>
            <a:r>
              <a:rPr lang="en-US" sz="2200" dirty="0" err="1"/>
              <a:t>Bmax</a:t>
            </a:r>
            <a:r>
              <a:rPr lang="en-US" sz="2200" dirty="0"/>
              <a:t> ~0.3 T ensures safe operation without saturation.</a:t>
            </a:r>
          </a:p>
          <a:p>
            <a:r>
              <a:rPr lang="en-US" sz="2200" b="1" dirty="0"/>
              <a:t>Thermal Advantage</a:t>
            </a:r>
            <a:endParaRPr lang="en-US" sz="2200" dirty="0"/>
          </a:p>
          <a:p>
            <a:pPr lvl="1"/>
            <a:r>
              <a:rPr lang="en-US" sz="2200" dirty="0"/>
              <a:t>Large surface area → better heat dissipation compared to wound cores.</a:t>
            </a:r>
          </a:p>
          <a:p>
            <a:pPr lvl="1"/>
            <a:endParaRPr lang="en-US" sz="1600" dirty="0"/>
          </a:p>
          <a:p>
            <a:pPr marL="457200" lvl="1" indent="0">
              <a:buNone/>
            </a:pPr>
            <a:endParaRPr lang="en-US" sz="1600" b="1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DF0DC-F6BA-2A95-ACC7-33CB6888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413" y="318052"/>
            <a:ext cx="8229600" cy="5754757"/>
          </a:xfrm>
        </p:spPr>
        <p:txBody>
          <a:bodyPr>
            <a:normAutofit/>
          </a:bodyPr>
          <a:lstStyle/>
          <a:p>
            <a:r>
              <a:rPr lang="en-US" dirty="0"/>
              <a:t> </a:t>
            </a:r>
            <a:r>
              <a:rPr lang="en-US" sz="2800" dirty="0"/>
              <a:t>Use A_L (inductance factor): A_L = L / N^2 to find N</a:t>
            </a:r>
          </a:p>
          <a:p>
            <a:r>
              <a:rPr lang="en-US" sz="2800" dirty="0"/>
              <a:t>Decide turns: </a:t>
            </a:r>
            <a:r>
              <a:rPr lang="en-US" sz="2800" dirty="0" err="1"/>
              <a:t>N_p</a:t>
            </a:r>
            <a:r>
              <a:rPr lang="en-US" sz="2800" dirty="0"/>
              <a:t> = 3, N_s = 9 (from A_L and required ratio).</a:t>
            </a:r>
          </a:p>
          <a:p>
            <a:r>
              <a:rPr lang="en-US" sz="2800" dirty="0"/>
              <a:t>The maximum possible width of the PCB track </a:t>
            </a:r>
          </a:p>
          <a:p>
            <a:pPr marL="0" indent="0">
              <a:buNone/>
            </a:pPr>
            <a:r>
              <a:rPr lang="en-US" sz="2800" dirty="0"/>
              <a:t>    Is calculated from below equation.</a:t>
            </a:r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7162E77-7717-8780-43DD-A7845D1893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753" y="2308501"/>
            <a:ext cx="2589143" cy="80375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A5EC70EE-2DD0-666F-B273-C335BF5515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47253" y="3483666"/>
            <a:ext cx="3424030" cy="235094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FE650F9-2634-10AD-496E-BC33AE8090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763" y="2917135"/>
            <a:ext cx="4209224" cy="3076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789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Planar Transformer Modelling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E4600727-078C-0876-28D7-1F870D5D49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83448" y="1341783"/>
            <a:ext cx="5529842" cy="452596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9CDCE19-10B5-B27C-0A4A-97BBDCFF23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7931" y="512677"/>
            <a:ext cx="3453847" cy="24484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6363CF7-7B20-0365-C36C-6F8E2FFBC682}"/>
              </a:ext>
            </a:extLst>
          </p:cNvPr>
          <p:cNvSpPr txBox="1"/>
          <p:nvPr/>
        </p:nvSpPr>
        <p:spPr>
          <a:xfrm>
            <a:off x="-106846" y="312425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97815">
              <a:spcBef>
                <a:spcPts val="615"/>
              </a:spcBef>
              <a:buNone/>
            </a:pP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Planar</a:t>
            </a:r>
            <a:r>
              <a:rPr lang="en-US" sz="14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Transformer</a:t>
            </a:r>
            <a:r>
              <a:rPr lang="en-US" sz="14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2D</a:t>
            </a:r>
            <a:r>
              <a:rPr lang="en-US" sz="14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Model</a:t>
            </a:r>
            <a:r>
              <a:rPr lang="en-US" sz="14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-</a:t>
            </a:r>
            <a:r>
              <a:rPr lang="en-US" sz="14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Ansys</a:t>
            </a:r>
            <a:r>
              <a:rPr lang="en-US" sz="14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400" spc="-1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PEmag</a:t>
            </a:r>
            <a:r>
              <a:rPr lang="en-US" sz="12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  <a:endParaRPr lang="en-IN" sz="12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64FDCA5-17A7-3CCC-7227-861FB21E76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56" y="570896"/>
            <a:ext cx="4116606" cy="239025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590A129-CE04-64D2-ECD4-2EB68BDB1075}"/>
              </a:ext>
            </a:extLst>
          </p:cNvPr>
          <p:cNvSpPr txBox="1"/>
          <p:nvPr/>
        </p:nvSpPr>
        <p:spPr>
          <a:xfrm>
            <a:off x="4427882" y="3093476"/>
            <a:ext cx="46117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Kicad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design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of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planar</a:t>
            </a:r>
            <a:r>
              <a:rPr lang="en-US" sz="1800" spc="7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transformer</a:t>
            </a:r>
            <a:r>
              <a:rPr lang="en-US" sz="1800" spc="75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</a:t>
            </a:r>
            <a:r>
              <a:rPr lang="en-US" sz="1800" spc="-2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PCB.</a:t>
            </a:r>
            <a:endParaRPr lang="en-IN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4F734FD0-B780-39EE-476F-BF6354B25B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" y="3390036"/>
            <a:ext cx="2817743" cy="222060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95F2477-76C0-35F3-7500-85353BDA1A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89083" y="3545775"/>
            <a:ext cx="3861352" cy="2012674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8D306D4C-D31F-4F89-CA19-EF418A5E8433}"/>
              </a:ext>
            </a:extLst>
          </p:cNvPr>
          <p:cNvSpPr txBox="1"/>
          <p:nvPr/>
        </p:nvSpPr>
        <p:spPr>
          <a:xfrm>
            <a:off x="2377938" y="5691755"/>
            <a:ext cx="46266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Layers of planar transformer PCB.</a:t>
            </a:r>
          </a:p>
        </p:txBody>
      </p:sp>
    </p:spTree>
    <p:extLst>
      <p:ext uri="{BB962C8B-B14F-4D97-AF65-F5344CB8AC3E}">
        <p14:creationId xmlns:p14="http://schemas.microsoft.com/office/powerpoint/2010/main" val="17073284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719455-2A74-116A-618C-D9E0DD97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6868" y="211298"/>
            <a:ext cx="8229600" cy="660952"/>
          </a:xfrm>
        </p:spPr>
        <p:txBody>
          <a:bodyPr>
            <a:normAutofit/>
          </a:bodyPr>
          <a:lstStyle/>
          <a:p>
            <a:r>
              <a:rPr lang="en-IN" sz="2800" dirty="0"/>
              <a:t>3D FEA Simulation Q3D and Eddy Current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9F59A93-4422-8068-733A-0CA1A7B949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6868" y="716410"/>
            <a:ext cx="5024230" cy="267152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A00EAEA-979D-956F-54ED-F445A3C65AB1}"/>
              </a:ext>
            </a:extLst>
          </p:cNvPr>
          <p:cNvSpPr txBox="1"/>
          <p:nvPr/>
        </p:nvSpPr>
        <p:spPr>
          <a:xfrm>
            <a:off x="144117" y="3416009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400" dirty="0"/>
              <a:t>Planar Transformer 3DModel-Ansy Q3D Extractor.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3BD4F26-5769-984F-B672-290814CB8C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4092" y="3697764"/>
            <a:ext cx="4770481" cy="267152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984B1E4-749F-8228-B8BF-45948671F326}"/>
              </a:ext>
            </a:extLst>
          </p:cNvPr>
          <p:cNvSpPr txBox="1"/>
          <p:nvPr/>
        </p:nvSpPr>
        <p:spPr>
          <a:xfrm>
            <a:off x="4214192" y="6338925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ACL Matrix Plot</a:t>
            </a:r>
            <a:endParaRPr lang="en-IN" sz="1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1B369EA3-73D2-A100-D454-6A4C55700D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51003" y="716410"/>
            <a:ext cx="3075465" cy="2746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753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ED112-0112-0B6F-4FE4-2E7B63B9C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2800" dirty="0" err="1"/>
              <a:t>Lp</a:t>
            </a:r>
            <a:r>
              <a:rPr lang="en-IN" sz="2800" dirty="0"/>
              <a:t>, Ls, Leakage, Mutual, Inductance &amp; Coupling </a:t>
            </a:r>
            <a:r>
              <a:rPr lang="en-IN" sz="2800" dirty="0" err="1"/>
              <a:t>Coffecient</a:t>
            </a:r>
            <a:r>
              <a:rPr lang="en-IN" sz="2800" dirty="0"/>
              <a:t>.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7F2B45E-3F4E-C008-E8E1-B4453E71A4D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0892" y="1659835"/>
            <a:ext cx="3284882" cy="218792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41426C3-C0A7-A94F-F945-0E0E93C3DBEE}"/>
              </a:ext>
            </a:extLst>
          </p:cNvPr>
          <p:cNvSpPr txBox="1"/>
          <p:nvPr/>
        </p:nvSpPr>
        <p:spPr>
          <a:xfrm>
            <a:off x="4080012" y="2023766"/>
            <a:ext cx="4904962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IN" dirty="0"/>
              <a:t>• Primary leakage: </a:t>
            </a:r>
            <a:r>
              <a:rPr lang="en-IN" dirty="0" err="1"/>
              <a:t>L_plk</a:t>
            </a:r>
            <a:r>
              <a:rPr lang="en-IN" dirty="0"/>
              <a:t> = </a:t>
            </a:r>
            <a:r>
              <a:rPr lang="en-IN" dirty="0" err="1"/>
              <a:t>L_p</a:t>
            </a:r>
            <a:r>
              <a:rPr lang="en-IN" dirty="0"/>
              <a:t> · (1 - k)  </a:t>
            </a:r>
          </a:p>
          <a:p>
            <a:pPr lvl="1"/>
            <a:r>
              <a:rPr lang="en-IN" dirty="0"/>
              <a:t>• Secondary leakage: </a:t>
            </a:r>
            <a:r>
              <a:rPr lang="en-IN" dirty="0" err="1"/>
              <a:t>L_slk</a:t>
            </a:r>
            <a:r>
              <a:rPr lang="en-IN" dirty="0"/>
              <a:t> = L_s · (1 - k) </a:t>
            </a:r>
          </a:p>
          <a:p>
            <a:pPr lvl="1"/>
            <a:r>
              <a:rPr lang="en-IN" dirty="0"/>
              <a:t>• Coupling coefficient: k = M / sqrt(</a:t>
            </a:r>
            <a:r>
              <a:rPr lang="en-IN" dirty="0" err="1"/>
              <a:t>L_p.L_s</a:t>
            </a:r>
            <a:r>
              <a:rPr lang="en-IN" dirty="0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7DE6BA6-6D1C-38FB-F408-FC192FBA35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00823"/>
            <a:ext cx="9144000" cy="92484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82A4473-5AAE-0720-0DDF-68465D1AB137}"/>
              </a:ext>
            </a:extLst>
          </p:cNvPr>
          <p:cNvSpPr txBox="1"/>
          <p:nvPr/>
        </p:nvSpPr>
        <p:spPr>
          <a:xfrm>
            <a:off x="457200" y="4875256"/>
            <a:ext cx="6013173" cy="3604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5730" marR="163195" algn="just">
              <a:lnSpc>
                <a:spcPct val="103000"/>
              </a:lnSpc>
              <a:spcBef>
                <a:spcPts val="820"/>
              </a:spcBef>
              <a:buNone/>
            </a:pP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Simulated Parameters of the planar flyback trans</a:t>
            </a:r>
            <a:r>
              <a:rPr lang="en-US" sz="1800" spc="-1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former</a:t>
            </a:r>
            <a:endParaRPr lang="en-IN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5872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155</TotalTime>
  <Words>683</Words>
  <Application>Microsoft Office PowerPoint</Application>
  <PresentationFormat>On-screen Show (4:3)</PresentationFormat>
  <Paragraphs>81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Garet</vt:lpstr>
      <vt:lpstr>Garet Light</vt:lpstr>
      <vt:lpstr>Times New Roman</vt:lpstr>
      <vt:lpstr>Office Theme</vt:lpstr>
      <vt:lpstr>PowerPoint Presentation</vt:lpstr>
      <vt:lpstr>Abstract</vt:lpstr>
      <vt:lpstr>• Objective: 2.5W flyback converter with planar transformer    • Tools used: Ansys PEmag, KiCad, Q3D, Maxwell 3D,Icepak, Simplorer, FreeCAD.</vt:lpstr>
      <vt:lpstr>Design Equations &amp; Core Geometry &amp; Material Selection </vt:lpstr>
      <vt:lpstr>PowerPoint Presentation</vt:lpstr>
      <vt:lpstr>Planar Transformer Modelling</vt:lpstr>
      <vt:lpstr>PowerPoint Presentation</vt:lpstr>
      <vt:lpstr>3D FEA Simulation Q3D and Eddy Current</vt:lpstr>
      <vt:lpstr>Lp, Ls, Leakage, Mutual, Inductance &amp; Coupling Coffecient.</vt:lpstr>
      <vt:lpstr>3D FEA Simulation Maxwell and Icepak</vt:lpstr>
      <vt:lpstr>RCD Snubber Circuit &amp; Simplorer Simulation</vt:lpstr>
      <vt:lpstr>Simplorer Simulation</vt:lpstr>
      <vt:lpstr>Conclusion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pavan wankhade</cp:lastModifiedBy>
  <cp:revision>7</cp:revision>
  <dcterms:created xsi:type="dcterms:W3CDTF">2013-01-27T09:14:16Z</dcterms:created>
  <dcterms:modified xsi:type="dcterms:W3CDTF">2025-09-17T04:31:38Z</dcterms:modified>
  <cp:category/>
</cp:coreProperties>
</file>