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sldIdLst>
    <p:sldId id="264" r:id="rId2"/>
    <p:sldId id="257" r:id="rId3"/>
    <p:sldId id="258" r:id="rId4"/>
    <p:sldId id="266" r:id="rId5"/>
    <p:sldId id="267" r:id="rId6"/>
    <p:sldId id="259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996E6-FBB9-4936-AAD5-901F1FFCD908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8D5A4-4CD8-4A6D-A502-E63D398A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9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FA86-ADE6-4011-80B7-D6528405A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3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FA86-ADE6-4011-80B7-D6528405A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7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FA86-ADE6-4011-80B7-D6528405A54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1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FA86-ADE6-4011-80B7-D6528405A5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8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FA86-ADE6-4011-80B7-D6528405A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05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FA86-ADE6-4011-80B7-D6528405A5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2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FA86-ADE6-4011-80B7-D6528405A5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7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FA86-ADE6-4011-80B7-D6528405A5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1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3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9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6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2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13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432315-F24E-3216-B831-0114F96648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7535" y="594767"/>
            <a:ext cx="3385369" cy="617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Marcel Lupo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B6D68B5E-8864-A4CC-E5A1-4C52F54BE2F5}"/>
              </a:ext>
            </a:extLst>
          </p:cNvPr>
          <p:cNvSpPr txBox="1">
            <a:spLocks/>
          </p:cNvSpPr>
          <p:nvPr/>
        </p:nvSpPr>
        <p:spPr>
          <a:xfrm>
            <a:off x="417536" y="1562100"/>
            <a:ext cx="3640114" cy="4351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600" dirty="0">
                <a:solidFill>
                  <a:srgbClr val="FFFFFF"/>
                </a:solidFill>
              </a:rPr>
              <a:t>Solutions and DevOps Architect @ </a:t>
            </a:r>
            <a:r>
              <a:rPr lang="en-US" sz="1600" b="1" dirty="0">
                <a:solidFill>
                  <a:schemeClr val="accent2"/>
                </a:solidFill>
              </a:rPr>
              <a:t>Avanade</a:t>
            </a:r>
          </a:p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BR" sz="1500" dirty="0">
                <a:solidFill>
                  <a:srgbClr val="FFFFFF"/>
                </a:solidFill>
              </a:rPr>
              <a:t>Dual Category Microsoft MVP:</a:t>
            </a:r>
          </a:p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FFFF"/>
                </a:solidFill>
              </a:rPr>
              <a:t>Developer Technologies</a:t>
            </a:r>
          </a:p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FFFF"/>
                </a:solidFill>
              </a:rPr>
              <a:t> Azure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" name="Picture 2" descr="A person with a headshot&#10;&#10;Description automatically generated">
            <a:extLst>
              <a:ext uri="{FF2B5EF4-FFF2-40B4-BE49-F238E27FC236}">
                <a16:creationId xmlns:a16="http://schemas.microsoft.com/office/drawing/2014/main" id="{12A597EF-0F50-A4E3-E97C-8608985ED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" b="19985"/>
          <a:stretch/>
        </p:blipFill>
        <p:spPr>
          <a:xfrm>
            <a:off x="4115916" y="381000"/>
            <a:ext cx="7901067" cy="6095999"/>
          </a:xfrm>
          <a:prstGeom prst="rect">
            <a:avLst/>
          </a:prstGeom>
        </p:spPr>
      </p:pic>
      <p:pic>
        <p:nvPicPr>
          <p:cNvPr id="14" name="Picture 8" descr="Linkedin - Free social media icons">
            <a:extLst>
              <a:ext uri="{FF2B5EF4-FFF2-40B4-BE49-F238E27FC236}">
                <a16:creationId xmlns:a16="http://schemas.microsoft.com/office/drawing/2014/main" id="{5549214D-6F4B-D83B-154C-14F9456D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3" y="4144743"/>
            <a:ext cx="391823" cy="3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DEV Community 👩‍💻👨‍💻">
            <a:extLst>
              <a:ext uri="{FF2B5EF4-FFF2-40B4-BE49-F238E27FC236}">
                <a16:creationId xmlns:a16="http://schemas.microsoft.com/office/drawing/2014/main" id="{B2A13C2F-8506-CC82-0B66-2263D2CC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6" y="4801523"/>
            <a:ext cx="391823" cy="3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Github Logo - Free social media icons">
            <a:extLst>
              <a:ext uri="{FF2B5EF4-FFF2-40B4-BE49-F238E27FC236}">
                <a16:creationId xmlns:a16="http://schemas.microsoft.com/office/drawing/2014/main" id="{3BF75660-1064-3D54-C492-65DCF49C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6" y="5431587"/>
            <a:ext cx="377724" cy="3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63DF0344-E7B5-D020-FB4C-82B0A5A07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8" y="3508125"/>
            <a:ext cx="391823" cy="3918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E80989-CBE0-E519-7AE6-797C8AD818A8}"/>
              </a:ext>
            </a:extLst>
          </p:cNvPr>
          <p:cNvSpPr txBox="1"/>
          <p:nvPr/>
        </p:nvSpPr>
        <p:spPr>
          <a:xfrm>
            <a:off x="977666" y="3548450"/>
            <a:ext cx="31462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dirty="0"/>
              <a:t>@pwd9000 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linkedin.com/in/marcel-l-61b0a96b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dev.to/pwd9000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github.com/Pwd9000-ML</a:t>
            </a:r>
          </a:p>
        </p:txBody>
      </p:sp>
    </p:spTree>
    <p:extLst>
      <p:ext uri="{BB962C8B-B14F-4D97-AF65-F5344CB8AC3E}">
        <p14:creationId xmlns:p14="http://schemas.microsoft.com/office/powerpoint/2010/main" val="413528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FEBA0-A2AD-2405-1A18-D4AF4354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EFF"/>
                </a:solidFill>
              </a:rPr>
              <a:t>Agenda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FF97066-0CDA-E710-AB7F-5FB44926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2000" dirty="0"/>
              <a:t>Introduction to GitHub Secrets</a:t>
            </a:r>
          </a:p>
          <a:p>
            <a:r>
              <a:rPr lang="en-US" sz="2000" dirty="0"/>
              <a:t>Using GitHub Secrets (Basic)</a:t>
            </a:r>
          </a:p>
          <a:p>
            <a:r>
              <a:rPr lang="en-US" sz="2000" dirty="0"/>
              <a:t>Why is it important?</a:t>
            </a:r>
          </a:p>
          <a:p>
            <a:r>
              <a:rPr lang="en-US" sz="2000" dirty="0"/>
              <a:t>Common Pitfalls to Avoid</a:t>
            </a:r>
          </a:p>
          <a:p>
            <a:r>
              <a:rPr lang="en-US" sz="2000" dirty="0"/>
              <a:t>Using GitHub Secrets (With Azure Key Vault)</a:t>
            </a:r>
          </a:p>
          <a:p>
            <a:r>
              <a:rPr lang="en-US" sz="2000" dirty="0"/>
              <a:t>Access Control and Best Practices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344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28690-BDB7-CFF8-0EBC-A5102FB2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964"/>
            <a:ext cx="10679642" cy="763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to GitHub Secrets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4" name="Content Placeholder 3">
            <a:extLst>
              <a:ext uri="{FF2B5EF4-FFF2-40B4-BE49-F238E27FC236}">
                <a16:creationId xmlns:a16="http://schemas.microsoft.com/office/drawing/2014/main" id="{76B10F75-F2FE-E25C-5225-9B718B4DA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99" y="1459482"/>
            <a:ext cx="10923981" cy="4071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Importance of Secure Information Handling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Crucial for Development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Example – Protecting API keys or credentials  required in your Codebase.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Prevents </a:t>
            </a:r>
            <a:r>
              <a:rPr lang="en-US" sz="1600" b="1" i="0" dirty="0" err="1">
                <a:solidFill>
                  <a:srgbClr val="111111"/>
                </a:solidFill>
                <a:effectLst/>
                <a:latin typeface="-apple-system"/>
              </a:rPr>
              <a:t>Unauthorised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 Access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Avoids data breaches by obtaining secrets committed to code.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Maintains Trust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Ensures compliance and user trust in your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What are GitHub Secrets?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Secure Storage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Encrypts sensitive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111111"/>
                </a:solidFill>
                <a:effectLst/>
                <a:latin typeface="-apple-system"/>
              </a:rPr>
              <a:t>Authorised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 Access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Only accessible to approved workflows and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Easy Integration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: Fits seamlessly into CI/CD automation workflows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6855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4E1CBB2-207D-4AB2-9FE1-BB3DFB5F5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8347" y="-1"/>
            <a:ext cx="2981737" cy="259079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B9A52-FB40-AB0C-5373-28EB84F3A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408" y="1012928"/>
            <a:ext cx="3244943" cy="26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B7C8768-C0E6-4BF8-9262-74D645629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7165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063FAF9-ACC5-4257-A431-AB2FCFD5C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3842A57-5543-489A-8D76-ECB59F25A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6496"/>
            <a:ext cx="3380433" cy="385150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B5AB787-5A1E-418D-8980-5F3361C6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5760" y="4508919"/>
            <a:ext cx="420624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48CE3-FFFF-0F87-2E5A-C7CED215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6" y="616584"/>
            <a:ext cx="6929988" cy="173249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6FFA3E-A4B8-A66E-74E3-4A63CD8DE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289" y="2887269"/>
            <a:ext cx="6348009" cy="392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B77C06-61F6-00BF-1225-00D8161791AB}"/>
              </a:ext>
            </a:extLst>
          </p:cNvPr>
          <p:cNvSpPr/>
          <p:nvPr/>
        </p:nvSpPr>
        <p:spPr>
          <a:xfrm>
            <a:off x="12419" y="1237987"/>
            <a:ext cx="601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687C6-DF3B-15FD-74FC-DD3492F0F346}"/>
              </a:ext>
            </a:extLst>
          </p:cNvPr>
          <p:cNvSpPr/>
          <p:nvPr/>
        </p:nvSpPr>
        <p:spPr>
          <a:xfrm>
            <a:off x="9872819" y="370253"/>
            <a:ext cx="601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3B086-47FF-79F7-3866-1FEE6B71A219}"/>
              </a:ext>
            </a:extLst>
          </p:cNvPr>
          <p:cNvSpPr/>
          <p:nvPr/>
        </p:nvSpPr>
        <p:spPr>
          <a:xfrm>
            <a:off x="7057022" y="4620351"/>
            <a:ext cx="601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8CA76-6284-611B-AD7B-78B8C290EDEF}"/>
              </a:ext>
            </a:extLst>
          </p:cNvPr>
          <p:cNvSpPr/>
          <p:nvPr/>
        </p:nvSpPr>
        <p:spPr>
          <a:xfrm>
            <a:off x="9806884" y="4563927"/>
            <a:ext cx="601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A8D91-72F1-CC96-029B-D1682CAE9683}"/>
              </a:ext>
            </a:extLst>
          </p:cNvPr>
          <p:cNvSpPr txBox="1"/>
          <p:nvPr/>
        </p:nvSpPr>
        <p:spPr>
          <a:xfrm>
            <a:off x="8060196" y="4983297"/>
            <a:ext cx="41148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 Environment Secrets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-apple-system"/>
              </a:rPr>
              <a:t>At the environment level, requiring approval for access.</a:t>
            </a:r>
          </a:p>
          <a:p>
            <a:pPr algn="l"/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sz="1400" b="1" i="0" dirty="0" err="1">
                <a:solidFill>
                  <a:srgbClr val="111111"/>
                </a:solidFill>
                <a:effectLst/>
                <a:latin typeface="-apple-system"/>
              </a:rPr>
              <a:t>Organisation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 Secrets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-apple-system"/>
              </a:rPr>
              <a:t>Shared across repositories with access policies; not available for free private repositories.</a:t>
            </a:r>
          </a:p>
          <a:p>
            <a:pPr algn="l"/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 Repository Secrets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-apple-system"/>
              </a:rPr>
              <a:t>Stored in a single repository, used by workflows in the same repository, not available to forks.</a:t>
            </a: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16669-E631-F50B-842C-0D702BEA196E}"/>
              </a:ext>
            </a:extLst>
          </p:cNvPr>
          <p:cNvSpPr txBox="1"/>
          <p:nvPr/>
        </p:nvSpPr>
        <p:spPr>
          <a:xfrm>
            <a:off x="109743" y="87303"/>
            <a:ext cx="346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Using GitHub Secrets (Basic)</a:t>
            </a:r>
          </a:p>
        </p:txBody>
      </p:sp>
    </p:spTree>
    <p:extLst>
      <p:ext uri="{BB962C8B-B14F-4D97-AF65-F5344CB8AC3E}">
        <p14:creationId xmlns:p14="http://schemas.microsoft.com/office/powerpoint/2010/main" val="422976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28690-BDB7-CFF8-0EBC-A5102FB2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964"/>
            <a:ext cx="10679642" cy="763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Why is it important?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4" name="Content Placeholder 3">
            <a:extLst>
              <a:ext uri="{FF2B5EF4-FFF2-40B4-BE49-F238E27FC236}">
                <a16:creationId xmlns:a16="http://schemas.microsoft.com/office/drawing/2014/main" id="{76B10F75-F2FE-E25C-5225-9B718B4DA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99" y="1459482"/>
            <a:ext cx="10923981" cy="4071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Benefits of Using GitHub Secrets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Ensures encryption of sensitive data.</a:t>
            </a:r>
          </a:p>
          <a:p>
            <a:pPr marL="742950" marR="0" lvl="1" indent="-28575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Access restricted to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authorised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workflows.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Prevents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unauthorised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access and potential data breaches.</a:t>
            </a:r>
          </a:p>
          <a:p>
            <a:pPr marL="306000" marR="0" lvl="0" indent="-3060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Essential for Security and Integrity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472C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Maintains the security and integrity of applications and codebase.</a:t>
            </a:r>
          </a:p>
        </p:txBody>
      </p:sp>
    </p:spTree>
    <p:extLst>
      <p:ext uri="{BB962C8B-B14F-4D97-AF65-F5344CB8AC3E}">
        <p14:creationId xmlns:p14="http://schemas.microsoft.com/office/powerpoint/2010/main" val="38501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356EF-3F30-3310-5C84-A1E63DAC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600" dirty="0">
                <a:solidFill>
                  <a:srgbClr val="FFFEFF"/>
                </a:solidFill>
              </a:rPr>
              <a:t>Common Pitfalls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5864-C12F-A7C1-6B2A-ED2AFCA5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55" y="935603"/>
            <a:ext cx="6980790" cy="5162807"/>
          </a:xfrm>
        </p:spPr>
        <p:txBody>
          <a:bodyPr>
            <a:normAutofit/>
          </a:bodyPr>
          <a:lstStyle/>
          <a:p>
            <a:r>
              <a:rPr lang="en-US" b="1" u="sng" dirty="0"/>
              <a:t>Hardcoding Secrets</a:t>
            </a:r>
            <a:r>
              <a:rPr lang="en-US" b="1" dirty="0"/>
              <a:t>: </a:t>
            </a:r>
            <a:r>
              <a:rPr lang="en-US" dirty="0"/>
              <a:t>Never hardcode secrets in your codebase. Always use GitHub Secrets or secret management tools such as Azure Key Vault.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Improper Access Control</a:t>
            </a:r>
            <a:r>
              <a:rPr lang="en-US" b="1" dirty="0"/>
              <a:t>: </a:t>
            </a:r>
            <a:r>
              <a:rPr lang="en-US" dirty="0"/>
              <a:t>Ensure that only necessary workflows and users have access to secrets.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Exposing Secrets in Logs</a:t>
            </a:r>
            <a:r>
              <a:rPr lang="en-US" b="1" dirty="0"/>
              <a:t>: </a:t>
            </a:r>
            <a:r>
              <a:rPr lang="en-US" dirty="0"/>
              <a:t>Be cautious not to print secrets in logs, logs can be accessed by </a:t>
            </a:r>
            <a:r>
              <a:rPr lang="en-US" dirty="0" err="1"/>
              <a:t>unauthorised</a:t>
            </a:r>
            <a:r>
              <a:rPr lang="en-US" dirty="0"/>
              <a:t> users.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1400" b="1" dirty="0"/>
              <a:t>Note: </a:t>
            </a:r>
            <a:r>
              <a:rPr lang="en-US" sz="1200" dirty="0"/>
              <a:t>As of now, GitHub still requires </a:t>
            </a:r>
            <a:r>
              <a:rPr lang="en-US" sz="1200" b="1" dirty="0"/>
              <a:t>Admin access</a:t>
            </a:r>
            <a:r>
              <a:rPr lang="en-US" sz="1200" dirty="0"/>
              <a:t> to create and manage secrets at both the repository and organization levels. This means that team members without Admin access cannot </a:t>
            </a:r>
            <a:r>
              <a:rPr lang="en-US" sz="1200" b="1" dirty="0"/>
              <a:t>see or manage </a:t>
            </a:r>
            <a:r>
              <a:rPr lang="en-US" sz="1200" dirty="0"/>
              <a:t>secrets through the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48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65048-32EE-C9AB-3730-8624820C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823988" cy="3453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</a:rPr>
              <a:t>Using GitHub </a:t>
            </a:r>
            <a:r>
              <a:rPr lang="en-US" sz="4700" dirty="0" err="1">
                <a:solidFill>
                  <a:schemeClr val="tx1"/>
                </a:solidFill>
              </a:rPr>
              <a:t>SecretS</a:t>
            </a:r>
            <a:r>
              <a:rPr lang="en-US" sz="4700" dirty="0">
                <a:solidFill>
                  <a:schemeClr val="tx1"/>
                </a:solidFill>
              </a:rPr>
              <a:t>…</a:t>
            </a:r>
            <a:br>
              <a:rPr lang="en-US" sz="4700" dirty="0">
                <a:solidFill>
                  <a:schemeClr val="tx1"/>
                </a:solidFill>
              </a:rPr>
            </a:br>
            <a:r>
              <a:rPr lang="en-US" sz="4700" dirty="0">
                <a:solidFill>
                  <a:schemeClr val="tx1"/>
                </a:solidFill>
              </a:rPr>
              <a:t> </a:t>
            </a:r>
            <a:br>
              <a:rPr lang="en-US" sz="4700" dirty="0">
                <a:solidFill>
                  <a:schemeClr val="tx1"/>
                </a:solidFill>
              </a:rPr>
            </a:br>
            <a:r>
              <a:rPr lang="en-US" sz="4700" dirty="0">
                <a:solidFill>
                  <a:schemeClr val="tx1"/>
                </a:solidFill>
              </a:rPr>
              <a:t>With… </a:t>
            </a:r>
            <a:br>
              <a:rPr lang="en-US" sz="4700" dirty="0">
                <a:solidFill>
                  <a:schemeClr val="tx1"/>
                </a:solidFill>
              </a:rPr>
            </a:br>
            <a:br>
              <a:rPr lang="en-US" sz="4700" dirty="0">
                <a:solidFill>
                  <a:schemeClr val="tx1"/>
                </a:solidFill>
              </a:rPr>
            </a:br>
            <a:r>
              <a:rPr lang="en-US" sz="4700" dirty="0">
                <a:solidFill>
                  <a:schemeClr val="tx1"/>
                </a:solidFill>
              </a:rPr>
              <a:t>Azure Key Vault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 descr="Big and small marbles in a maze">
            <a:extLst>
              <a:ext uri="{FF2B5EF4-FFF2-40B4-BE49-F238E27FC236}">
                <a16:creationId xmlns:a16="http://schemas.microsoft.com/office/drawing/2014/main" id="{FD1487BF-A20F-7CBA-1328-9DA2F274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91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4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590F-3873-4ED3-4DB6-29092252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Access Control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and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Best Practices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6D43-5488-21A4-41A9-9FD262B8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412" y="363014"/>
            <a:ext cx="7048500" cy="6011436"/>
          </a:xfrm>
        </p:spPr>
        <p:txBody>
          <a:bodyPr anchor="ctr">
            <a:normAutofit/>
          </a:bodyPr>
          <a:lstStyle/>
          <a:p>
            <a:r>
              <a:rPr lang="en-US" sz="1400" dirty="0"/>
              <a:t>Using </a:t>
            </a:r>
            <a:r>
              <a:rPr lang="en-US" sz="1400" b="1" dirty="0"/>
              <a:t>Azure Key Vault</a:t>
            </a:r>
            <a:r>
              <a:rPr lang="en-US" sz="1400" dirty="0"/>
              <a:t> allows you to store secrets in a </a:t>
            </a:r>
            <a:r>
              <a:rPr lang="en-US" sz="1400" b="1" dirty="0" err="1"/>
              <a:t>centralised</a:t>
            </a:r>
            <a:r>
              <a:rPr lang="en-US" sz="1400" b="1" dirty="0"/>
              <a:t> location</a:t>
            </a:r>
            <a:r>
              <a:rPr lang="en-US" sz="1400" dirty="0"/>
              <a:t>, separate from your codebase, apart from </a:t>
            </a:r>
            <a:r>
              <a:rPr lang="en-US" sz="1400" b="1" dirty="0"/>
              <a:t>Organization Secrets</a:t>
            </a:r>
            <a:r>
              <a:rPr lang="en-US" sz="1400" dirty="0"/>
              <a:t>, it addresses the limitation with </a:t>
            </a:r>
            <a:r>
              <a:rPr lang="en-US" sz="1400" b="1" dirty="0"/>
              <a:t>Repository Secrets </a:t>
            </a:r>
            <a:r>
              <a:rPr lang="en-US" sz="1400" dirty="0"/>
              <a:t>where secrets have to be set in each unique repository, making secrets management/rotation cumbersome.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Using </a:t>
            </a:r>
            <a:r>
              <a:rPr lang="en-US" sz="1400" b="1" dirty="0"/>
              <a:t>Azure Key Vault integration </a:t>
            </a:r>
            <a:r>
              <a:rPr lang="en-US" sz="1400" dirty="0"/>
              <a:t>means secrets can be accessed by </a:t>
            </a:r>
            <a:r>
              <a:rPr lang="en-US" sz="1400" b="1" dirty="0"/>
              <a:t>multiple repositories </a:t>
            </a:r>
            <a:r>
              <a:rPr lang="en-US" sz="1400" dirty="0"/>
              <a:t>and workflows, </a:t>
            </a:r>
            <a:r>
              <a:rPr lang="en-US" sz="1400" b="1" dirty="0"/>
              <a:t>secret rotation </a:t>
            </a:r>
            <a:r>
              <a:rPr lang="en-US" sz="1400" dirty="0"/>
              <a:t>can be </a:t>
            </a:r>
            <a:r>
              <a:rPr lang="en-US" sz="1400" b="1" dirty="0"/>
              <a:t>managed centrally.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Access</a:t>
            </a:r>
            <a:r>
              <a:rPr lang="en-US" sz="1400" dirty="0"/>
              <a:t> to secrets can be </a:t>
            </a:r>
            <a:r>
              <a:rPr lang="en-US" sz="1400" b="1" dirty="0"/>
              <a:t>controlled</a:t>
            </a:r>
            <a:r>
              <a:rPr lang="en-US" sz="1400" dirty="0"/>
              <a:t> using Azure </a:t>
            </a:r>
            <a:r>
              <a:rPr lang="en-US" sz="1400" b="1" dirty="0"/>
              <a:t>RBAC/IAM</a:t>
            </a:r>
            <a:r>
              <a:rPr lang="en-US" sz="1400" dirty="0"/>
              <a:t> instead of assigning </a:t>
            </a:r>
            <a:r>
              <a:rPr lang="en-US" sz="1400" b="1" dirty="0"/>
              <a:t>Admin access</a:t>
            </a:r>
            <a:r>
              <a:rPr lang="en-US" sz="1400" dirty="0"/>
              <a:t> over repos.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Secrets history </a:t>
            </a:r>
            <a:r>
              <a:rPr lang="en-US" sz="1400" dirty="0"/>
              <a:t>can be maintained for </a:t>
            </a:r>
            <a:r>
              <a:rPr lang="en-US" sz="1400" b="1" dirty="0"/>
              <a:t>auditing purposes </a:t>
            </a:r>
            <a:r>
              <a:rPr lang="en-US" sz="1400" dirty="0"/>
              <a:t>and </a:t>
            </a:r>
            <a:r>
              <a:rPr lang="en-US" sz="1400" b="1" dirty="0"/>
              <a:t>previous versions </a:t>
            </a:r>
            <a:r>
              <a:rPr lang="en-US" sz="1400" dirty="0"/>
              <a:t>of secrets can be </a:t>
            </a:r>
            <a:r>
              <a:rPr lang="en-US" sz="1400" b="1" dirty="0"/>
              <a:t>restored</a:t>
            </a:r>
            <a:r>
              <a:rPr lang="en-US" sz="1400" dirty="0"/>
              <a:t> if needed.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Integration </a:t>
            </a:r>
            <a:r>
              <a:rPr lang="en-US" sz="1400" dirty="0"/>
              <a:t>with Azure Key Vault with GitHub can be done by using </a:t>
            </a:r>
            <a:r>
              <a:rPr lang="en-US" sz="1400" b="1" dirty="0" err="1"/>
              <a:t>passwordless</a:t>
            </a:r>
            <a:r>
              <a:rPr lang="en-US" sz="1400" b="1" dirty="0"/>
              <a:t>/federation </a:t>
            </a:r>
            <a:r>
              <a:rPr lang="en-US" sz="1400" dirty="0"/>
              <a:t>using </a:t>
            </a:r>
            <a:r>
              <a:rPr lang="en-US" sz="1400" b="1" dirty="0"/>
              <a:t>OIDC</a:t>
            </a:r>
            <a:r>
              <a:rPr lang="en-US" sz="1400" dirty="0"/>
              <a:t> (Open ID Connect)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78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71E46-5E13-4D1E-B4B7-E2B44DAD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386" y="1419225"/>
            <a:ext cx="6798608" cy="145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Best practices for using </a:t>
            </a:r>
            <a:r>
              <a:rPr lang="en-US" sz="4000" dirty="0" err="1"/>
              <a:t>github</a:t>
            </a:r>
            <a:r>
              <a:rPr lang="en-US" sz="4000" dirty="0"/>
              <a:t>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131F-AE17-314C-B807-8967A36D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194" y="3482637"/>
            <a:ext cx="2609315" cy="431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 err="1">
                <a:solidFill>
                  <a:schemeClr val="accent1"/>
                </a:solidFill>
              </a:rPr>
              <a:t>Github</a:t>
            </a:r>
            <a:r>
              <a:rPr lang="en-US" sz="1600" cap="all" dirty="0">
                <a:solidFill>
                  <a:schemeClr val="accent1"/>
                </a:solidFill>
              </a:rPr>
              <a:t> pro tips blog</a:t>
            </a:r>
            <a:endParaRPr lang="en-US" sz="160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5E4A31FF-4933-845D-D467-3A5ACDFF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B617CA-82B2-0975-531A-F2AAEE8D2E35}"/>
              </a:ext>
            </a:extLst>
          </p:cNvPr>
          <p:cNvSpPr txBox="1">
            <a:spLocks/>
          </p:cNvSpPr>
          <p:nvPr/>
        </p:nvSpPr>
        <p:spPr>
          <a:xfrm>
            <a:off x="4767238" y="3454377"/>
            <a:ext cx="2350254" cy="431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 cap="all" dirty="0">
                <a:solidFill>
                  <a:schemeClr val="accent1"/>
                </a:solidFill>
              </a:rPr>
              <a:t>GitHub Demo REPO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97B13-8BA8-9282-6F45-94CFEF2DA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763" y="3868930"/>
            <a:ext cx="2248176" cy="2162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7C3098-C205-FB4C-EFD0-9198C0B18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239" y="3819862"/>
            <a:ext cx="2350253" cy="23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eece3c5-2e6a-4bcf-acf2-6ee49669618d}" enabled="1" method="Privilege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Widescreen</PresentationFormat>
  <Paragraphs>78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Gill Sans MT</vt:lpstr>
      <vt:lpstr>Univers</vt:lpstr>
      <vt:lpstr>Univers Condensed</vt:lpstr>
      <vt:lpstr>Wingdings 2</vt:lpstr>
      <vt:lpstr>DividendVTI</vt:lpstr>
      <vt:lpstr>Marcel Lupo</vt:lpstr>
      <vt:lpstr>Agenda</vt:lpstr>
      <vt:lpstr>Introduction to GitHub Secrets</vt:lpstr>
      <vt:lpstr>PowerPoint Presentation</vt:lpstr>
      <vt:lpstr>Why is it important?</vt:lpstr>
      <vt:lpstr>Common Pitfalls to Avoid</vt:lpstr>
      <vt:lpstr>Using GitHub SecretS…   With…   Azure Key Vault</vt:lpstr>
      <vt:lpstr>Access Control   and   Best Practices </vt:lpstr>
      <vt:lpstr>Best practices for using github secrets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2024-09-24T23:32:54Z</dcterms:created>
  <dcterms:modified xsi:type="dcterms:W3CDTF">2024-09-25T02:38:28Z</dcterms:modified>
</cp:coreProperties>
</file>