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3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70" r:id="rId14"/>
    <p:sldId id="271" r:id="rId15"/>
    <p:sldId id="269" r:id="rId16"/>
    <p:sldId id="272" r:id="rId17"/>
    <p:sldId id="273" r:id="rId18"/>
    <p:sldId id="274" r:id="rId19"/>
    <p:sldId id="277" r:id="rId20"/>
    <p:sldId id="275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163"/>
    <a:srgbClr val="A61A42"/>
    <a:srgbClr val="F7B909"/>
    <a:srgbClr val="00CC00"/>
    <a:srgbClr val="AD1313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8" autoAdjust="0"/>
    <p:restoredTop sz="94660"/>
  </p:normalViewPr>
  <p:slideViewPr>
    <p:cSldViewPr snapToGrid="0">
      <p:cViewPr>
        <p:scale>
          <a:sx n="80" d="100"/>
          <a:sy n="80" d="100"/>
        </p:scale>
        <p:origin x="3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40792-DE9D-4E7A-A6F3-9D85C9A2B7C1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8BEFF7C-4F72-4639-A6CA-E9DBDA746140}">
      <dgm:prSet phldrT="[Texte]"/>
      <dgm:spPr/>
      <dgm:t>
        <a:bodyPr/>
        <a:lstStyle/>
        <a:p>
          <a:r>
            <a:rPr lang="fr-FR" dirty="0" smtClean="0"/>
            <a:t>30%</a:t>
          </a:r>
          <a:endParaRPr lang="fr-FR" dirty="0"/>
        </a:p>
      </dgm:t>
    </dgm:pt>
    <dgm:pt modelId="{E72F6B6F-83D1-4DBC-A258-B401AA7AE010}" type="parTrans" cxnId="{2A4E1244-6DB0-4344-B790-F1D2E9B6A8CE}">
      <dgm:prSet/>
      <dgm:spPr/>
      <dgm:t>
        <a:bodyPr/>
        <a:lstStyle/>
        <a:p>
          <a:endParaRPr lang="fr-FR"/>
        </a:p>
      </dgm:t>
    </dgm:pt>
    <dgm:pt modelId="{22CA0198-3089-4ADA-9577-6146681FC49F}" type="sibTrans" cxnId="{2A4E1244-6DB0-4344-B790-F1D2E9B6A8CE}">
      <dgm:prSet/>
      <dgm:spPr/>
      <dgm:t>
        <a:bodyPr/>
        <a:lstStyle/>
        <a:p>
          <a:endParaRPr lang="fr-FR"/>
        </a:p>
      </dgm:t>
    </dgm:pt>
    <dgm:pt modelId="{A6A03147-8FB2-4606-ADB1-71F59CBFCEC4}">
      <dgm:prSet phldrT="[Texte]"/>
      <dgm:spPr/>
      <dgm:t>
        <a:bodyPr/>
        <a:lstStyle/>
        <a:p>
          <a:r>
            <a:rPr lang="fr-FR" b="1" u="sng" dirty="0" smtClean="0"/>
            <a:t>LE DEVELOPPEMENT</a:t>
          </a:r>
          <a:endParaRPr lang="fr-FR" b="1" u="sng" dirty="0"/>
        </a:p>
      </dgm:t>
    </dgm:pt>
    <dgm:pt modelId="{9FDAAED9-60AB-4F11-9EB4-93296AD7F9B0}" type="parTrans" cxnId="{ED2369B0-8F1F-4C82-BD1F-D331D7484F98}">
      <dgm:prSet/>
      <dgm:spPr/>
      <dgm:t>
        <a:bodyPr/>
        <a:lstStyle/>
        <a:p>
          <a:endParaRPr lang="fr-FR"/>
        </a:p>
      </dgm:t>
    </dgm:pt>
    <dgm:pt modelId="{29D6A1D9-100C-4577-B56B-8EF0DF76790A}" type="sibTrans" cxnId="{ED2369B0-8F1F-4C82-BD1F-D331D7484F98}">
      <dgm:prSet/>
      <dgm:spPr/>
      <dgm:t>
        <a:bodyPr/>
        <a:lstStyle/>
        <a:p>
          <a:endParaRPr lang="fr-FR"/>
        </a:p>
      </dgm:t>
    </dgm:pt>
    <dgm:pt modelId="{66172CD7-379B-43A9-9A50-1B52CE3C53B0}">
      <dgm:prSet phldrT="[Texte]"/>
      <dgm:spPr/>
      <dgm:t>
        <a:bodyPr/>
        <a:lstStyle/>
        <a:p>
          <a:r>
            <a:rPr lang="fr-FR" dirty="0" smtClean="0"/>
            <a:t>Projet </a:t>
          </a:r>
          <a:r>
            <a:rPr lang="fr-FR" dirty="0" err="1" smtClean="0"/>
            <a:t>Spring</a:t>
          </a:r>
          <a:r>
            <a:rPr lang="fr-FR" dirty="0" smtClean="0"/>
            <a:t> boot et </a:t>
          </a:r>
          <a:r>
            <a:rPr lang="fr-FR" dirty="0" smtClean="0"/>
            <a:t>Projet </a:t>
          </a:r>
          <a:r>
            <a:rPr lang="fr-FR" dirty="0" err="1" smtClean="0"/>
            <a:t>Angular</a:t>
          </a:r>
          <a:endParaRPr lang="fr-FR" dirty="0"/>
        </a:p>
      </dgm:t>
    </dgm:pt>
    <dgm:pt modelId="{EAD66A3D-8F16-446E-9AAD-000D77ACA5A5}" type="parTrans" cxnId="{6E44B0AD-A965-47F3-BEB6-9B7B86C10FF4}">
      <dgm:prSet/>
      <dgm:spPr/>
      <dgm:t>
        <a:bodyPr/>
        <a:lstStyle/>
        <a:p>
          <a:endParaRPr lang="fr-FR"/>
        </a:p>
      </dgm:t>
    </dgm:pt>
    <dgm:pt modelId="{5C63EC09-21B4-4F3B-8390-B4015F3F3563}" type="sibTrans" cxnId="{6E44B0AD-A965-47F3-BEB6-9B7B86C10FF4}">
      <dgm:prSet/>
      <dgm:spPr/>
      <dgm:t>
        <a:bodyPr/>
        <a:lstStyle/>
        <a:p>
          <a:endParaRPr lang="fr-FR"/>
        </a:p>
      </dgm:t>
    </dgm:pt>
    <dgm:pt modelId="{BDA997D8-FF1D-42DD-9F71-3E4DDCEFA335}">
      <dgm:prSet phldrT="[Texte]"/>
      <dgm:spPr/>
      <dgm:t>
        <a:bodyPr/>
        <a:lstStyle/>
        <a:p>
          <a:r>
            <a:rPr lang="fr-FR" dirty="0" smtClean="0"/>
            <a:t>30%</a:t>
          </a:r>
          <a:endParaRPr lang="fr-FR" dirty="0"/>
        </a:p>
      </dgm:t>
    </dgm:pt>
    <dgm:pt modelId="{EE3089BB-CF51-4D3B-988F-0E33C77CC7C7}" type="parTrans" cxnId="{60E58495-438C-4AE7-9981-00CB7745C5DF}">
      <dgm:prSet/>
      <dgm:spPr/>
      <dgm:t>
        <a:bodyPr/>
        <a:lstStyle/>
        <a:p>
          <a:endParaRPr lang="fr-FR"/>
        </a:p>
      </dgm:t>
    </dgm:pt>
    <dgm:pt modelId="{94A0B15B-EAAC-4069-ADE7-B20FDCC2202F}" type="sibTrans" cxnId="{60E58495-438C-4AE7-9981-00CB7745C5DF}">
      <dgm:prSet/>
      <dgm:spPr/>
      <dgm:t>
        <a:bodyPr/>
        <a:lstStyle/>
        <a:p>
          <a:endParaRPr lang="fr-FR"/>
        </a:p>
      </dgm:t>
    </dgm:pt>
    <dgm:pt modelId="{6B67A59A-4BC1-486F-AEAF-C06DE09BA808}">
      <dgm:prSet phldrT="[Texte]"/>
      <dgm:spPr/>
      <dgm:t>
        <a:bodyPr/>
        <a:lstStyle/>
        <a:p>
          <a:r>
            <a:rPr lang="fr-FR" dirty="0" smtClean="0"/>
            <a:t>Test </a:t>
          </a:r>
          <a:r>
            <a:rPr lang="fr-FR" dirty="0" err="1" smtClean="0"/>
            <a:t>DataBase</a:t>
          </a:r>
          <a:r>
            <a:rPr lang="fr-FR" dirty="0" smtClean="0"/>
            <a:t>, </a:t>
          </a:r>
          <a:r>
            <a:rPr lang="fr-FR" dirty="0" err="1" smtClean="0"/>
            <a:t>Spring</a:t>
          </a:r>
          <a:r>
            <a:rPr lang="fr-FR" dirty="0" smtClean="0"/>
            <a:t> Boot, Test </a:t>
          </a:r>
          <a:r>
            <a:rPr lang="fr-FR" dirty="0" err="1" smtClean="0"/>
            <a:t>Angular</a:t>
          </a:r>
          <a:r>
            <a:rPr lang="fr-FR" dirty="0" smtClean="0"/>
            <a:t>, web et connexion avec le projet précédent</a:t>
          </a:r>
          <a:endParaRPr lang="fr-FR" dirty="0"/>
        </a:p>
      </dgm:t>
    </dgm:pt>
    <dgm:pt modelId="{6B985E36-FDDB-4762-AD8C-D159AE5EB7D5}" type="parTrans" cxnId="{95945DF4-F4E3-4D2F-8780-8B211C6B9CBE}">
      <dgm:prSet/>
      <dgm:spPr/>
      <dgm:t>
        <a:bodyPr/>
        <a:lstStyle/>
        <a:p>
          <a:endParaRPr lang="fr-FR"/>
        </a:p>
      </dgm:t>
    </dgm:pt>
    <dgm:pt modelId="{B15E8FB7-DCFB-43F2-8AC7-1FC3B7E9F9BD}" type="sibTrans" cxnId="{95945DF4-F4E3-4D2F-8780-8B211C6B9CBE}">
      <dgm:prSet/>
      <dgm:spPr/>
      <dgm:t>
        <a:bodyPr/>
        <a:lstStyle/>
        <a:p>
          <a:endParaRPr lang="fr-FR"/>
        </a:p>
      </dgm:t>
    </dgm:pt>
    <dgm:pt modelId="{2DF6D162-72A5-4F3A-8FD3-A0A409DFAE83}">
      <dgm:prSet phldrT="[Texte]"/>
      <dgm:spPr/>
      <dgm:t>
        <a:bodyPr/>
        <a:lstStyle/>
        <a:p>
          <a:r>
            <a:rPr lang="fr-FR" dirty="0" smtClean="0"/>
            <a:t>25%</a:t>
          </a:r>
          <a:endParaRPr lang="fr-FR" dirty="0"/>
        </a:p>
      </dgm:t>
    </dgm:pt>
    <dgm:pt modelId="{500F1E95-4A9B-4F69-A696-4EC67EFA4537}" type="parTrans" cxnId="{6F4BBBC0-0154-4464-B3AC-CEFF7FAEA641}">
      <dgm:prSet/>
      <dgm:spPr/>
      <dgm:t>
        <a:bodyPr/>
        <a:lstStyle/>
        <a:p>
          <a:endParaRPr lang="fr-FR"/>
        </a:p>
      </dgm:t>
    </dgm:pt>
    <dgm:pt modelId="{5629D3AF-F6ED-462C-8138-C82F0DD84B5C}" type="sibTrans" cxnId="{6F4BBBC0-0154-4464-B3AC-CEFF7FAEA641}">
      <dgm:prSet/>
      <dgm:spPr/>
      <dgm:t>
        <a:bodyPr/>
        <a:lstStyle/>
        <a:p>
          <a:endParaRPr lang="fr-FR"/>
        </a:p>
      </dgm:t>
    </dgm:pt>
    <dgm:pt modelId="{5838C88E-663D-4C2E-80A0-DD2364208C43}">
      <dgm:prSet phldrT="[Texte]"/>
      <dgm:spPr/>
      <dgm:t>
        <a:bodyPr/>
        <a:lstStyle/>
        <a:p>
          <a:r>
            <a:rPr lang="fr-FR" b="1" u="sng" dirty="0" smtClean="0"/>
            <a:t>LE DESIGN</a:t>
          </a:r>
          <a:endParaRPr lang="fr-FR" b="1" u="sng" dirty="0"/>
        </a:p>
      </dgm:t>
    </dgm:pt>
    <dgm:pt modelId="{32EE27A5-903A-4ED1-880C-D00D4BC42824}" type="parTrans" cxnId="{D599A3E3-7165-484F-9B13-E728D61DC823}">
      <dgm:prSet/>
      <dgm:spPr/>
      <dgm:t>
        <a:bodyPr/>
        <a:lstStyle/>
        <a:p>
          <a:endParaRPr lang="fr-FR"/>
        </a:p>
      </dgm:t>
    </dgm:pt>
    <dgm:pt modelId="{2EFFB200-779C-47EC-B950-68656F9CE6FC}" type="sibTrans" cxnId="{D599A3E3-7165-484F-9B13-E728D61DC823}">
      <dgm:prSet/>
      <dgm:spPr/>
      <dgm:t>
        <a:bodyPr/>
        <a:lstStyle/>
        <a:p>
          <a:endParaRPr lang="fr-FR"/>
        </a:p>
      </dgm:t>
    </dgm:pt>
    <dgm:pt modelId="{FBDE3E6D-884F-4885-A143-06FED84BC05C}">
      <dgm:prSet phldrT="[Texte]"/>
      <dgm:spPr/>
      <dgm:t>
        <a:bodyPr/>
        <a:lstStyle/>
        <a:p>
          <a:r>
            <a:rPr lang="fr-FR" dirty="0" smtClean="0"/>
            <a:t>Design du site, disposition, </a:t>
          </a:r>
          <a:r>
            <a:rPr lang="fr-FR" dirty="0" err="1" smtClean="0"/>
            <a:t>bootstrap</a:t>
          </a:r>
          <a:endParaRPr lang="fr-FR" dirty="0"/>
        </a:p>
      </dgm:t>
    </dgm:pt>
    <dgm:pt modelId="{537CB0AF-66A4-4C59-B530-8CC567BC476D}" type="parTrans" cxnId="{C22D2723-291C-42D4-872C-EAF5B50C920A}">
      <dgm:prSet/>
      <dgm:spPr/>
      <dgm:t>
        <a:bodyPr/>
        <a:lstStyle/>
        <a:p>
          <a:endParaRPr lang="fr-FR"/>
        </a:p>
      </dgm:t>
    </dgm:pt>
    <dgm:pt modelId="{F616CF1C-AD2E-4A40-ADA5-A135C7F953F6}" type="sibTrans" cxnId="{C22D2723-291C-42D4-872C-EAF5B50C920A}">
      <dgm:prSet/>
      <dgm:spPr/>
      <dgm:t>
        <a:bodyPr/>
        <a:lstStyle/>
        <a:p>
          <a:endParaRPr lang="fr-FR"/>
        </a:p>
      </dgm:t>
    </dgm:pt>
    <dgm:pt modelId="{0EE3B280-D93A-49CF-8EF6-293ABC3164BF}">
      <dgm:prSet/>
      <dgm:spPr/>
      <dgm:t>
        <a:bodyPr/>
        <a:lstStyle/>
        <a:p>
          <a:r>
            <a:rPr lang="fr-FR" dirty="0" smtClean="0"/>
            <a:t>15%</a:t>
          </a:r>
          <a:endParaRPr lang="fr-FR" dirty="0"/>
        </a:p>
      </dgm:t>
    </dgm:pt>
    <dgm:pt modelId="{0E71EA9D-AD96-48A1-9008-B9379A0DA3F0}" type="parTrans" cxnId="{7990BA21-400D-4BEA-9B66-866FD929A426}">
      <dgm:prSet/>
      <dgm:spPr/>
      <dgm:t>
        <a:bodyPr/>
        <a:lstStyle/>
        <a:p>
          <a:endParaRPr lang="fr-FR"/>
        </a:p>
      </dgm:t>
    </dgm:pt>
    <dgm:pt modelId="{7326B631-5DB8-4729-9769-D77ECCE0CCB4}" type="sibTrans" cxnId="{7990BA21-400D-4BEA-9B66-866FD929A426}">
      <dgm:prSet/>
      <dgm:spPr/>
      <dgm:t>
        <a:bodyPr/>
        <a:lstStyle/>
        <a:p>
          <a:endParaRPr lang="fr-FR"/>
        </a:p>
      </dgm:t>
    </dgm:pt>
    <dgm:pt modelId="{AAB924AB-E099-4E84-96E2-6F9D4EF1951C}">
      <dgm:prSet phldrT="[Texte]"/>
      <dgm:spPr/>
      <dgm:t>
        <a:bodyPr/>
        <a:lstStyle/>
        <a:p>
          <a:r>
            <a:rPr lang="fr-FR" b="1" u="sng" dirty="0" smtClean="0"/>
            <a:t>LES TESTS </a:t>
          </a:r>
          <a:endParaRPr lang="fr-FR" b="1" u="sng" dirty="0"/>
        </a:p>
      </dgm:t>
    </dgm:pt>
    <dgm:pt modelId="{99537F33-648E-4E12-9C80-AAFD09416C12}" type="parTrans" cxnId="{5A017175-8E83-4FB9-AD5D-4A08E15DEDC8}">
      <dgm:prSet/>
      <dgm:spPr/>
      <dgm:t>
        <a:bodyPr/>
        <a:lstStyle/>
        <a:p>
          <a:endParaRPr lang="fr-FR"/>
        </a:p>
      </dgm:t>
    </dgm:pt>
    <dgm:pt modelId="{7EDE50A6-35AA-42A5-A4FB-C1ABCA2050A1}" type="sibTrans" cxnId="{5A017175-8E83-4FB9-AD5D-4A08E15DEDC8}">
      <dgm:prSet/>
      <dgm:spPr/>
      <dgm:t>
        <a:bodyPr/>
        <a:lstStyle/>
        <a:p>
          <a:endParaRPr lang="fr-FR"/>
        </a:p>
      </dgm:t>
    </dgm:pt>
    <dgm:pt modelId="{6B31023D-8314-440D-9058-24CAB51DE770}">
      <dgm:prSet/>
      <dgm:spPr/>
      <dgm:t>
        <a:bodyPr/>
        <a:lstStyle/>
        <a:p>
          <a:r>
            <a:rPr lang="fr-FR" b="1" u="sng" dirty="0" smtClean="0"/>
            <a:t>LA PRESENTATION</a:t>
          </a:r>
          <a:endParaRPr lang="fr-FR" dirty="0"/>
        </a:p>
      </dgm:t>
    </dgm:pt>
    <dgm:pt modelId="{FA1C998B-FFA3-424F-A9BC-12A4682F0AEE}" type="parTrans" cxnId="{D43031E4-8E4F-46D6-8746-3211AE57C7C2}">
      <dgm:prSet/>
      <dgm:spPr/>
    </dgm:pt>
    <dgm:pt modelId="{C0A36493-C2D3-484A-8FEE-2A02B6EBFF12}" type="sibTrans" cxnId="{D43031E4-8E4F-46D6-8746-3211AE57C7C2}">
      <dgm:prSet/>
      <dgm:spPr/>
    </dgm:pt>
    <dgm:pt modelId="{4DEFA45E-B6F5-464A-8F2D-F73F3F6BE1CA}">
      <dgm:prSet/>
      <dgm:spPr/>
      <dgm:t>
        <a:bodyPr/>
        <a:lstStyle/>
        <a:p>
          <a:r>
            <a:rPr lang="fr-FR" dirty="0" smtClean="0"/>
            <a:t>Préparation du support et présentation</a:t>
          </a:r>
          <a:endParaRPr lang="fr-FR" dirty="0"/>
        </a:p>
      </dgm:t>
    </dgm:pt>
    <dgm:pt modelId="{E418B9CE-EAD9-4BF7-ADB0-FE4B336A6802}" type="parTrans" cxnId="{33CF832A-5FEA-4A0D-95CD-21196FA4EC96}">
      <dgm:prSet/>
      <dgm:spPr/>
      <dgm:t>
        <a:bodyPr/>
        <a:lstStyle/>
        <a:p>
          <a:endParaRPr lang="fr-FR"/>
        </a:p>
      </dgm:t>
    </dgm:pt>
    <dgm:pt modelId="{7227B207-5395-479B-BB3B-356D1152E926}" type="sibTrans" cxnId="{33CF832A-5FEA-4A0D-95CD-21196FA4EC96}">
      <dgm:prSet/>
      <dgm:spPr/>
      <dgm:t>
        <a:bodyPr/>
        <a:lstStyle/>
        <a:p>
          <a:endParaRPr lang="fr-FR"/>
        </a:p>
      </dgm:t>
    </dgm:pt>
    <dgm:pt modelId="{72F3BAEB-502C-4F61-83E3-7C453C4ACC66}" type="pres">
      <dgm:prSet presAssocID="{D9440792-DE9D-4E7A-A6F3-9D85C9A2B7C1}" presName="linearFlow" presStyleCnt="0">
        <dgm:presLayoutVars>
          <dgm:dir/>
          <dgm:animLvl val="lvl"/>
          <dgm:resizeHandles val="exact"/>
        </dgm:presLayoutVars>
      </dgm:prSet>
      <dgm:spPr/>
    </dgm:pt>
    <dgm:pt modelId="{5BEF11AD-C49B-4EC6-988C-1507779FE156}" type="pres">
      <dgm:prSet presAssocID="{88BEFF7C-4F72-4639-A6CA-E9DBDA746140}" presName="composite" presStyleCnt="0"/>
      <dgm:spPr/>
    </dgm:pt>
    <dgm:pt modelId="{D7E5B174-AC4B-4F3C-8EFE-A2DBA916427B}" type="pres">
      <dgm:prSet presAssocID="{88BEFF7C-4F72-4639-A6CA-E9DBDA746140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CDA8CC48-33EC-43A4-820C-229A4A1E8895}" type="pres">
      <dgm:prSet presAssocID="{88BEFF7C-4F72-4639-A6CA-E9DBDA74614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D294C7-0037-4E7D-B378-0D90C3845067}" type="pres">
      <dgm:prSet presAssocID="{22CA0198-3089-4ADA-9577-6146681FC49F}" presName="sp" presStyleCnt="0"/>
      <dgm:spPr/>
    </dgm:pt>
    <dgm:pt modelId="{A2691F1B-DEB9-462A-81A2-8B5C9825F56B}" type="pres">
      <dgm:prSet presAssocID="{BDA997D8-FF1D-42DD-9F71-3E4DDCEFA335}" presName="composite" presStyleCnt="0"/>
      <dgm:spPr/>
    </dgm:pt>
    <dgm:pt modelId="{1177879C-8872-46E7-885A-FD73DC31CC88}" type="pres">
      <dgm:prSet presAssocID="{BDA997D8-FF1D-42DD-9F71-3E4DDCEFA33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B42497A-1B47-4808-A1CF-B43120F3D0A5}" type="pres">
      <dgm:prSet presAssocID="{BDA997D8-FF1D-42DD-9F71-3E4DDCEFA335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7BDA1D-B436-43D0-A818-5694210F1111}" type="pres">
      <dgm:prSet presAssocID="{94A0B15B-EAAC-4069-ADE7-B20FDCC2202F}" presName="sp" presStyleCnt="0"/>
      <dgm:spPr/>
    </dgm:pt>
    <dgm:pt modelId="{49AF1CB9-70FD-415F-8AFA-5EF26676FE3D}" type="pres">
      <dgm:prSet presAssocID="{2DF6D162-72A5-4F3A-8FD3-A0A409DFAE83}" presName="composite" presStyleCnt="0"/>
      <dgm:spPr/>
    </dgm:pt>
    <dgm:pt modelId="{2E548686-55A4-41C7-B3D7-EDE9244C4123}" type="pres">
      <dgm:prSet presAssocID="{2DF6D162-72A5-4F3A-8FD3-A0A409DFAE8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2ADA67-E94C-4552-BFAF-85B0AB32CEBC}" type="pres">
      <dgm:prSet presAssocID="{2DF6D162-72A5-4F3A-8FD3-A0A409DFAE83}" presName="descendantText" presStyleLbl="alignAcc1" presStyleIdx="2" presStyleCnt="4">
        <dgm:presLayoutVars>
          <dgm:bulletEnabled val="1"/>
        </dgm:presLayoutVars>
      </dgm:prSet>
      <dgm:spPr/>
    </dgm:pt>
    <dgm:pt modelId="{9498939C-51D4-437F-AFC9-63DFEF529459}" type="pres">
      <dgm:prSet presAssocID="{5629D3AF-F6ED-462C-8138-C82F0DD84B5C}" presName="sp" presStyleCnt="0"/>
      <dgm:spPr/>
    </dgm:pt>
    <dgm:pt modelId="{FD948F18-CD80-4BD6-8C21-C37B268398E0}" type="pres">
      <dgm:prSet presAssocID="{0EE3B280-D93A-49CF-8EF6-293ABC3164BF}" presName="composite" presStyleCnt="0"/>
      <dgm:spPr/>
    </dgm:pt>
    <dgm:pt modelId="{C5EB81DF-8EE5-474A-9DAB-DF07577F553D}" type="pres">
      <dgm:prSet presAssocID="{0EE3B280-D93A-49CF-8EF6-293ABC3164B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4CDBF3E-36FA-4499-8E30-0704634193D8}" type="pres">
      <dgm:prSet presAssocID="{0EE3B280-D93A-49CF-8EF6-293ABC3164B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64C0D91-3CE1-4B50-99FE-843094C9C399}" type="presOf" srcId="{2DF6D162-72A5-4F3A-8FD3-A0A409DFAE83}" destId="{2E548686-55A4-41C7-B3D7-EDE9244C4123}" srcOrd="0" destOrd="0" presId="urn:microsoft.com/office/officeart/2005/8/layout/chevron2"/>
    <dgm:cxn modelId="{7990BA21-400D-4BEA-9B66-866FD929A426}" srcId="{D9440792-DE9D-4E7A-A6F3-9D85C9A2B7C1}" destId="{0EE3B280-D93A-49CF-8EF6-293ABC3164BF}" srcOrd="3" destOrd="0" parTransId="{0E71EA9D-AD96-48A1-9008-B9379A0DA3F0}" sibTransId="{7326B631-5DB8-4729-9769-D77ECCE0CCB4}"/>
    <dgm:cxn modelId="{D43031E4-8E4F-46D6-8746-3211AE57C7C2}" srcId="{0EE3B280-D93A-49CF-8EF6-293ABC3164BF}" destId="{6B31023D-8314-440D-9058-24CAB51DE770}" srcOrd="0" destOrd="0" parTransId="{FA1C998B-FFA3-424F-A9BC-12A4682F0AEE}" sibTransId="{C0A36493-C2D3-484A-8FEE-2A02B6EBFF12}"/>
    <dgm:cxn modelId="{C22D2723-291C-42D4-872C-EAF5B50C920A}" srcId="{2DF6D162-72A5-4F3A-8FD3-A0A409DFAE83}" destId="{FBDE3E6D-884F-4885-A143-06FED84BC05C}" srcOrd="1" destOrd="0" parTransId="{537CB0AF-66A4-4C59-B530-8CC567BC476D}" sibTransId="{F616CF1C-AD2E-4A40-ADA5-A135C7F953F6}"/>
    <dgm:cxn modelId="{6F4BBBC0-0154-4464-B3AC-CEFF7FAEA641}" srcId="{D9440792-DE9D-4E7A-A6F3-9D85C9A2B7C1}" destId="{2DF6D162-72A5-4F3A-8FD3-A0A409DFAE83}" srcOrd="2" destOrd="0" parTransId="{500F1E95-4A9B-4F69-A696-4EC67EFA4537}" sibTransId="{5629D3AF-F6ED-462C-8138-C82F0DD84B5C}"/>
    <dgm:cxn modelId="{8BE8ED6B-72E8-4DF4-A14A-5014F4588E2C}" type="presOf" srcId="{A6A03147-8FB2-4606-ADB1-71F59CBFCEC4}" destId="{CDA8CC48-33EC-43A4-820C-229A4A1E8895}" srcOrd="0" destOrd="0" presId="urn:microsoft.com/office/officeart/2005/8/layout/chevron2"/>
    <dgm:cxn modelId="{2A4E1244-6DB0-4344-B790-F1D2E9B6A8CE}" srcId="{D9440792-DE9D-4E7A-A6F3-9D85C9A2B7C1}" destId="{88BEFF7C-4F72-4639-A6CA-E9DBDA746140}" srcOrd="0" destOrd="0" parTransId="{E72F6B6F-83D1-4DBC-A258-B401AA7AE010}" sibTransId="{22CA0198-3089-4ADA-9577-6146681FC49F}"/>
    <dgm:cxn modelId="{90A9466E-19BA-4B24-8563-245E80266796}" type="presOf" srcId="{88BEFF7C-4F72-4639-A6CA-E9DBDA746140}" destId="{D7E5B174-AC4B-4F3C-8EFE-A2DBA916427B}" srcOrd="0" destOrd="0" presId="urn:microsoft.com/office/officeart/2005/8/layout/chevron2"/>
    <dgm:cxn modelId="{59B434C2-5DC1-49AE-9BD3-4A50E9CF3EAD}" type="presOf" srcId="{6B67A59A-4BC1-486F-AEAF-C06DE09BA808}" destId="{EB42497A-1B47-4808-A1CF-B43120F3D0A5}" srcOrd="0" destOrd="1" presId="urn:microsoft.com/office/officeart/2005/8/layout/chevron2"/>
    <dgm:cxn modelId="{D599A3E3-7165-484F-9B13-E728D61DC823}" srcId="{2DF6D162-72A5-4F3A-8FD3-A0A409DFAE83}" destId="{5838C88E-663D-4C2E-80A0-DD2364208C43}" srcOrd="0" destOrd="0" parTransId="{32EE27A5-903A-4ED1-880C-D00D4BC42824}" sibTransId="{2EFFB200-779C-47EC-B950-68656F9CE6FC}"/>
    <dgm:cxn modelId="{FFB86F78-4A54-41BD-9681-9F005BED492A}" type="presOf" srcId="{6B31023D-8314-440D-9058-24CAB51DE770}" destId="{44CDBF3E-36FA-4499-8E30-0704634193D8}" srcOrd="0" destOrd="0" presId="urn:microsoft.com/office/officeart/2005/8/layout/chevron2"/>
    <dgm:cxn modelId="{907CFFEB-82D7-4442-AFBD-FB08E1361F1C}" type="presOf" srcId="{0EE3B280-D93A-49CF-8EF6-293ABC3164BF}" destId="{C5EB81DF-8EE5-474A-9DAB-DF07577F553D}" srcOrd="0" destOrd="0" presId="urn:microsoft.com/office/officeart/2005/8/layout/chevron2"/>
    <dgm:cxn modelId="{ED2369B0-8F1F-4C82-BD1F-D331D7484F98}" srcId="{88BEFF7C-4F72-4639-A6CA-E9DBDA746140}" destId="{A6A03147-8FB2-4606-ADB1-71F59CBFCEC4}" srcOrd="0" destOrd="0" parTransId="{9FDAAED9-60AB-4F11-9EB4-93296AD7F9B0}" sibTransId="{29D6A1D9-100C-4577-B56B-8EF0DF76790A}"/>
    <dgm:cxn modelId="{95945DF4-F4E3-4D2F-8780-8B211C6B9CBE}" srcId="{BDA997D8-FF1D-42DD-9F71-3E4DDCEFA335}" destId="{6B67A59A-4BC1-486F-AEAF-C06DE09BA808}" srcOrd="1" destOrd="0" parTransId="{6B985E36-FDDB-4762-AD8C-D159AE5EB7D5}" sibTransId="{B15E8FB7-DCFB-43F2-8AC7-1FC3B7E9F9BD}"/>
    <dgm:cxn modelId="{A8392F70-3869-4F81-B63B-8116A8316D8E}" type="presOf" srcId="{66172CD7-379B-43A9-9A50-1B52CE3C53B0}" destId="{CDA8CC48-33EC-43A4-820C-229A4A1E8895}" srcOrd="0" destOrd="1" presId="urn:microsoft.com/office/officeart/2005/8/layout/chevron2"/>
    <dgm:cxn modelId="{C78473F1-D4D6-474C-8DBC-67EB2AD468CE}" type="presOf" srcId="{D9440792-DE9D-4E7A-A6F3-9D85C9A2B7C1}" destId="{72F3BAEB-502C-4F61-83E3-7C453C4ACC66}" srcOrd="0" destOrd="0" presId="urn:microsoft.com/office/officeart/2005/8/layout/chevron2"/>
    <dgm:cxn modelId="{3BD1AA00-9DDA-40AE-84A9-C5B42E7B0AA5}" type="presOf" srcId="{5838C88E-663D-4C2E-80A0-DD2364208C43}" destId="{F52ADA67-E94C-4552-BFAF-85B0AB32CEBC}" srcOrd="0" destOrd="0" presId="urn:microsoft.com/office/officeart/2005/8/layout/chevron2"/>
    <dgm:cxn modelId="{33CF832A-5FEA-4A0D-95CD-21196FA4EC96}" srcId="{0EE3B280-D93A-49CF-8EF6-293ABC3164BF}" destId="{4DEFA45E-B6F5-464A-8F2D-F73F3F6BE1CA}" srcOrd="1" destOrd="0" parTransId="{E418B9CE-EAD9-4BF7-ADB0-FE4B336A6802}" sibTransId="{7227B207-5395-479B-BB3B-356D1152E926}"/>
    <dgm:cxn modelId="{6E44B0AD-A965-47F3-BEB6-9B7B86C10FF4}" srcId="{88BEFF7C-4F72-4639-A6CA-E9DBDA746140}" destId="{66172CD7-379B-43A9-9A50-1B52CE3C53B0}" srcOrd="1" destOrd="0" parTransId="{EAD66A3D-8F16-446E-9AAD-000D77ACA5A5}" sibTransId="{5C63EC09-21B4-4F3B-8390-B4015F3F3563}"/>
    <dgm:cxn modelId="{8FCB8295-7076-4461-9874-6DEDE1A7D4D8}" type="presOf" srcId="{4DEFA45E-B6F5-464A-8F2D-F73F3F6BE1CA}" destId="{44CDBF3E-36FA-4499-8E30-0704634193D8}" srcOrd="0" destOrd="1" presId="urn:microsoft.com/office/officeart/2005/8/layout/chevron2"/>
    <dgm:cxn modelId="{0E97EC8D-C7A8-4766-950A-C6ACF62A1E4A}" type="presOf" srcId="{FBDE3E6D-884F-4885-A143-06FED84BC05C}" destId="{F52ADA67-E94C-4552-BFAF-85B0AB32CEBC}" srcOrd="0" destOrd="1" presId="urn:microsoft.com/office/officeart/2005/8/layout/chevron2"/>
    <dgm:cxn modelId="{60E58495-438C-4AE7-9981-00CB7745C5DF}" srcId="{D9440792-DE9D-4E7A-A6F3-9D85C9A2B7C1}" destId="{BDA997D8-FF1D-42DD-9F71-3E4DDCEFA335}" srcOrd="1" destOrd="0" parTransId="{EE3089BB-CF51-4D3B-988F-0E33C77CC7C7}" sibTransId="{94A0B15B-EAAC-4069-ADE7-B20FDCC2202F}"/>
    <dgm:cxn modelId="{5A017175-8E83-4FB9-AD5D-4A08E15DEDC8}" srcId="{BDA997D8-FF1D-42DD-9F71-3E4DDCEFA335}" destId="{AAB924AB-E099-4E84-96E2-6F9D4EF1951C}" srcOrd="0" destOrd="0" parTransId="{99537F33-648E-4E12-9C80-AAFD09416C12}" sibTransId="{7EDE50A6-35AA-42A5-A4FB-C1ABCA2050A1}"/>
    <dgm:cxn modelId="{45B24DF5-60B0-472D-97D0-8F082726E62B}" type="presOf" srcId="{AAB924AB-E099-4E84-96E2-6F9D4EF1951C}" destId="{EB42497A-1B47-4808-A1CF-B43120F3D0A5}" srcOrd="0" destOrd="0" presId="urn:microsoft.com/office/officeart/2005/8/layout/chevron2"/>
    <dgm:cxn modelId="{1708EEEC-F7F6-41CD-B660-9238EC7EB1EA}" type="presOf" srcId="{BDA997D8-FF1D-42DD-9F71-3E4DDCEFA335}" destId="{1177879C-8872-46E7-885A-FD73DC31CC88}" srcOrd="0" destOrd="0" presId="urn:microsoft.com/office/officeart/2005/8/layout/chevron2"/>
    <dgm:cxn modelId="{6FE57C08-7B9F-41B3-8DFF-DE69451A0FA0}" type="presParOf" srcId="{72F3BAEB-502C-4F61-83E3-7C453C4ACC66}" destId="{5BEF11AD-C49B-4EC6-988C-1507779FE156}" srcOrd="0" destOrd="0" presId="urn:microsoft.com/office/officeart/2005/8/layout/chevron2"/>
    <dgm:cxn modelId="{105E2E8B-42DF-4D88-B3C4-DFBEF39D3CF7}" type="presParOf" srcId="{5BEF11AD-C49B-4EC6-988C-1507779FE156}" destId="{D7E5B174-AC4B-4F3C-8EFE-A2DBA916427B}" srcOrd="0" destOrd="0" presId="urn:microsoft.com/office/officeart/2005/8/layout/chevron2"/>
    <dgm:cxn modelId="{99BAA6D5-2AA0-47DB-BF80-EAFD83B2C83C}" type="presParOf" srcId="{5BEF11AD-C49B-4EC6-988C-1507779FE156}" destId="{CDA8CC48-33EC-43A4-820C-229A4A1E8895}" srcOrd="1" destOrd="0" presId="urn:microsoft.com/office/officeart/2005/8/layout/chevron2"/>
    <dgm:cxn modelId="{0B4933ED-7A5D-4B93-B518-E2B6900466A6}" type="presParOf" srcId="{72F3BAEB-502C-4F61-83E3-7C453C4ACC66}" destId="{6FD294C7-0037-4E7D-B378-0D90C3845067}" srcOrd="1" destOrd="0" presId="urn:microsoft.com/office/officeart/2005/8/layout/chevron2"/>
    <dgm:cxn modelId="{73A7F696-73EA-4C63-98F1-987B461334CB}" type="presParOf" srcId="{72F3BAEB-502C-4F61-83E3-7C453C4ACC66}" destId="{A2691F1B-DEB9-462A-81A2-8B5C9825F56B}" srcOrd="2" destOrd="0" presId="urn:microsoft.com/office/officeart/2005/8/layout/chevron2"/>
    <dgm:cxn modelId="{B5BEDAA0-CF44-4A3D-A450-22F2DBFB8FB3}" type="presParOf" srcId="{A2691F1B-DEB9-462A-81A2-8B5C9825F56B}" destId="{1177879C-8872-46E7-885A-FD73DC31CC88}" srcOrd="0" destOrd="0" presId="urn:microsoft.com/office/officeart/2005/8/layout/chevron2"/>
    <dgm:cxn modelId="{7CEDB268-9660-42A3-8E38-510A147F5C24}" type="presParOf" srcId="{A2691F1B-DEB9-462A-81A2-8B5C9825F56B}" destId="{EB42497A-1B47-4808-A1CF-B43120F3D0A5}" srcOrd="1" destOrd="0" presId="urn:microsoft.com/office/officeart/2005/8/layout/chevron2"/>
    <dgm:cxn modelId="{9A6546FF-08C2-45EE-B79E-3655A68F01BC}" type="presParOf" srcId="{72F3BAEB-502C-4F61-83E3-7C453C4ACC66}" destId="{647BDA1D-B436-43D0-A818-5694210F1111}" srcOrd="3" destOrd="0" presId="urn:microsoft.com/office/officeart/2005/8/layout/chevron2"/>
    <dgm:cxn modelId="{6772F393-D069-463C-9E4E-06A14FB7FB4D}" type="presParOf" srcId="{72F3BAEB-502C-4F61-83E3-7C453C4ACC66}" destId="{49AF1CB9-70FD-415F-8AFA-5EF26676FE3D}" srcOrd="4" destOrd="0" presId="urn:microsoft.com/office/officeart/2005/8/layout/chevron2"/>
    <dgm:cxn modelId="{466F283D-4DCB-450C-BBE0-74857A0E68D8}" type="presParOf" srcId="{49AF1CB9-70FD-415F-8AFA-5EF26676FE3D}" destId="{2E548686-55A4-41C7-B3D7-EDE9244C4123}" srcOrd="0" destOrd="0" presId="urn:microsoft.com/office/officeart/2005/8/layout/chevron2"/>
    <dgm:cxn modelId="{CD867721-C858-412A-A2CC-A93971344A7D}" type="presParOf" srcId="{49AF1CB9-70FD-415F-8AFA-5EF26676FE3D}" destId="{F52ADA67-E94C-4552-BFAF-85B0AB32CEBC}" srcOrd="1" destOrd="0" presId="urn:microsoft.com/office/officeart/2005/8/layout/chevron2"/>
    <dgm:cxn modelId="{05314B62-3A7A-4D36-A3FC-439046DD8003}" type="presParOf" srcId="{72F3BAEB-502C-4F61-83E3-7C453C4ACC66}" destId="{9498939C-51D4-437F-AFC9-63DFEF529459}" srcOrd="5" destOrd="0" presId="urn:microsoft.com/office/officeart/2005/8/layout/chevron2"/>
    <dgm:cxn modelId="{52237CAE-45B3-4905-88DB-5F4F05A4EF62}" type="presParOf" srcId="{72F3BAEB-502C-4F61-83E3-7C453C4ACC66}" destId="{FD948F18-CD80-4BD6-8C21-C37B268398E0}" srcOrd="6" destOrd="0" presId="urn:microsoft.com/office/officeart/2005/8/layout/chevron2"/>
    <dgm:cxn modelId="{626B6717-A4CD-4752-B5B5-84EC571BF37C}" type="presParOf" srcId="{FD948F18-CD80-4BD6-8C21-C37B268398E0}" destId="{C5EB81DF-8EE5-474A-9DAB-DF07577F553D}" srcOrd="0" destOrd="0" presId="urn:microsoft.com/office/officeart/2005/8/layout/chevron2"/>
    <dgm:cxn modelId="{ED4B5900-1FF8-402D-8182-BA862BA480E9}" type="presParOf" srcId="{FD948F18-CD80-4BD6-8C21-C37B268398E0}" destId="{44CDBF3E-36FA-4499-8E30-0704634193D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5B174-AC4B-4F3C-8EFE-A2DBA916427B}">
      <dsp:nvSpPr>
        <dsp:cNvPr id="0" name=""/>
        <dsp:cNvSpPr/>
      </dsp:nvSpPr>
      <dsp:spPr>
        <a:xfrm rot="5400000">
          <a:off x="-167351" y="170210"/>
          <a:ext cx="1115677" cy="78097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30%</a:t>
          </a:r>
          <a:endParaRPr lang="fr-FR" sz="2100" kern="1200" dirty="0"/>
        </a:p>
      </dsp:txBody>
      <dsp:txXfrm rot="-5400000">
        <a:off x="1" y="393345"/>
        <a:ext cx="780974" cy="334703"/>
      </dsp:txXfrm>
    </dsp:sp>
    <dsp:sp modelId="{CDA8CC48-33EC-43A4-820C-229A4A1E8895}">
      <dsp:nvSpPr>
        <dsp:cNvPr id="0" name=""/>
        <dsp:cNvSpPr/>
      </dsp:nvSpPr>
      <dsp:spPr>
        <a:xfrm rot="5400000">
          <a:off x="5057091" y="-4273259"/>
          <a:ext cx="725190" cy="92774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1" u="sng" kern="1200" dirty="0" smtClean="0"/>
            <a:t>LE DEVELOPPEMENT</a:t>
          </a:r>
          <a:endParaRPr lang="fr-FR" sz="2000" b="1" u="sng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Projet </a:t>
          </a:r>
          <a:r>
            <a:rPr lang="fr-FR" sz="2000" kern="1200" dirty="0" err="1" smtClean="0"/>
            <a:t>Spring</a:t>
          </a:r>
          <a:r>
            <a:rPr lang="fr-FR" sz="2000" kern="1200" dirty="0" smtClean="0"/>
            <a:t> boot et </a:t>
          </a:r>
          <a:r>
            <a:rPr lang="fr-FR" sz="2000" kern="1200" dirty="0" smtClean="0"/>
            <a:t>Projet </a:t>
          </a:r>
          <a:r>
            <a:rPr lang="fr-FR" sz="2000" kern="1200" dirty="0" err="1" smtClean="0"/>
            <a:t>Angular</a:t>
          </a:r>
          <a:endParaRPr lang="fr-FR" sz="2000" kern="1200" dirty="0"/>
        </a:p>
      </dsp:txBody>
      <dsp:txXfrm rot="-5400000">
        <a:off x="780974" y="38259"/>
        <a:ext cx="9242024" cy="654388"/>
      </dsp:txXfrm>
    </dsp:sp>
    <dsp:sp modelId="{1177879C-8872-46E7-885A-FD73DC31CC88}">
      <dsp:nvSpPr>
        <dsp:cNvPr id="0" name=""/>
        <dsp:cNvSpPr/>
      </dsp:nvSpPr>
      <dsp:spPr>
        <a:xfrm rot="5400000">
          <a:off x="-167351" y="1137320"/>
          <a:ext cx="1115677" cy="78097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30%</a:t>
          </a:r>
          <a:endParaRPr lang="fr-FR" sz="2100" kern="1200" dirty="0"/>
        </a:p>
      </dsp:txBody>
      <dsp:txXfrm rot="-5400000">
        <a:off x="1" y="1360455"/>
        <a:ext cx="780974" cy="334703"/>
      </dsp:txXfrm>
    </dsp:sp>
    <dsp:sp modelId="{EB42497A-1B47-4808-A1CF-B43120F3D0A5}">
      <dsp:nvSpPr>
        <dsp:cNvPr id="0" name=""/>
        <dsp:cNvSpPr/>
      </dsp:nvSpPr>
      <dsp:spPr>
        <a:xfrm rot="5400000">
          <a:off x="5057091" y="-3306148"/>
          <a:ext cx="725190" cy="92774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1" u="sng" kern="1200" dirty="0" smtClean="0"/>
            <a:t>LES TESTS </a:t>
          </a:r>
          <a:endParaRPr lang="fr-FR" sz="2000" b="1" u="sng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Test </a:t>
          </a:r>
          <a:r>
            <a:rPr lang="fr-FR" sz="2000" kern="1200" dirty="0" err="1" smtClean="0"/>
            <a:t>DataBase</a:t>
          </a:r>
          <a:r>
            <a:rPr lang="fr-FR" sz="2000" kern="1200" dirty="0" smtClean="0"/>
            <a:t>, </a:t>
          </a:r>
          <a:r>
            <a:rPr lang="fr-FR" sz="2000" kern="1200" dirty="0" err="1" smtClean="0"/>
            <a:t>Spring</a:t>
          </a:r>
          <a:r>
            <a:rPr lang="fr-FR" sz="2000" kern="1200" dirty="0" smtClean="0"/>
            <a:t> Boot, Test </a:t>
          </a:r>
          <a:r>
            <a:rPr lang="fr-FR" sz="2000" kern="1200" dirty="0" err="1" smtClean="0"/>
            <a:t>Angular</a:t>
          </a:r>
          <a:r>
            <a:rPr lang="fr-FR" sz="2000" kern="1200" dirty="0" smtClean="0"/>
            <a:t>, web et connexion avec le projet précédent</a:t>
          </a:r>
          <a:endParaRPr lang="fr-FR" sz="2000" kern="1200" dirty="0"/>
        </a:p>
      </dsp:txBody>
      <dsp:txXfrm rot="-5400000">
        <a:off x="780974" y="1005370"/>
        <a:ext cx="9242024" cy="654388"/>
      </dsp:txXfrm>
    </dsp:sp>
    <dsp:sp modelId="{2E548686-55A4-41C7-B3D7-EDE9244C4123}">
      <dsp:nvSpPr>
        <dsp:cNvPr id="0" name=""/>
        <dsp:cNvSpPr/>
      </dsp:nvSpPr>
      <dsp:spPr>
        <a:xfrm rot="5400000">
          <a:off x="-167351" y="2104430"/>
          <a:ext cx="1115677" cy="78097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25%</a:t>
          </a:r>
          <a:endParaRPr lang="fr-FR" sz="2100" kern="1200" dirty="0"/>
        </a:p>
      </dsp:txBody>
      <dsp:txXfrm rot="-5400000">
        <a:off x="1" y="2327565"/>
        <a:ext cx="780974" cy="334703"/>
      </dsp:txXfrm>
    </dsp:sp>
    <dsp:sp modelId="{F52ADA67-E94C-4552-BFAF-85B0AB32CEBC}">
      <dsp:nvSpPr>
        <dsp:cNvPr id="0" name=""/>
        <dsp:cNvSpPr/>
      </dsp:nvSpPr>
      <dsp:spPr>
        <a:xfrm rot="5400000">
          <a:off x="5057091" y="-2339038"/>
          <a:ext cx="725190" cy="92774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1" u="sng" kern="1200" dirty="0" smtClean="0"/>
            <a:t>LE DESIGN</a:t>
          </a:r>
          <a:endParaRPr lang="fr-FR" sz="2000" b="1" u="sng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Design du site, disposition, </a:t>
          </a:r>
          <a:r>
            <a:rPr lang="fr-FR" sz="2000" kern="1200" dirty="0" err="1" smtClean="0"/>
            <a:t>bootstrap</a:t>
          </a:r>
          <a:endParaRPr lang="fr-FR" sz="2000" kern="1200" dirty="0"/>
        </a:p>
      </dsp:txBody>
      <dsp:txXfrm rot="-5400000">
        <a:off x="780974" y="1972480"/>
        <a:ext cx="9242024" cy="654388"/>
      </dsp:txXfrm>
    </dsp:sp>
    <dsp:sp modelId="{C5EB81DF-8EE5-474A-9DAB-DF07577F553D}">
      <dsp:nvSpPr>
        <dsp:cNvPr id="0" name=""/>
        <dsp:cNvSpPr/>
      </dsp:nvSpPr>
      <dsp:spPr>
        <a:xfrm rot="5400000">
          <a:off x="-167351" y="3071540"/>
          <a:ext cx="1115677" cy="78097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15%</a:t>
          </a:r>
          <a:endParaRPr lang="fr-FR" sz="2100" kern="1200" dirty="0"/>
        </a:p>
      </dsp:txBody>
      <dsp:txXfrm rot="-5400000">
        <a:off x="1" y="3294675"/>
        <a:ext cx="780974" cy="334703"/>
      </dsp:txXfrm>
    </dsp:sp>
    <dsp:sp modelId="{44CDBF3E-36FA-4499-8E30-0704634193D8}">
      <dsp:nvSpPr>
        <dsp:cNvPr id="0" name=""/>
        <dsp:cNvSpPr/>
      </dsp:nvSpPr>
      <dsp:spPr>
        <a:xfrm rot="5400000">
          <a:off x="5057091" y="-1371928"/>
          <a:ext cx="725190" cy="92774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1" u="sng" kern="1200" dirty="0" smtClean="0"/>
            <a:t>LA PRESENTATION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Préparation du support et présentation</a:t>
          </a:r>
          <a:endParaRPr lang="fr-FR" sz="2000" kern="1200" dirty="0"/>
        </a:p>
      </dsp:txBody>
      <dsp:txXfrm rot="-5400000">
        <a:off x="780974" y="2939590"/>
        <a:ext cx="9242024" cy="654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F468F-C888-48AD-8C07-72FA67343D9A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702DA-9592-43D0-B48F-8086DD817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11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702DA-9592-43D0-B48F-8086DD81799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77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58D4-3035-49F9-8FDA-6C8CAD146FC7}" type="datetime1">
              <a:rPr lang="fr-FR" smtClean="0"/>
              <a:t>11/06/2018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397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C1AB-27F3-46BF-A0B5-85C53B84A5D9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1F21-7821-43D3-9451-6427C4F495EB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26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374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D851-7EC9-4A45-BF52-9B95B5FB1037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186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8EE8-AF64-47AA-8D55-AAEF7FF37B90}" type="datetime1">
              <a:rPr lang="fr-FR" smtClean="0"/>
              <a:t>11/06/2018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853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9D2F-C90F-45CD-A4DF-DBA4C996898C}" type="datetime1">
              <a:rPr lang="fr-FR" smtClean="0"/>
              <a:t>11/06/2018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550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039D-AA1A-4F06-8FC5-FBB4EF086866}" type="datetime1">
              <a:rPr lang="fr-FR" smtClean="0"/>
              <a:t>11/06/2018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97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3A9A-1B01-4A5A-89D1-75AD7DB2C262}" type="datetime1">
              <a:rPr lang="fr-FR" smtClean="0"/>
              <a:t>11/06/2018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830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8A17D8-4B44-4BCF-B598-7D4735E79704}" type="datetime1">
              <a:rPr lang="fr-FR" smtClean="0"/>
              <a:t>11/06/2018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582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C0E0-866D-4CD7-A82B-EF59815C7147}" type="datetime1">
              <a:rPr lang="fr-FR" smtClean="0"/>
              <a:t>11/06/2018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153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53F0BB-33C7-4AF4-BE31-B2DB387FCBFD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60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ransition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890" y="2404534"/>
            <a:ext cx="11000510" cy="164630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</a:t>
            </a:r>
            <a:r>
              <a:rPr lang="fr-FR" dirty="0" err="1" smtClean="0"/>
              <a:t>Factory</a:t>
            </a:r>
            <a:r>
              <a:rPr lang="fr-FR" dirty="0" smtClean="0"/>
              <a:t> – Groupe AAA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LEREVEREND Adeline – PARROT Arnaud – PERRAULT Alexandre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30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1167619" y="2455372"/>
            <a:ext cx="10058400" cy="1450757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55D4B"/>
                </a:solidFill>
                <a:latin typeface="Amatic SC"/>
                <a:ea typeface="Amatic SC"/>
                <a:cs typeface="Amatic SC"/>
              </a:rPr>
              <a:t>2. Présentation du projet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0027-AB3E-4AD1-A2AB-98958D1008A5}" type="datetime1">
              <a:rPr lang="fr-FR" smtClean="0"/>
              <a:t>11/06/2018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0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55D4B"/>
                </a:solidFill>
                <a:latin typeface="Amatic SC"/>
                <a:ea typeface="Amatic SC"/>
                <a:cs typeface="Amatic SC"/>
              </a:rPr>
              <a:t>Présentation </a:t>
            </a:r>
            <a:r>
              <a:rPr lang="fr-FR" b="1" dirty="0">
                <a:solidFill>
                  <a:srgbClr val="F55D4B"/>
                </a:solidFill>
                <a:latin typeface="Amatic SC"/>
                <a:ea typeface="Amatic SC"/>
                <a:cs typeface="Amatic SC"/>
              </a:rPr>
              <a:t>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projet doit être mené en agile, donc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avec un </a:t>
            </a:r>
            <a:r>
              <a:rPr lang="fr-FR" dirty="0" err="1" smtClean="0"/>
              <a:t>scrum</a:t>
            </a:r>
            <a:r>
              <a:rPr lang="fr-FR" dirty="0" smtClean="0"/>
              <a:t> master,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un sprint </a:t>
            </a:r>
            <a:r>
              <a:rPr lang="fr-FR" dirty="0" err="1"/>
              <a:t>backlog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une exposition des idées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une priorisation via bénéfice, préjudice, coûts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3 sprints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Un </a:t>
            </a:r>
            <a:r>
              <a:rPr lang="fr-FR" dirty="0" err="1" smtClean="0"/>
              <a:t>daily</a:t>
            </a:r>
            <a:r>
              <a:rPr lang="fr-FR" dirty="0" smtClean="0"/>
              <a:t> </a:t>
            </a:r>
            <a:r>
              <a:rPr lang="fr-FR" dirty="0" err="1" smtClean="0"/>
              <a:t>scrum</a:t>
            </a:r>
            <a:r>
              <a:rPr lang="fr-FR" dirty="0" smtClean="0"/>
              <a:t> chaque matin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F66D-EC5F-4029-B364-EF0FFFBA07D4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46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Ã©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980" y="1765854"/>
            <a:ext cx="9075420" cy="453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agile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720C-55C2-4AF8-9B89-89BF7AE78BB1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6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technologies utilisées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</a:t>
            </a: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IDE Eclipse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Serveur </a:t>
            </a:r>
            <a:r>
              <a:rPr lang="fr-FR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Tomcat</a:t>
            </a: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Java/JEE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Frameworks</a:t>
            </a: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</a:t>
            </a:r>
            <a:r>
              <a:rPr lang="fr-FR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Jquery,Spring</a:t>
            </a:r>
            <a:r>
              <a:rPr lang="fr-FR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-MVC </a:t>
            </a: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et </a:t>
            </a:r>
            <a:r>
              <a:rPr lang="fr-FR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Hibernate</a:t>
            </a: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Bootstrap</a:t>
            </a: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Base de données </a:t>
            </a:r>
            <a:r>
              <a:rPr lang="fr-FR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Postgresql</a:t>
            </a: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Git / </a:t>
            </a:r>
            <a:r>
              <a:rPr lang="fr-FR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KrakenGit</a:t>
            </a:r>
            <a:endParaRPr lang="fr-FR" dirty="0" smtClean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</a:t>
            </a:r>
            <a:r>
              <a:rPr lang="fr-FR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Angular</a:t>
            </a:r>
            <a:r>
              <a:rPr lang="fr-FR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</a:t>
            </a: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 marL="0" indent="0">
              <a:buNone/>
            </a:pP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04BD-BB09-4F07-A52C-F5B65DEE3B68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37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789901"/>
              </p:ext>
            </p:extLst>
          </p:nvPr>
        </p:nvGraphicFramePr>
        <p:xfrm>
          <a:off x="130858" y="107404"/>
          <a:ext cx="11908743" cy="473437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7777"/>
                <a:gridCol w="2331805"/>
                <a:gridCol w="1984790"/>
                <a:gridCol w="1797517"/>
                <a:gridCol w="1974976"/>
                <a:gridCol w="2181878"/>
              </a:tblGrid>
              <a:tr h="623599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Gestion Planning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Matériel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Accès Planning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Logistique et Technique</a:t>
                      </a:r>
                      <a:endParaRPr lang="fr-FR" sz="1800" dirty="0"/>
                    </a:p>
                  </a:txBody>
                  <a:tcPr/>
                </a:tc>
              </a:tr>
              <a:tr h="2238724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Gestionnaire : je souhaite que les salles soient adaptées au nombre de stagiaire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 Technicien</a:t>
                      </a:r>
                      <a:r>
                        <a:rPr lang="fr-FR" sz="1600" baseline="0" dirty="0" smtClean="0"/>
                        <a:t> : </a:t>
                      </a:r>
                      <a:r>
                        <a:rPr lang="fr-FR" sz="1600" dirty="0" smtClean="0"/>
                        <a:t>je souhaite avoir accès à la disponibilités des ordinateurs afin de répartir les ordinateurs restants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Gestionnaire je veux avoir accès aux emplois du temps  et aux compétences du formateur pour planifier les semaines à venir 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 Stagiaire : je veux que le planning soit clair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Formateur</a:t>
                      </a:r>
                      <a:r>
                        <a:rPr lang="fr-FR" sz="1600" baseline="0" dirty="0" smtClean="0"/>
                        <a:t> : </a:t>
                      </a:r>
                      <a:r>
                        <a:rPr lang="fr-FR" sz="1600" dirty="0" smtClean="0"/>
                        <a:t>je souhaite avoir accès à mon planning de cours afin d'organiser mon temps et mes disponibilités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Technicien</a:t>
                      </a:r>
                      <a:r>
                        <a:rPr lang="fr-FR" sz="1600" baseline="0" dirty="0" smtClean="0"/>
                        <a:t> : je veux avoir accès à la liste de mes tâches logistiques à accomplir avec la possibilités d'indiquer leurs avancements (logistique)</a:t>
                      </a:r>
                      <a:endParaRPr lang="fr-FR" sz="1600" dirty="0"/>
                    </a:p>
                  </a:txBody>
                  <a:tcPr/>
                </a:tc>
              </a:tr>
              <a:tr h="185557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Administrateur : je souhaite pouvoir organiser un planning afin de répartir mes différents formateurs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Technicien</a:t>
                      </a:r>
                      <a:r>
                        <a:rPr lang="fr-FR" sz="1600" baseline="0" dirty="0" smtClean="0"/>
                        <a:t> : </a:t>
                      </a:r>
                      <a:r>
                        <a:rPr lang="fr-FR" sz="1600" dirty="0" smtClean="0"/>
                        <a:t>je souhaite savoir qui possède quels matériels et avoir une notification a cote du matériel 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Formateur</a:t>
                      </a:r>
                      <a:r>
                        <a:rPr lang="fr-FR" sz="1600" baseline="0" dirty="0" smtClean="0"/>
                        <a:t> : </a:t>
                      </a:r>
                      <a:r>
                        <a:rPr lang="fr-FR" sz="1600" dirty="0" smtClean="0"/>
                        <a:t>je veux avoir accès à mon emploi du temps émis par le gestionnaire afin de m'organiser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Technicien</a:t>
                      </a:r>
                      <a:r>
                        <a:rPr lang="fr-FR" sz="1600" baseline="0" dirty="0" smtClean="0"/>
                        <a:t> : </a:t>
                      </a:r>
                      <a:r>
                        <a:rPr lang="fr-FR" sz="1600" dirty="0" smtClean="0"/>
                        <a:t>je souhaite avoir accès aux planning des salles afin de répartir les formations au sein de celles-ci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Stagiaire : </a:t>
                      </a:r>
                      <a:r>
                        <a:rPr lang="fr-FR" sz="1600" dirty="0" smtClean="0"/>
                        <a:t>je veux avoir accès à l'emploi du temps ainsi qu'aux salles pour les jours à venir afin d'organiser 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Administrateur : je veux que l'ensemble des fonctionnalités du site soit accessibles en 3 cliques ou moins</a:t>
                      </a:r>
                    </a:p>
                    <a:p>
                      <a:r>
                        <a:rPr lang="fr-FR" sz="1600" dirty="0" smtClean="0"/>
                        <a:t>(Technique)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522" y="4825297"/>
            <a:ext cx="10113264" cy="822960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Le </a:t>
            </a:r>
            <a:r>
              <a:rPr lang="fr-FR" b="1" dirty="0" err="1" smtClean="0">
                <a:solidFill>
                  <a:schemeClr val="tx1"/>
                </a:solidFill>
              </a:rPr>
              <a:t>product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err="1" smtClean="0">
                <a:solidFill>
                  <a:schemeClr val="tx1"/>
                </a:solidFill>
              </a:rPr>
              <a:t>Backlog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207058" y="5810638"/>
            <a:ext cx="10113264" cy="594360"/>
          </a:xfrm>
        </p:spPr>
        <p:txBody>
          <a:bodyPr>
            <a:normAutofit/>
          </a:bodyPr>
          <a:lstStyle/>
          <a:p>
            <a:pPr algn="ctr"/>
            <a:r>
              <a:rPr lang="fr-FR" sz="1800" b="1" dirty="0" smtClean="0">
                <a:solidFill>
                  <a:schemeClr val="tx1"/>
                </a:solidFill>
              </a:rPr>
              <a:t>Se mettre dans la peau des utilisateurs pour identifier les fonctions essentielles</a:t>
            </a:r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22" name="Carré corné 21"/>
          <p:cNvSpPr/>
          <p:nvPr/>
        </p:nvSpPr>
        <p:spPr>
          <a:xfrm rot="20428022">
            <a:off x="9780537" y="4610899"/>
            <a:ext cx="2171700" cy="1808018"/>
          </a:xfrm>
          <a:prstGeom prst="foldedCorne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En tant que  … je souhaite … afin de … 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B6B1-7ADC-4691-A993-9482B087ACF4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9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 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97595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C9BE-8FD3-472A-BB58-9DCE8DE85A1D}" type="datetime1">
              <a:rPr lang="fr-FR" smtClean="0"/>
              <a:t>11/06/2018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42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début du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diagramme de classe </a:t>
            </a:r>
            <a:endParaRPr lang="fr-FR" dirty="0"/>
          </a:p>
        </p:txBody>
      </p:sp>
      <p:pic>
        <p:nvPicPr>
          <p:cNvPr id="4" name="Image 3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6" t="18055" r="31719" b="28612"/>
          <a:stretch/>
        </p:blipFill>
        <p:spPr>
          <a:xfrm>
            <a:off x="3200400" y="2211494"/>
            <a:ext cx="5562600" cy="3657600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939-0106-47E5-8F87-FC2BF224D715}" type="datetime1">
              <a:rPr lang="fr-FR" smtClean="0"/>
              <a:t>11/06/2018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4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0" t="12623" r="9017" b="23707"/>
          <a:stretch/>
        </p:blipFill>
        <p:spPr>
          <a:xfrm>
            <a:off x="-4678" y="397816"/>
            <a:ext cx="12196678" cy="5431484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7D-8252-4E7B-B451-100F1811EA1E}" type="datetime1">
              <a:rPr lang="fr-FR" smtClean="0"/>
              <a:t>11/06/2018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Lien avec la base de données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Création BDD correspondantes aux classes du projet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Test du CRUD pour assurer certaines fonctionnalités de </a:t>
            </a:r>
            <a:r>
              <a:rPr lang="fr-FR" dirty="0" err="1" smtClean="0"/>
              <a:t>l’app</a:t>
            </a:r>
            <a:endParaRPr lang="fr-FR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endParaRPr lang="fr-FR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endParaRPr lang="fr-FR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57E5-46F9-45C7-98C1-560182AD338A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18</a:t>
            </a:fld>
            <a:endParaRPr lang="fr-FR"/>
          </a:p>
        </p:txBody>
      </p:sp>
      <p:pic>
        <p:nvPicPr>
          <p:cNvPr id="2050" name="Picture 2" descr="RÃ©sultat de recherche d'images pour &quot;CRUD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5" t="22739" r="16775" b="19600"/>
          <a:stretch/>
        </p:blipFill>
        <p:spPr bwMode="auto">
          <a:xfrm>
            <a:off x="8008834" y="1826009"/>
            <a:ext cx="3968470" cy="199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Espace réservé du contenu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56" y="4012886"/>
            <a:ext cx="5671126" cy="197326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106390" y="4012886"/>
            <a:ext cx="6574971" cy="178089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fr-FR" dirty="0"/>
              <a:t>S’assurer que la base est lue, modifiable avec des sécurités</a:t>
            </a:r>
          </a:p>
          <a:p>
            <a:r>
              <a:rPr lang="fr-FR" dirty="0"/>
              <a:t>Utilisation des </a:t>
            </a:r>
            <a:r>
              <a:rPr lang="fr-FR" dirty="0" err="1"/>
              <a:t>Repository</a:t>
            </a:r>
            <a:r>
              <a:rPr lang="fr-FR" dirty="0"/>
              <a:t> et des Controller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869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1167619" y="2455372"/>
            <a:ext cx="10058400" cy="1450757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55D4B"/>
                </a:solidFill>
                <a:latin typeface="Amatic SC"/>
                <a:ea typeface="Amatic SC"/>
                <a:cs typeface="Amatic SC"/>
              </a:rPr>
              <a:t>3. Présentation de l’application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0027-AB3E-4AD1-A2AB-98958D1008A5}" type="datetime1">
              <a:rPr lang="fr-FR" smtClean="0"/>
              <a:t>11/06/2018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10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l’équipe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89" y="2140887"/>
            <a:ext cx="1459150" cy="1945533"/>
          </a:xfrm>
          <a:effectLst>
            <a:outerShdw blurRad="393700" dist="50800" dir="5400000" algn="ctr" rotWithShape="0">
              <a:srgbClr val="000000">
                <a:alpha val="84000"/>
              </a:srgbClr>
            </a:outerShdw>
            <a:softEdge rad="190500"/>
          </a:effectLst>
          <a:scene3d>
            <a:camera prst="orthographicFront"/>
            <a:lightRig rig="threePt" dir="t"/>
          </a:scene3d>
          <a:sp3d>
            <a:bevelT w="95250"/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057" y="2140887"/>
            <a:ext cx="1459150" cy="194553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4000"/>
              </a:srgbClr>
            </a:outerShdw>
            <a:softEdge rad="190500"/>
          </a:effectLst>
          <a:scene3d>
            <a:camera prst="orthographicFront"/>
            <a:lightRig rig="threePt" dir="t"/>
          </a:scene3d>
          <a:sp3d>
            <a:bevelT w="95250"/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24" y="2140887"/>
            <a:ext cx="1506047" cy="2008062"/>
          </a:xfrm>
          <a:prstGeom prst="rect">
            <a:avLst/>
          </a:prstGeom>
          <a:effectLst>
            <a:outerShdw blurRad="393700" dist="50800" dir="5400000" algn="ctr" rotWithShape="0">
              <a:srgbClr val="000000">
                <a:alpha val="84000"/>
              </a:srgbClr>
            </a:outerShdw>
            <a:softEdge rad="190500"/>
          </a:effectLst>
          <a:scene3d>
            <a:camera prst="orthographicFront"/>
            <a:lightRig rig="threePt" dir="t"/>
          </a:scene3d>
          <a:sp3d>
            <a:bevelT w="95250"/>
          </a:sp3d>
        </p:spPr>
      </p:pic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10277"/>
              </p:ext>
            </p:extLst>
          </p:nvPr>
        </p:nvGraphicFramePr>
        <p:xfrm>
          <a:off x="1922835" y="4435881"/>
          <a:ext cx="8127999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63500" dir="5400000" algn="ctr" rotWithShape="0">
                    <a:srgbClr val="000000">
                      <a:alpha val="64000"/>
                    </a:srgbClr>
                  </a:outerShdw>
                </a:effectLst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Arnaud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Adeline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Alexandre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Doctorant en chimie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Ingenieur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AgroAlimentaire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Ingénieur en Chimie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 reconversion</a:t>
                      </a:r>
                      <a:r>
                        <a:rPr lang="fr-FR" baseline="0" dirty="0" smtClean="0"/>
                        <a:t> informatique pour le groupe </a:t>
                      </a:r>
                      <a:r>
                        <a:rPr lang="fr-FR" baseline="0" dirty="0" err="1" smtClean="0"/>
                        <a:t>Sopra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Steria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19" y="2140886"/>
            <a:ext cx="1459150" cy="1945533"/>
          </a:xfrm>
          <a:prstGeom prst="rect">
            <a:avLst/>
          </a:prstGeom>
          <a:effectLst>
            <a:outerShdw blurRad="393700" dist="50800" dir="5400000" algn="ctr" rotWithShape="0">
              <a:srgbClr val="000000">
                <a:alpha val="84000"/>
              </a:srgbClr>
            </a:outerShdw>
            <a:softEdge rad="190500"/>
          </a:effectLst>
          <a:scene3d>
            <a:camera prst="orthographicFront"/>
            <a:lightRig rig="threePt" dir="t"/>
          </a:scene3d>
          <a:sp3d>
            <a:bevelT w="95250"/>
          </a:sp3d>
        </p:spPr>
      </p:pic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CF23-8438-4C8D-95AD-C632371C995F}" type="datetime1">
              <a:rPr lang="fr-FR" smtClean="0"/>
              <a:t>11/06/2018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</a:t>
            </a:fld>
            <a:endParaRPr lang="fr-FR"/>
          </a:p>
        </p:txBody>
      </p:sp>
      <p:pic>
        <p:nvPicPr>
          <p:cNvPr id="3076" name="Picture 4" descr="RÃ©sultat de recherche d'images pour &quot;team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0"/>
            <a:ext cx="29813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7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6D72-7833-440B-BF42-0A202C9F9BA8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20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4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E54D-9CCE-47CC-9DEB-569167FF892E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fr-FR" dirty="0" smtClean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Environnement </a:t>
            </a: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du projet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Présentation du Projet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Présentation de l’application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Bilan et </a:t>
            </a:r>
            <a:r>
              <a:rPr lang="fr-FR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perspective</a:t>
            </a: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0182-7E74-4E80-8AD0-669478F1EFFA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5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1167619" y="2455372"/>
            <a:ext cx="10058400" cy="1450757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55D4B"/>
                </a:solidFill>
                <a:latin typeface="Amatic SC"/>
                <a:ea typeface="Amatic SC"/>
                <a:cs typeface="Amatic SC"/>
              </a:rPr>
              <a:t>1. Environnement du projet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EF4-BD81-468D-A505-02BA056FED9E}" type="datetime1">
              <a:rPr lang="fr-FR" smtClean="0"/>
              <a:t>11/06/2018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5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2800" cap="all" dirty="0" err="1" smtClean="0"/>
              <a:t>Factory</a:t>
            </a:r>
            <a:r>
              <a:rPr lang="fr-FR" sz="2800" dirty="0" smtClean="0"/>
              <a:t> : école </a:t>
            </a:r>
            <a:r>
              <a:rPr lang="fr-FR" sz="2800" dirty="0"/>
              <a:t>de formation professionnelle </a:t>
            </a:r>
            <a:r>
              <a:rPr lang="fr-FR" sz="2800" dirty="0"/>
              <a:t>.</a:t>
            </a:r>
            <a:endParaRPr lang="fr-FR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sz="2800" dirty="0"/>
              <a:t>L’organisation </a:t>
            </a:r>
            <a:r>
              <a:rPr lang="fr-FR" sz="2800" dirty="0" smtClean="0"/>
              <a:t>des cursus difficile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800" dirty="0" smtClean="0"/>
              <a:t>Beaucoup d’intervenants avec différents supports de travail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800" dirty="0" smtClean="0"/>
              <a:t>Redondance d’informations et trop de saisie par les gestionnaires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800" dirty="0" err="1" smtClean="0"/>
              <a:t>Necessite</a:t>
            </a:r>
            <a:r>
              <a:rPr lang="fr-FR" sz="2800" dirty="0" smtClean="0"/>
              <a:t> une informatisation efficace du  </a:t>
            </a:r>
            <a:r>
              <a:rPr lang="fr-FR" sz="2800" dirty="0"/>
              <a:t>processus de création, planification et organisation des cursus de formation.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42CD-7A76-4ADB-AEE2-5513CD7D5B28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0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attentes du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/>
              <a:t> un outil pour faciliter la gestion des plannings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/>
              <a:t> </a:t>
            </a:r>
            <a:r>
              <a:rPr lang="fr-FR" sz="2800" dirty="0" smtClean="0"/>
              <a:t>un outil qui permet d’identifier les utilisateurs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/>
              <a:t> </a:t>
            </a:r>
            <a:r>
              <a:rPr lang="fr-FR" sz="2800" dirty="0" smtClean="0"/>
              <a:t>un outil permettant l’affichage des supports (planning, cours, etc.)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/>
              <a:t> </a:t>
            </a:r>
            <a:r>
              <a:rPr lang="fr-FR" sz="2800" dirty="0" smtClean="0"/>
              <a:t>un administrateur de l’outil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/>
              <a:t> différents modules pour créer, modifier, supprimer ou juste lire les informations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/>
              <a:t>outil offrant la gestion des </a:t>
            </a:r>
            <a:r>
              <a:rPr lang="fr-FR" sz="2800" dirty="0"/>
              <a:t>ressources matérielles </a:t>
            </a:r>
            <a:r>
              <a:rPr lang="fr-FR" sz="2800" dirty="0" smtClean="0"/>
              <a:t>ET humaines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/>
              <a:t> </a:t>
            </a:r>
            <a:r>
              <a:rPr lang="fr-FR" sz="2800" dirty="0" smtClean="0"/>
              <a:t>un outil évolutif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A9B3-37F2-43C1-AF9E-3607DC1981A4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6</a:t>
            </a:fld>
            <a:endParaRPr lang="fr-FR"/>
          </a:p>
        </p:txBody>
      </p:sp>
      <p:sp>
        <p:nvSpPr>
          <p:cNvPr id="8" name="AutoShape 4" descr="RÃ©sultat de recherche d'images pour &quot;satisfaction client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02" name="Picture 6" descr="RÃ©sultat de recherche d'images pour &quot;satisfaction client&quot;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458" y="35625"/>
            <a:ext cx="1759356" cy="161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5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contraintes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sz="3200" dirty="0" smtClean="0"/>
              <a:t>Utilisation de JAVA J2EE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 smtClean="0"/>
              <a:t>Utilisation des </a:t>
            </a:r>
            <a:r>
              <a:rPr lang="fr-FR" sz="3200" dirty="0" err="1" smtClean="0"/>
              <a:t>framework</a:t>
            </a:r>
            <a:r>
              <a:rPr lang="fr-FR" sz="3200" dirty="0" smtClean="0"/>
              <a:t> </a:t>
            </a:r>
            <a:r>
              <a:rPr lang="fr-FR" sz="3200" dirty="0" err="1" smtClean="0"/>
              <a:t>SpringBoot</a:t>
            </a:r>
            <a:endParaRPr lang="fr-FR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 smtClean="0"/>
              <a:t>Utilisation d’une base de données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 smtClean="0"/>
              <a:t>Application via site Web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 err="1" smtClean="0"/>
              <a:t>Securités</a:t>
            </a:r>
            <a:r>
              <a:rPr lang="fr-FR" sz="3200" dirty="0" smtClean="0"/>
              <a:t> de connexion et modification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 smtClean="0"/>
              <a:t> Esthétiques et praticité du site/de l’application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09ED-43CC-431B-9325-E2536E4B4DCE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9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risques identifiés du projet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mauvaise appréciation du temps nécessaire et donc retard sur date livraison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assurer la simplicité d’utilisation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répondre correctement aux besoins du client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mauvaise gestion des alertes en cas de matériel utilisé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F892-7EB5-477D-A5C0-5F0CD5DAE477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5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Resultat</a:t>
            </a:r>
            <a:r>
              <a:rPr lang="fr-FR" dirty="0" smtClean="0"/>
              <a:t> attendu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Réduire </a:t>
            </a:r>
            <a:r>
              <a:rPr lang="fr-FR" sz="2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la durée nécessaire pour créer un emploi du temps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Meilleure gestion des ressources humaines</a:t>
            </a:r>
            <a:endParaRPr lang="fr-FR" sz="2800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Synchronisation des </a:t>
            </a:r>
            <a:r>
              <a:rPr lang="fr-FR" sz="2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emplois du temps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 Fiabilité </a:t>
            </a:r>
            <a:r>
              <a:rPr lang="fr-FR" sz="2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des </a:t>
            </a: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informations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</a:t>
            </a: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Meilleure gestion du matériel</a:t>
            </a:r>
            <a:endParaRPr lang="fr-FR" sz="2800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endParaRPr lang="fr-FR" sz="2800" dirty="0"/>
          </a:p>
          <a:p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710E-CB32-49E8-AA84-7E5AD91BEC32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0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Personnalisé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C000"/>
      </a:accent1>
      <a:accent2>
        <a:srgbClr val="FFC000"/>
      </a:accent2>
      <a:accent3>
        <a:srgbClr val="FF0000"/>
      </a:accent3>
      <a:accent4>
        <a:srgbClr val="00B050"/>
      </a:accent4>
      <a:accent5>
        <a:srgbClr val="7030A0"/>
      </a:accent5>
      <a:accent6>
        <a:srgbClr val="FF2929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856</Words>
  <Application>Microsoft Office PowerPoint</Application>
  <PresentationFormat>Grand écran</PresentationFormat>
  <Paragraphs>178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Amatic SC</vt:lpstr>
      <vt:lpstr>Arial</vt:lpstr>
      <vt:lpstr>Calibri</vt:lpstr>
      <vt:lpstr>Calibri Light</vt:lpstr>
      <vt:lpstr>Courier New</vt:lpstr>
      <vt:lpstr>Merriweather</vt:lpstr>
      <vt:lpstr>Wingdings</vt:lpstr>
      <vt:lpstr>Rétrospective</vt:lpstr>
      <vt:lpstr>Projet Factory – Groupe AAA</vt:lpstr>
      <vt:lpstr>Présentation de l’équipe</vt:lpstr>
      <vt:lpstr>Sommaire</vt:lpstr>
      <vt:lpstr>1. Environnement du projet</vt:lpstr>
      <vt:lpstr>Le contexte</vt:lpstr>
      <vt:lpstr>Les attentes du client</vt:lpstr>
      <vt:lpstr>Les contraintes techniques</vt:lpstr>
      <vt:lpstr>Les risques identifiés du projet </vt:lpstr>
      <vt:lpstr>Resultat attendu</vt:lpstr>
      <vt:lpstr>2. Présentation du projet</vt:lpstr>
      <vt:lpstr>Présentation du projet</vt:lpstr>
      <vt:lpstr>Organisation agile</vt:lpstr>
      <vt:lpstr>Les technologies utilisées </vt:lpstr>
      <vt:lpstr>Le product Backlog</vt:lpstr>
      <vt:lpstr>Organisation du travail </vt:lpstr>
      <vt:lpstr>Le début du développement</vt:lpstr>
      <vt:lpstr>Présentation PowerPoint</vt:lpstr>
      <vt:lpstr>Lien avec la base de données </vt:lpstr>
      <vt:lpstr>3. Présentation de l’application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ajc</dc:creator>
  <cp:lastModifiedBy>ajc</cp:lastModifiedBy>
  <cp:revision>62</cp:revision>
  <dcterms:created xsi:type="dcterms:W3CDTF">2018-06-11T13:37:43Z</dcterms:created>
  <dcterms:modified xsi:type="dcterms:W3CDTF">2018-06-11T15:25:46Z</dcterms:modified>
</cp:coreProperties>
</file>