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3" r:id="rId1"/>
  </p:sldMasterIdLst>
  <p:notesMasterIdLst>
    <p:notesMasterId r:id="rId36"/>
  </p:notes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 id="270" r:id="rId14"/>
    <p:sldId id="271" r:id="rId15"/>
    <p:sldId id="269" r:id="rId16"/>
    <p:sldId id="272" r:id="rId17"/>
    <p:sldId id="273" r:id="rId18"/>
    <p:sldId id="274" r:id="rId19"/>
    <p:sldId id="277" r:id="rId20"/>
    <p:sldId id="275" r:id="rId21"/>
    <p:sldId id="276" r:id="rId22"/>
    <p:sldId id="278" r:id="rId23"/>
    <p:sldId id="279" r:id="rId24"/>
    <p:sldId id="280" r:id="rId25"/>
    <p:sldId id="281" r:id="rId26"/>
    <p:sldId id="286" r:id="rId27"/>
    <p:sldId id="282" r:id="rId28"/>
    <p:sldId id="283" r:id="rId29"/>
    <p:sldId id="285" r:id="rId30"/>
    <p:sldId id="287" r:id="rId31"/>
    <p:sldId id="293" r:id="rId32"/>
    <p:sldId id="288" r:id="rId33"/>
    <p:sldId id="289" r:id="rId34"/>
    <p:sldId id="292"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163"/>
    <a:srgbClr val="A61A42"/>
    <a:srgbClr val="F7B909"/>
    <a:srgbClr val="00CC00"/>
    <a:srgbClr val="AD1313"/>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8" autoAdjust="0"/>
    <p:restoredTop sz="72222" autoAdjust="0"/>
  </p:normalViewPr>
  <p:slideViewPr>
    <p:cSldViewPr snapToGrid="0">
      <p:cViewPr varScale="1">
        <p:scale>
          <a:sx n="50" d="100"/>
          <a:sy n="50" d="100"/>
        </p:scale>
        <p:origin x="4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440792-DE9D-4E7A-A6F3-9D85C9A2B7C1}"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fr-FR"/>
        </a:p>
      </dgm:t>
    </dgm:pt>
    <dgm:pt modelId="{88BEFF7C-4F72-4639-A6CA-E9DBDA746140}">
      <dgm:prSet phldrT="[Texte]"/>
      <dgm:spPr/>
      <dgm:t>
        <a:bodyPr/>
        <a:lstStyle/>
        <a:p>
          <a:r>
            <a:rPr lang="fr-FR" dirty="0" smtClean="0"/>
            <a:t>30%</a:t>
          </a:r>
          <a:endParaRPr lang="fr-FR" dirty="0"/>
        </a:p>
      </dgm:t>
    </dgm:pt>
    <dgm:pt modelId="{E72F6B6F-83D1-4DBC-A258-B401AA7AE010}" type="parTrans" cxnId="{2A4E1244-6DB0-4344-B790-F1D2E9B6A8CE}">
      <dgm:prSet/>
      <dgm:spPr/>
      <dgm:t>
        <a:bodyPr/>
        <a:lstStyle/>
        <a:p>
          <a:endParaRPr lang="fr-FR"/>
        </a:p>
      </dgm:t>
    </dgm:pt>
    <dgm:pt modelId="{22CA0198-3089-4ADA-9577-6146681FC49F}" type="sibTrans" cxnId="{2A4E1244-6DB0-4344-B790-F1D2E9B6A8CE}">
      <dgm:prSet/>
      <dgm:spPr/>
      <dgm:t>
        <a:bodyPr/>
        <a:lstStyle/>
        <a:p>
          <a:endParaRPr lang="fr-FR"/>
        </a:p>
      </dgm:t>
    </dgm:pt>
    <dgm:pt modelId="{A6A03147-8FB2-4606-ADB1-71F59CBFCEC4}">
      <dgm:prSet phldrT="[Texte]"/>
      <dgm:spPr/>
      <dgm:t>
        <a:bodyPr/>
        <a:lstStyle/>
        <a:p>
          <a:r>
            <a:rPr lang="fr-FR" b="1" u="sng" dirty="0" smtClean="0"/>
            <a:t>LE DEVELOPPEMENT</a:t>
          </a:r>
          <a:endParaRPr lang="fr-FR" b="1" u="sng" dirty="0"/>
        </a:p>
      </dgm:t>
    </dgm:pt>
    <dgm:pt modelId="{9FDAAED9-60AB-4F11-9EB4-93296AD7F9B0}" type="parTrans" cxnId="{ED2369B0-8F1F-4C82-BD1F-D331D7484F98}">
      <dgm:prSet/>
      <dgm:spPr/>
      <dgm:t>
        <a:bodyPr/>
        <a:lstStyle/>
        <a:p>
          <a:endParaRPr lang="fr-FR"/>
        </a:p>
      </dgm:t>
    </dgm:pt>
    <dgm:pt modelId="{29D6A1D9-100C-4577-B56B-8EF0DF76790A}" type="sibTrans" cxnId="{ED2369B0-8F1F-4C82-BD1F-D331D7484F98}">
      <dgm:prSet/>
      <dgm:spPr/>
      <dgm:t>
        <a:bodyPr/>
        <a:lstStyle/>
        <a:p>
          <a:endParaRPr lang="fr-FR"/>
        </a:p>
      </dgm:t>
    </dgm:pt>
    <dgm:pt modelId="{66172CD7-379B-43A9-9A50-1B52CE3C53B0}">
      <dgm:prSet phldrT="[Texte]"/>
      <dgm:spPr/>
      <dgm:t>
        <a:bodyPr/>
        <a:lstStyle/>
        <a:p>
          <a:r>
            <a:rPr lang="fr-FR" dirty="0" smtClean="0"/>
            <a:t>Projet </a:t>
          </a:r>
          <a:r>
            <a:rPr lang="fr-FR" dirty="0" err="1" smtClean="0"/>
            <a:t>Spring</a:t>
          </a:r>
          <a:r>
            <a:rPr lang="fr-FR" dirty="0" smtClean="0"/>
            <a:t> boot et Projet </a:t>
          </a:r>
          <a:r>
            <a:rPr lang="fr-FR" dirty="0" err="1" smtClean="0"/>
            <a:t>Angular</a:t>
          </a:r>
          <a:endParaRPr lang="fr-FR" dirty="0"/>
        </a:p>
      </dgm:t>
    </dgm:pt>
    <dgm:pt modelId="{EAD66A3D-8F16-446E-9AAD-000D77ACA5A5}" type="parTrans" cxnId="{6E44B0AD-A965-47F3-BEB6-9B7B86C10FF4}">
      <dgm:prSet/>
      <dgm:spPr/>
      <dgm:t>
        <a:bodyPr/>
        <a:lstStyle/>
        <a:p>
          <a:endParaRPr lang="fr-FR"/>
        </a:p>
      </dgm:t>
    </dgm:pt>
    <dgm:pt modelId="{5C63EC09-21B4-4F3B-8390-B4015F3F3563}" type="sibTrans" cxnId="{6E44B0AD-A965-47F3-BEB6-9B7B86C10FF4}">
      <dgm:prSet/>
      <dgm:spPr/>
      <dgm:t>
        <a:bodyPr/>
        <a:lstStyle/>
        <a:p>
          <a:endParaRPr lang="fr-FR"/>
        </a:p>
      </dgm:t>
    </dgm:pt>
    <dgm:pt modelId="{BDA997D8-FF1D-42DD-9F71-3E4DDCEFA335}">
      <dgm:prSet phldrT="[Texte]"/>
      <dgm:spPr/>
      <dgm:t>
        <a:bodyPr/>
        <a:lstStyle/>
        <a:p>
          <a:r>
            <a:rPr lang="fr-FR" dirty="0" smtClean="0"/>
            <a:t>30%</a:t>
          </a:r>
          <a:endParaRPr lang="fr-FR" dirty="0"/>
        </a:p>
      </dgm:t>
    </dgm:pt>
    <dgm:pt modelId="{EE3089BB-CF51-4D3B-988F-0E33C77CC7C7}" type="parTrans" cxnId="{60E58495-438C-4AE7-9981-00CB7745C5DF}">
      <dgm:prSet/>
      <dgm:spPr/>
      <dgm:t>
        <a:bodyPr/>
        <a:lstStyle/>
        <a:p>
          <a:endParaRPr lang="fr-FR"/>
        </a:p>
      </dgm:t>
    </dgm:pt>
    <dgm:pt modelId="{94A0B15B-EAAC-4069-ADE7-B20FDCC2202F}" type="sibTrans" cxnId="{60E58495-438C-4AE7-9981-00CB7745C5DF}">
      <dgm:prSet/>
      <dgm:spPr/>
      <dgm:t>
        <a:bodyPr/>
        <a:lstStyle/>
        <a:p>
          <a:endParaRPr lang="fr-FR"/>
        </a:p>
      </dgm:t>
    </dgm:pt>
    <dgm:pt modelId="{6B67A59A-4BC1-486F-AEAF-C06DE09BA808}">
      <dgm:prSet phldrT="[Texte]"/>
      <dgm:spPr/>
      <dgm:t>
        <a:bodyPr/>
        <a:lstStyle/>
        <a:p>
          <a:r>
            <a:rPr lang="fr-FR" dirty="0" smtClean="0"/>
            <a:t>Test </a:t>
          </a:r>
          <a:r>
            <a:rPr lang="fr-FR" dirty="0" err="1" smtClean="0"/>
            <a:t>DataBase</a:t>
          </a:r>
          <a:r>
            <a:rPr lang="fr-FR" dirty="0" smtClean="0"/>
            <a:t>, </a:t>
          </a:r>
          <a:r>
            <a:rPr lang="fr-FR" dirty="0" err="1" smtClean="0"/>
            <a:t>Spring</a:t>
          </a:r>
          <a:r>
            <a:rPr lang="fr-FR" dirty="0" smtClean="0"/>
            <a:t> Boot, Test </a:t>
          </a:r>
          <a:r>
            <a:rPr lang="fr-FR" dirty="0" err="1" smtClean="0"/>
            <a:t>Angular</a:t>
          </a:r>
          <a:r>
            <a:rPr lang="fr-FR" dirty="0" smtClean="0"/>
            <a:t>, web et connexion avec le projet précédent</a:t>
          </a:r>
          <a:endParaRPr lang="fr-FR" dirty="0"/>
        </a:p>
      </dgm:t>
    </dgm:pt>
    <dgm:pt modelId="{6B985E36-FDDB-4762-AD8C-D159AE5EB7D5}" type="parTrans" cxnId="{95945DF4-F4E3-4D2F-8780-8B211C6B9CBE}">
      <dgm:prSet/>
      <dgm:spPr/>
      <dgm:t>
        <a:bodyPr/>
        <a:lstStyle/>
        <a:p>
          <a:endParaRPr lang="fr-FR"/>
        </a:p>
      </dgm:t>
    </dgm:pt>
    <dgm:pt modelId="{B15E8FB7-DCFB-43F2-8AC7-1FC3B7E9F9BD}" type="sibTrans" cxnId="{95945DF4-F4E3-4D2F-8780-8B211C6B9CBE}">
      <dgm:prSet/>
      <dgm:spPr/>
      <dgm:t>
        <a:bodyPr/>
        <a:lstStyle/>
        <a:p>
          <a:endParaRPr lang="fr-FR"/>
        </a:p>
      </dgm:t>
    </dgm:pt>
    <dgm:pt modelId="{2DF6D162-72A5-4F3A-8FD3-A0A409DFAE83}">
      <dgm:prSet phldrT="[Texte]"/>
      <dgm:spPr/>
      <dgm:t>
        <a:bodyPr/>
        <a:lstStyle/>
        <a:p>
          <a:r>
            <a:rPr lang="fr-FR" dirty="0" smtClean="0"/>
            <a:t>25%</a:t>
          </a:r>
          <a:endParaRPr lang="fr-FR" dirty="0"/>
        </a:p>
      </dgm:t>
    </dgm:pt>
    <dgm:pt modelId="{500F1E95-4A9B-4F69-A696-4EC67EFA4537}" type="parTrans" cxnId="{6F4BBBC0-0154-4464-B3AC-CEFF7FAEA641}">
      <dgm:prSet/>
      <dgm:spPr/>
      <dgm:t>
        <a:bodyPr/>
        <a:lstStyle/>
        <a:p>
          <a:endParaRPr lang="fr-FR"/>
        </a:p>
      </dgm:t>
    </dgm:pt>
    <dgm:pt modelId="{5629D3AF-F6ED-462C-8138-C82F0DD84B5C}" type="sibTrans" cxnId="{6F4BBBC0-0154-4464-B3AC-CEFF7FAEA641}">
      <dgm:prSet/>
      <dgm:spPr/>
      <dgm:t>
        <a:bodyPr/>
        <a:lstStyle/>
        <a:p>
          <a:endParaRPr lang="fr-FR"/>
        </a:p>
      </dgm:t>
    </dgm:pt>
    <dgm:pt modelId="{5838C88E-663D-4C2E-80A0-DD2364208C43}">
      <dgm:prSet phldrT="[Texte]"/>
      <dgm:spPr/>
      <dgm:t>
        <a:bodyPr/>
        <a:lstStyle/>
        <a:p>
          <a:r>
            <a:rPr lang="fr-FR" b="1" u="sng" dirty="0" smtClean="0"/>
            <a:t>LE DESIGN</a:t>
          </a:r>
          <a:endParaRPr lang="fr-FR" b="1" u="sng" dirty="0"/>
        </a:p>
      </dgm:t>
    </dgm:pt>
    <dgm:pt modelId="{32EE27A5-903A-4ED1-880C-D00D4BC42824}" type="parTrans" cxnId="{D599A3E3-7165-484F-9B13-E728D61DC823}">
      <dgm:prSet/>
      <dgm:spPr/>
      <dgm:t>
        <a:bodyPr/>
        <a:lstStyle/>
        <a:p>
          <a:endParaRPr lang="fr-FR"/>
        </a:p>
      </dgm:t>
    </dgm:pt>
    <dgm:pt modelId="{2EFFB200-779C-47EC-B950-68656F9CE6FC}" type="sibTrans" cxnId="{D599A3E3-7165-484F-9B13-E728D61DC823}">
      <dgm:prSet/>
      <dgm:spPr/>
      <dgm:t>
        <a:bodyPr/>
        <a:lstStyle/>
        <a:p>
          <a:endParaRPr lang="fr-FR"/>
        </a:p>
      </dgm:t>
    </dgm:pt>
    <dgm:pt modelId="{FBDE3E6D-884F-4885-A143-06FED84BC05C}">
      <dgm:prSet phldrT="[Texte]"/>
      <dgm:spPr/>
      <dgm:t>
        <a:bodyPr/>
        <a:lstStyle/>
        <a:p>
          <a:r>
            <a:rPr lang="fr-FR" dirty="0" smtClean="0"/>
            <a:t>Design du site, disposition, </a:t>
          </a:r>
          <a:r>
            <a:rPr lang="fr-FR" dirty="0" err="1" smtClean="0"/>
            <a:t>bootstrap</a:t>
          </a:r>
          <a:endParaRPr lang="fr-FR" dirty="0"/>
        </a:p>
      </dgm:t>
    </dgm:pt>
    <dgm:pt modelId="{537CB0AF-66A4-4C59-B530-8CC567BC476D}" type="parTrans" cxnId="{C22D2723-291C-42D4-872C-EAF5B50C920A}">
      <dgm:prSet/>
      <dgm:spPr/>
      <dgm:t>
        <a:bodyPr/>
        <a:lstStyle/>
        <a:p>
          <a:endParaRPr lang="fr-FR"/>
        </a:p>
      </dgm:t>
    </dgm:pt>
    <dgm:pt modelId="{F616CF1C-AD2E-4A40-ADA5-A135C7F953F6}" type="sibTrans" cxnId="{C22D2723-291C-42D4-872C-EAF5B50C920A}">
      <dgm:prSet/>
      <dgm:spPr/>
      <dgm:t>
        <a:bodyPr/>
        <a:lstStyle/>
        <a:p>
          <a:endParaRPr lang="fr-FR"/>
        </a:p>
      </dgm:t>
    </dgm:pt>
    <dgm:pt modelId="{0EE3B280-D93A-49CF-8EF6-293ABC3164BF}">
      <dgm:prSet/>
      <dgm:spPr/>
      <dgm:t>
        <a:bodyPr/>
        <a:lstStyle/>
        <a:p>
          <a:r>
            <a:rPr lang="fr-FR" dirty="0" smtClean="0"/>
            <a:t>15%</a:t>
          </a:r>
          <a:endParaRPr lang="fr-FR" dirty="0"/>
        </a:p>
      </dgm:t>
    </dgm:pt>
    <dgm:pt modelId="{0E71EA9D-AD96-48A1-9008-B9379A0DA3F0}" type="parTrans" cxnId="{7990BA21-400D-4BEA-9B66-866FD929A426}">
      <dgm:prSet/>
      <dgm:spPr/>
      <dgm:t>
        <a:bodyPr/>
        <a:lstStyle/>
        <a:p>
          <a:endParaRPr lang="fr-FR"/>
        </a:p>
      </dgm:t>
    </dgm:pt>
    <dgm:pt modelId="{7326B631-5DB8-4729-9769-D77ECCE0CCB4}" type="sibTrans" cxnId="{7990BA21-400D-4BEA-9B66-866FD929A426}">
      <dgm:prSet/>
      <dgm:spPr/>
      <dgm:t>
        <a:bodyPr/>
        <a:lstStyle/>
        <a:p>
          <a:endParaRPr lang="fr-FR"/>
        </a:p>
      </dgm:t>
    </dgm:pt>
    <dgm:pt modelId="{AAB924AB-E099-4E84-96E2-6F9D4EF1951C}">
      <dgm:prSet phldrT="[Texte]"/>
      <dgm:spPr/>
      <dgm:t>
        <a:bodyPr/>
        <a:lstStyle/>
        <a:p>
          <a:r>
            <a:rPr lang="fr-FR" b="1" u="sng" dirty="0" smtClean="0"/>
            <a:t>LES TESTS </a:t>
          </a:r>
          <a:endParaRPr lang="fr-FR" b="1" u="sng" dirty="0"/>
        </a:p>
      </dgm:t>
    </dgm:pt>
    <dgm:pt modelId="{99537F33-648E-4E12-9C80-AAFD09416C12}" type="parTrans" cxnId="{5A017175-8E83-4FB9-AD5D-4A08E15DEDC8}">
      <dgm:prSet/>
      <dgm:spPr/>
      <dgm:t>
        <a:bodyPr/>
        <a:lstStyle/>
        <a:p>
          <a:endParaRPr lang="fr-FR"/>
        </a:p>
      </dgm:t>
    </dgm:pt>
    <dgm:pt modelId="{7EDE50A6-35AA-42A5-A4FB-C1ABCA2050A1}" type="sibTrans" cxnId="{5A017175-8E83-4FB9-AD5D-4A08E15DEDC8}">
      <dgm:prSet/>
      <dgm:spPr/>
      <dgm:t>
        <a:bodyPr/>
        <a:lstStyle/>
        <a:p>
          <a:endParaRPr lang="fr-FR"/>
        </a:p>
      </dgm:t>
    </dgm:pt>
    <dgm:pt modelId="{6B31023D-8314-440D-9058-24CAB51DE770}">
      <dgm:prSet/>
      <dgm:spPr/>
      <dgm:t>
        <a:bodyPr/>
        <a:lstStyle/>
        <a:p>
          <a:r>
            <a:rPr lang="fr-FR" b="1" u="sng" dirty="0" smtClean="0"/>
            <a:t>LA PRESENTATION</a:t>
          </a:r>
          <a:endParaRPr lang="fr-FR" dirty="0"/>
        </a:p>
      </dgm:t>
    </dgm:pt>
    <dgm:pt modelId="{FA1C998B-FFA3-424F-A9BC-12A4682F0AEE}" type="parTrans" cxnId="{D43031E4-8E4F-46D6-8746-3211AE57C7C2}">
      <dgm:prSet/>
      <dgm:spPr/>
    </dgm:pt>
    <dgm:pt modelId="{C0A36493-C2D3-484A-8FEE-2A02B6EBFF12}" type="sibTrans" cxnId="{D43031E4-8E4F-46D6-8746-3211AE57C7C2}">
      <dgm:prSet/>
      <dgm:spPr/>
    </dgm:pt>
    <dgm:pt modelId="{4DEFA45E-B6F5-464A-8F2D-F73F3F6BE1CA}">
      <dgm:prSet/>
      <dgm:spPr/>
      <dgm:t>
        <a:bodyPr/>
        <a:lstStyle/>
        <a:p>
          <a:r>
            <a:rPr lang="fr-FR" dirty="0" smtClean="0"/>
            <a:t>Préparation du support et présentation</a:t>
          </a:r>
          <a:endParaRPr lang="fr-FR" dirty="0"/>
        </a:p>
      </dgm:t>
    </dgm:pt>
    <dgm:pt modelId="{E418B9CE-EAD9-4BF7-ADB0-FE4B336A6802}" type="parTrans" cxnId="{33CF832A-5FEA-4A0D-95CD-21196FA4EC96}">
      <dgm:prSet/>
      <dgm:spPr/>
      <dgm:t>
        <a:bodyPr/>
        <a:lstStyle/>
        <a:p>
          <a:endParaRPr lang="fr-FR"/>
        </a:p>
      </dgm:t>
    </dgm:pt>
    <dgm:pt modelId="{7227B207-5395-479B-BB3B-356D1152E926}" type="sibTrans" cxnId="{33CF832A-5FEA-4A0D-95CD-21196FA4EC96}">
      <dgm:prSet/>
      <dgm:spPr/>
      <dgm:t>
        <a:bodyPr/>
        <a:lstStyle/>
        <a:p>
          <a:endParaRPr lang="fr-FR"/>
        </a:p>
      </dgm:t>
    </dgm:pt>
    <dgm:pt modelId="{72F3BAEB-502C-4F61-83E3-7C453C4ACC66}" type="pres">
      <dgm:prSet presAssocID="{D9440792-DE9D-4E7A-A6F3-9D85C9A2B7C1}" presName="linearFlow" presStyleCnt="0">
        <dgm:presLayoutVars>
          <dgm:dir/>
          <dgm:animLvl val="lvl"/>
          <dgm:resizeHandles val="exact"/>
        </dgm:presLayoutVars>
      </dgm:prSet>
      <dgm:spPr/>
      <dgm:t>
        <a:bodyPr/>
        <a:lstStyle/>
        <a:p>
          <a:endParaRPr lang="fr-FR"/>
        </a:p>
      </dgm:t>
    </dgm:pt>
    <dgm:pt modelId="{5BEF11AD-C49B-4EC6-988C-1507779FE156}" type="pres">
      <dgm:prSet presAssocID="{88BEFF7C-4F72-4639-A6CA-E9DBDA746140}" presName="composite" presStyleCnt="0"/>
      <dgm:spPr/>
    </dgm:pt>
    <dgm:pt modelId="{D7E5B174-AC4B-4F3C-8EFE-A2DBA916427B}" type="pres">
      <dgm:prSet presAssocID="{88BEFF7C-4F72-4639-A6CA-E9DBDA746140}" presName="parentText" presStyleLbl="alignNode1" presStyleIdx="0" presStyleCnt="4">
        <dgm:presLayoutVars>
          <dgm:chMax val="1"/>
          <dgm:bulletEnabled val="1"/>
        </dgm:presLayoutVars>
      </dgm:prSet>
      <dgm:spPr/>
      <dgm:t>
        <a:bodyPr/>
        <a:lstStyle/>
        <a:p>
          <a:endParaRPr lang="fr-FR"/>
        </a:p>
      </dgm:t>
    </dgm:pt>
    <dgm:pt modelId="{CDA8CC48-33EC-43A4-820C-229A4A1E8895}" type="pres">
      <dgm:prSet presAssocID="{88BEFF7C-4F72-4639-A6CA-E9DBDA746140}" presName="descendantText" presStyleLbl="alignAcc1" presStyleIdx="0" presStyleCnt="4">
        <dgm:presLayoutVars>
          <dgm:bulletEnabled val="1"/>
        </dgm:presLayoutVars>
      </dgm:prSet>
      <dgm:spPr/>
      <dgm:t>
        <a:bodyPr/>
        <a:lstStyle/>
        <a:p>
          <a:endParaRPr lang="fr-FR"/>
        </a:p>
      </dgm:t>
    </dgm:pt>
    <dgm:pt modelId="{6FD294C7-0037-4E7D-B378-0D90C3845067}" type="pres">
      <dgm:prSet presAssocID="{22CA0198-3089-4ADA-9577-6146681FC49F}" presName="sp" presStyleCnt="0"/>
      <dgm:spPr/>
    </dgm:pt>
    <dgm:pt modelId="{A2691F1B-DEB9-462A-81A2-8B5C9825F56B}" type="pres">
      <dgm:prSet presAssocID="{BDA997D8-FF1D-42DD-9F71-3E4DDCEFA335}" presName="composite" presStyleCnt="0"/>
      <dgm:spPr/>
    </dgm:pt>
    <dgm:pt modelId="{1177879C-8872-46E7-885A-FD73DC31CC88}" type="pres">
      <dgm:prSet presAssocID="{BDA997D8-FF1D-42DD-9F71-3E4DDCEFA335}" presName="parentText" presStyleLbl="alignNode1" presStyleIdx="1" presStyleCnt="4">
        <dgm:presLayoutVars>
          <dgm:chMax val="1"/>
          <dgm:bulletEnabled val="1"/>
        </dgm:presLayoutVars>
      </dgm:prSet>
      <dgm:spPr/>
      <dgm:t>
        <a:bodyPr/>
        <a:lstStyle/>
        <a:p>
          <a:endParaRPr lang="fr-FR"/>
        </a:p>
      </dgm:t>
    </dgm:pt>
    <dgm:pt modelId="{EB42497A-1B47-4808-A1CF-B43120F3D0A5}" type="pres">
      <dgm:prSet presAssocID="{BDA997D8-FF1D-42DD-9F71-3E4DDCEFA335}" presName="descendantText" presStyleLbl="alignAcc1" presStyleIdx="1" presStyleCnt="4">
        <dgm:presLayoutVars>
          <dgm:bulletEnabled val="1"/>
        </dgm:presLayoutVars>
      </dgm:prSet>
      <dgm:spPr/>
      <dgm:t>
        <a:bodyPr/>
        <a:lstStyle/>
        <a:p>
          <a:endParaRPr lang="fr-FR"/>
        </a:p>
      </dgm:t>
    </dgm:pt>
    <dgm:pt modelId="{647BDA1D-B436-43D0-A818-5694210F1111}" type="pres">
      <dgm:prSet presAssocID="{94A0B15B-EAAC-4069-ADE7-B20FDCC2202F}" presName="sp" presStyleCnt="0"/>
      <dgm:spPr/>
    </dgm:pt>
    <dgm:pt modelId="{49AF1CB9-70FD-415F-8AFA-5EF26676FE3D}" type="pres">
      <dgm:prSet presAssocID="{2DF6D162-72A5-4F3A-8FD3-A0A409DFAE83}" presName="composite" presStyleCnt="0"/>
      <dgm:spPr/>
    </dgm:pt>
    <dgm:pt modelId="{2E548686-55A4-41C7-B3D7-EDE9244C4123}" type="pres">
      <dgm:prSet presAssocID="{2DF6D162-72A5-4F3A-8FD3-A0A409DFAE83}" presName="parentText" presStyleLbl="alignNode1" presStyleIdx="2" presStyleCnt="4">
        <dgm:presLayoutVars>
          <dgm:chMax val="1"/>
          <dgm:bulletEnabled val="1"/>
        </dgm:presLayoutVars>
      </dgm:prSet>
      <dgm:spPr/>
      <dgm:t>
        <a:bodyPr/>
        <a:lstStyle/>
        <a:p>
          <a:endParaRPr lang="fr-FR"/>
        </a:p>
      </dgm:t>
    </dgm:pt>
    <dgm:pt modelId="{F52ADA67-E94C-4552-BFAF-85B0AB32CEBC}" type="pres">
      <dgm:prSet presAssocID="{2DF6D162-72A5-4F3A-8FD3-A0A409DFAE83}" presName="descendantText" presStyleLbl="alignAcc1" presStyleIdx="2" presStyleCnt="4">
        <dgm:presLayoutVars>
          <dgm:bulletEnabled val="1"/>
        </dgm:presLayoutVars>
      </dgm:prSet>
      <dgm:spPr/>
      <dgm:t>
        <a:bodyPr/>
        <a:lstStyle/>
        <a:p>
          <a:endParaRPr lang="fr-FR"/>
        </a:p>
      </dgm:t>
    </dgm:pt>
    <dgm:pt modelId="{9498939C-51D4-437F-AFC9-63DFEF529459}" type="pres">
      <dgm:prSet presAssocID="{5629D3AF-F6ED-462C-8138-C82F0DD84B5C}" presName="sp" presStyleCnt="0"/>
      <dgm:spPr/>
    </dgm:pt>
    <dgm:pt modelId="{FD948F18-CD80-4BD6-8C21-C37B268398E0}" type="pres">
      <dgm:prSet presAssocID="{0EE3B280-D93A-49CF-8EF6-293ABC3164BF}" presName="composite" presStyleCnt="0"/>
      <dgm:spPr/>
    </dgm:pt>
    <dgm:pt modelId="{C5EB81DF-8EE5-474A-9DAB-DF07577F553D}" type="pres">
      <dgm:prSet presAssocID="{0EE3B280-D93A-49CF-8EF6-293ABC3164BF}" presName="parentText" presStyleLbl="alignNode1" presStyleIdx="3" presStyleCnt="4">
        <dgm:presLayoutVars>
          <dgm:chMax val="1"/>
          <dgm:bulletEnabled val="1"/>
        </dgm:presLayoutVars>
      </dgm:prSet>
      <dgm:spPr/>
      <dgm:t>
        <a:bodyPr/>
        <a:lstStyle/>
        <a:p>
          <a:endParaRPr lang="fr-FR"/>
        </a:p>
      </dgm:t>
    </dgm:pt>
    <dgm:pt modelId="{44CDBF3E-36FA-4499-8E30-0704634193D8}" type="pres">
      <dgm:prSet presAssocID="{0EE3B280-D93A-49CF-8EF6-293ABC3164BF}" presName="descendantText" presStyleLbl="alignAcc1" presStyleIdx="3" presStyleCnt="4">
        <dgm:presLayoutVars>
          <dgm:bulletEnabled val="1"/>
        </dgm:presLayoutVars>
      </dgm:prSet>
      <dgm:spPr/>
      <dgm:t>
        <a:bodyPr/>
        <a:lstStyle/>
        <a:p>
          <a:endParaRPr lang="fr-FR"/>
        </a:p>
      </dgm:t>
    </dgm:pt>
  </dgm:ptLst>
  <dgm:cxnLst>
    <dgm:cxn modelId="{7990BA21-400D-4BEA-9B66-866FD929A426}" srcId="{D9440792-DE9D-4E7A-A6F3-9D85C9A2B7C1}" destId="{0EE3B280-D93A-49CF-8EF6-293ABC3164BF}" srcOrd="3" destOrd="0" parTransId="{0E71EA9D-AD96-48A1-9008-B9379A0DA3F0}" sibTransId="{7326B631-5DB8-4729-9769-D77ECCE0CCB4}"/>
    <dgm:cxn modelId="{C64C0D91-3CE1-4B50-99FE-843094C9C399}" type="presOf" srcId="{2DF6D162-72A5-4F3A-8FD3-A0A409DFAE83}" destId="{2E548686-55A4-41C7-B3D7-EDE9244C4123}" srcOrd="0" destOrd="0" presId="urn:microsoft.com/office/officeart/2005/8/layout/chevron2"/>
    <dgm:cxn modelId="{D43031E4-8E4F-46D6-8746-3211AE57C7C2}" srcId="{0EE3B280-D93A-49CF-8EF6-293ABC3164BF}" destId="{6B31023D-8314-440D-9058-24CAB51DE770}" srcOrd="0" destOrd="0" parTransId="{FA1C998B-FFA3-424F-A9BC-12A4682F0AEE}" sibTransId="{C0A36493-C2D3-484A-8FEE-2A02B6EBFF12}"/>
    <dgm:cxn modelId="{C22D2723-291C-42D4-872C-EAF5B50C920A}" srcId="{2DF6D162-72A5-4F3A-8FD3-A0A409DFAE83}" destId="{FBDE3E6D-884F-4885-A143-06FED84BC05C}" srcOrd="1" destOrd="0" parTransId="{537CB0AF-66A4-4C59-B530-8CC567BC476D}" sibTransId="{F616CF1C-AD2E-4A40-ADA5-A135C7F953F6}"/>
    <dgm:cxn modelId="{6F4BBBC0-0154-4464-B3AC-CEFF7FAEA641}" srcId="{D9440792-DE9D-4E7A-A6F3-9D85C9A2B7C1}" destId="{2DF6D162-72A5-4F3A-8FD3-A0A409DFAE83}" srcOrd="2" destOrd="0" parTransId="{500F1E95-4A9B-4F69-A696-4EC67EFA4537}" sibTransId="{5629D3AF-F6ED-462C-8138-C82F0DD84B5C}"/>
    <dgm:cxn modelId="{2A4E1244-6DB0-4344-B790-F1D2E9B6A8CE}" srcId="{D9440792-DE9D-4E7A-A6F3-9D85C9A2B7C1}" destId="{88BEFF7C-4F72-4639-A6CA-E9DBDA746140}" srcOrd="0" destOrd="0" parTransId="{E72F6B6F-83D1-4DBC-A258-B401AA7AE010}" sibTransId="{22CA0198-3089-4ADA-9577-6146681FC49F}"/>
    <dgm:cxn modelId="{8BE8ED6B-72E8-4DF4-A14A-5014F4588E2C}" type="presOf" srcId="{A6A03147-8FB2-4606-ADB1-71F59CBFCEC4}" destId="{CDA8CC48-33EC-43A4-820C-229A4A1E8895}" srcOrd="0" destOrd="0" presId="urn:microsoft.com/office/officeart/2005/8/layout/chevron2"/>
    <dgm:cxn modelId="{90A9466E-19BA-4B24-8563-245E80266796}" type="presOf" srcId="{88BEFF7C-4F72-4639-A6CA-E9DBDA746140}" destId="{D7E5B174-AC4B-4F3C-8EFE-A2DBA916427B}" srcOrd="0" destOrd="0" presId="urn:microsoft.com/office/officeart/2005/8/layout/chevron2"/>
    <dgm:cxn modelId="{59B434C2-5DC1-49AE-9BD3-4A50E9CF3EAD}" type="presOf" srcId="{6B67A59A-4BC1-486F-AEAF-C06DE09BA808}" destId="{EB42497A-1B47-4808-A1CF-B43120F3D0A5}" srcOrd="0" destOrd="1" presId="urn:microsoft.com/office/officeart/2005/8/layout/chevron2"/>
    <dgm:cxn modelId="{FFB86F78-4A54-41BD-9681-9F005BED492A}" type="presOf" srcId="{6B31023D-8314-440D-9058-24CAB51DE770}" destId="{44CDBF3E-36FA-4499-8E30-0704634193D8}" srcOrd="0" destOrd="0" presId="urn:microsoft.com/office/officeart/2005/8/layout/chevron2"/>
    <dgm:cxn modelId="{D599A3E3-7165-484F-9B13-E728D61DC823}" srcId="{2DF6D162-72A5-4F3A-8FD3-A0A409DFAE83}" destId="{5838C88E-663D-4C2E-80A0-DD2364208C43}" srcOrd="0" destOrd="0" parTransId="{32EE27A5-903A-4ED1-880C-D00D4BC42824}" sibTransId="{2EFFB200-779C-47EC-B950-68656F9CE6FC}"/>
    <dgm:cxn modelId="{907CFFEB-82D7-4442-AFBD-FB08E1361F1C}" type="presOf" srcId="{0EE3B280-D93A-49CF-8EF6-293ABC3164BF}" destId="{C5EB81DF-8EE5-474A-9DAB-DF07577F553D}" srcOrd="0" destOrd="0" presId="urn:microsoft.com/office/officeart/2005/8/layout/chevron2"/>
    <dgm:cxn modelId="{ED2369B0-8F1F-4C82-BD1F-D331D7484F98}" srcId="{88BEFF7C-4F72-4639-A6CA-E9DBDA746140}" destId="{A6A03147-8FB2-4606-ADB1-71F59CBFCEC4}" srcOrd="0" destOrd="0" parTransId="{9FDAAED9-60AB-4F11-9EB4-93296AD7F9B0}" sibTransId="{29D6A1D9-100C-4577-B56B-8EF0DF76790A}"/>
    <dgm:cxn modelId="{95945DF4-F4E3-4D2F-8780-8B211C6B9CBE}" srcId="{BDA997D8-FF1D-42DD-9F71-3E4DDCEFA335}" destId="{6B67A59A-4BC1-486F-AEAF-C06DE09BA808}" srcOrd="1" destOrd="0" parTransId="{6B985E36-FDDB-4762-AD8C-D159AE5EB7D5}" sibTransId="{B15E8FB7-DCFB-43F2-8AC7-1FC3B7E9F9BD}"/>
    <dgm:cxn modelId="{A8392F70-3869-4F81-B63B-8116A8316D8E}" type="presOf" srcId="{66172CD7-379B-43A9-9A50-1B52CE3C53B0}" destId="{CDA8CC48-33EC-43A4-820C-229A4A1E8895}" srcOrd="0" destOrd="1" presId="urn:microsoft.com/office/officeart/2005/8/layout/chevron2"/>
    <dgm:cxn modelId="{C78473F1-D4D6-474C-8DBC-67EB2AD468CE}" type="presOf" srcId="{D9440792-DE9D-4E7A-A6F3-9D85C9A2B7C1}" destId="{72F3BAEB-502C-4F61-83E3-7C453C4ACC66}" srcOrd="0" destOrd="0" presId="urn:microsoft.com/office/officeart/2005/8/layout/chevron2"/>
    <dgm:cxn modelId="{3BD1AA00-9DDA-40AE-84A9-C5B42E7B0AA5}" type="presOf" srcId="{5838C88E-663D-4C2E-80A0-DD2364208C43}" destId="{F52ADA67-E94C-4552-BFAF-85B0AB32CEBC}" srcOrd="0" destOrd="0" presId="urn:microsoft.com/office/officeart/2005/8/layout/chevron2"/>
    <dgm:cxn modelId="{33CF832A-5FEA-4A0D-95CD-21196FA4EC96}" srcId="{0EE3B280-D93A-49CF-8EF6-293ABC3164BF}" destId="{4DEFA45E-B6F5-464A-8F2D-F73F3F6BE1CA}" srcOrd="1" destOrd="0" parTransId="{E418B9CE-EAD9-4BF7-ADB0-FE4B336A6802}" sibTransId="{7227B207-5395-479B-BB3B-356D1152E926}"/>
    <dgm:cxn modelId="{6E44B0AD-A965-47F3-BEB6-9B7B86C10FF4}" srcId="{88BEFF7C-4F72-4639-A6CA-E9DBDA746140}" destId="{66172CD7-379B-43A9-9A50-1B52CE3C53B0}" srcOrd="1" destOrd="0" parTransId="{EAD66A3D-8F16-446E-9AAD-000D77ACA5A5}" sibTransId="{5C63EC09-21B4-4F3B-8390-B4015F3F3563}"/>
    <dgm:cxn modelId="{8FCB8295-7076-4461-9874-6DEDE1A7D4D8}" type="presOf" srcId="{4DEFA45E-B6F5-464A-8F2D-F73F3F6BE1CA}" destId="{44CDBF3E-36FA-4499-8E30-0704634193D8}" srcOrd="0" destOrd="1" presId="urn:microsoft.com/office/officeart/2005/8/layout/chevron2"/>
    <dgm:cxn modelId="{0E97EC8D-C7A8-4766-950A-C6ACF62A1E4A}" type="presOf" srcId="{FBDE3E6D-884F-4885-A143-06FED84BC05C}" destId="{F52ADA67-E94C-4552-BFAF-85B0AB32CEBC}" srcOrd="0" destOrd="1" presId="urn:microsoft.com/office/officeart/2005/8/layout/chevron2"/>
    <dgm:cxn modelId="{60E58495-438C-4AE7-9981-00CB7745C5DF}" srcId="{D9440792-DE9D-4E7A-A6F3-9D85C9A2B7C1}" destId="{BDA997D8-FF1D-42DD-9F71-3E4DDCEFA335}" srcOrd="1" destOrd="0" parTransId="{EE3089BB-CF51-4D3B-988F-0E33C77CC7C7}" sibTransId="{94A0B15B-EAAC-4069-ADE7-B20FDCC2202F}"/>
    <dgm:cxn modelId="{5A017175-8E83-4FB9-AD5D-4A08E15DEDC8}" srcId="{BDA997D8-FF1D-42DD-9F71-3E4DDCEFA335}" destId="{AAB924AB-E099-4E84-96E2-6F9D4EF1951C}" srcOrd="0" destOrd="0" parTransId="{99537F33-648E-4E12-9C80-AAFD09416C12}" sibTransId="{7EDE50A6-35AA-42A5-A4FB-C1ABCA2050A1}"/>
    <dgm:cxn modelId="{45B24DF5-60B0-472D-97D0-8F082726E62B}" type="presOf" srcId="{AAB924AB-E099-4E84-96E2-6F9D4EF1951C}" destId="{EB42497A-1B47-4808-A1CF-B43120F3D0A5}" srcOrd="0" destOrd="0" presId="urn:microsoft.com/office/officeart/2005/8/layout/chevron2"/>
    <dgm:cxn modelId="{1708EEEC-F7F6-41CD-B660-9238EC7EB1EA}" type="presOf" srcId="{BDA997D8-FF1D-42DD-9F71-3E4DDCEFA335}" destId="{1177879C-8872-46E7-885A-FD73DC31CC88}" srcOrd="0" destOrd="0" presId="urn:microsoft.com/office/officeart/2005/8/layout/chevron2"/>
    <dgm:cxn modelId="{6FE57C08-7B9F-41B3-8DFF-DE69451A0FA0}" type="presParOf" srcId="{72F3BAEB-502C-4F61-83E3-7C453C4ACC66}" destId="{5BEF11AD-C49B-4EC6-988C-1507779FE156}" srcOrd="0" destOrd="0" presId="urn:microsoft.com/office/officeart/2005/8/layout/chevron2"/>
    <dgm:cxn modelId="{105E2E8B-42DF-4D88-B3C4-DFBEF39D3CF7}" type="presParOf" srcId="{5BEF11AD-C49B-4EC6-988C-1507779FE156}" destId="{D7E5B174-AC4B-4F3C-8EFE-A2DBA916427B}" srcOrd="0" destOrd="0" presId="urn:microsoft.com/office/officeart/2005/8/layout/chevron2"/>
    <dgm:cxn modelId="{99BAA6D5-2AA0-47DB-BF80-EAFD83B2C83C}" type="presParOf" srcId="{5BEF11AD-C49B-4EC6-988C-1507779FE156}" destId="{CDA8CC48-33EC-43A4-820C-229A4A1E8895}" srcOrd="1" destOrd="0" presId="urn:microsoft.com/office/officeart/2005/8/layout/chevron2"/>
    <dgm:cxn modelId="{0B4933ED-7A5D-4B93-B518-E2B6900466A6}" type="presParOf" srcId="{72F3BAEB-502C-4F61-83E3-7C453C4ACC66}" destId="{6FD294C7-0037-4E7D-B378-0D90C3845067}" srcOrd="1" destOrd="0" presId="urn:microsoft.com/office/officeart/2005/8/layout/chevron2"/>
    <dgm:cxn modelId="{73A7F696-73EA-4C63-98F1-987B461334CB}" type="presParOf" srcId="{72F3BAEB-502C-4F61-83E3-7C453C4ACC66}" destId="{A2691F1B-DEB9-462A-81A2-8B5C9825F56B}" srcOrd="2" destOrd="0" presId="urn:microsoft.com/office/officeart/2005/8/layout/chevron2"/>
    <dgm:cxn modelId="{B5BEDAA0-CF44-4A3D-A450-22F2DBFB8FB3}" type="presParOf" srcId="{A2691F1B-DEB9-462A-81A2-8B5C9825F56B}" destId="{1177879C-8872-46E7-885A-FD73DC31CC88}" srcOrd="0" destOrd="0" presId="urn:microsoft.com/office/officeart/2005/8/layout/chevron2"/>
    <dgm:cxn modelId="{7CEDB268-9660-42A3-8E38-510A147F5C24}" type="presParOf" srcId="{A2691F1B-DEB9-462A-81A2-8B5C9825F56B}" destId="{EB42497A-1B47-4808-A1CF-B43120F3D0A5}" srcOrd="1" destOrd="0" presId="urn:microsoft.com/office/officeart/2005/8/layout/chevron2"/>
    <dgm:cxn modelId="{9A6546FF-08C2-45EE-B79E-3655A68F01BC}" type="presParOf" srcId="{72F3BAEB-502C-4F61-83E3-7C453C4ACC66}" destId="{647BDA1D-B436-43D0-A818-5694210F1111}" srcOrd="3" destOrd="0" presId="urn:microsoft.com/office/officeart/2005/8/layout/chevron2"/>
    <dgm:cxn modelId="{6772F393-D069-463C-9E4E-06A14FB7FB4D}" type="presParOf" srcId="{72F3BAEB-502C-4F61-83E3-7C453C4ACC66}" destId="{49AF1CB9-70FD-415F-8AFA-5EF26676FE3D}" srcOrd="4" destOrd="0" presId="urn:microsoft.com/office/officeart/2005/8/layout/chevron2"/>
    <dgm:cxn modelId="{466F283D-4DCB-450C-BBE0-74857A0E68D8}" type="presParOf" srcId="{49AF1CB9-70FD-415F-8AFA-5EF26676FE3D}" destId="{2E548686-55A4-41C7-B3D7-EDE9244C4123}" srcOrd="0" destOrd="0" presId="urn:microsoft.com/office/officeart/2005/8/layout/chevron2"/>
    <dgm:cxn modelId="{CD867721-C858-412A-A2CC-A93971344A7D}" type="presParOf" srcId="{49AF1CB9-70FD-415F-8AFA-5EF26676FE3D}" destId="{F52ADA67-E94C-4552-BFAF-85B0AB32CEBC}" srcOrd="1" destOrd="0" presId="urn:microsoft.com/office/officeart/2005/8/layout/chevron2"/>
    <dgm:cxn modelId="{05314B62-3A7A-4D36-A3FC-439046DD8003}" type="presParOf" srcId="{72F3BAEB-502C-4F61-83E3-7C453C4ACC66}" destId="{9498939C-51D4-437F-AFC9-63DFEF529459}" srcOrd="5" destOrd="0" presId="urn:microsoft.com/office/officeart/2005/8/layout/chevron2"/>
    <dgm:cxn modelId="{52237CAE-45B3-4905-88DB-5F4F05A4EF62}" type="presParOf" srcId="{72F3BAEB-502C-4F61-83E3-7C453C4ACC66}" destId="{FD948F18-CD80-4BD6-8C21-C37B268398E0}" srcOrd="6" destOrd="0" presId="urn:microsoft.com/office/officeart/2005/8/layout/chevron2"/>
    <dgm:cxn modelId="{626B6717-A4CD-4752-B5B5-84EC571BF37C}" type="presParOf" srcId="{FD948F18-CD80-4BD6-8C21-C37B268398E0}" destId="{C5EB81DF-8EE5-474A-9DAB-DF07577F553D}" srcOrd="0" destOrd="0" presId="urn:microsoft.com/office/officeart/2005/8/layout/chevron2"/>
    <dgm:cxn modelId="{ED4B5900-1FF8-402D-8182-BA862BA480E9}" type="presParOf" srcId="{FD948F18-CD80-4BD6-8C21-C37B268398E0}" destId="{44CDBF3E-36FA-4499-8E30-0704634193D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77FFBB-23CA-45E1-B627-C5F7C6799BFB}"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fr-FR"/>
        </a:p>
      </dgm:t>
    </dgm:pt>
    <dgm:pt modelId="{55D3D3DB-0D61-4C32-B60D-CBB37922CDC3}">
      <dgm:prSet phldrT="[Texte]" custT="1"/>
      <dgm:spPr/>
      <dgm:t>
        <a:bodyPr/>
        <a:lstStyle/>
        <a:p>
          <a:r>
            <a:rPr lang="fr-FR" sz="1400" b="0" dirty="0" smtClean="0"/>
            <a:t>Etape 1 : </a:t>
          </a:r>
        </a:p>
        <a:p>
          <a:r>
            <a:rPr lang="fr-FR" sz="1400" b="0" dirty="0" smtClean="0"/>
            <a:t>Authentification </a:t>
          </a:r>
          <a:endParaRPr lang="fr-FR" sz="1400" b="0" dirty="0"/>
        </a:p>
      </dgm:t>
    </dgm:pt>
    <dgm:pt modelId="{A326D792-3737-4D07-9573-BE80B3C50B93}" type="parTrans" cxnId="{24D59356-A001-47B8-A776-790198E6010F}">
      <dgm:prSet/>
      <dgm:spPr/>
      <dgm:t>
        <a:bodyPr/>
        <a:lstStyle/>
        <a:p>
          <a:endParaRPr lang="fr-FR" sz="3200" b="0"/>
        </a:p>
      </dgm:t>
    </dgm:pt>
    <dgm:pt modelId="{4E4523FC-6E69-448E-A75E-B0E9CD61F327}" type="sibTrans" cxnId="{24D59356-A001-47B8-A776-790198E6010F}">
      <dgm:prSet/>
      <dgm:spPr/>
      <dgm:t>
        <a:bodyPr/>
        <a:lstStyle/>
        <a:p>
          <a:endParaRPr lang="fr-FR" sz="3200" b="0"/>
        </a:p>
      </dgm:t>
    </dgm:pt>
    <dgm:pt modelId="{4CB8AD81-66C2-4411-8349-B5787E9929B3}">
      <dgm:prSet phldrT="[Texte]" custT="1"/>
      <dgm:spPr/>
      <dgm:t>
        <a:bodyPr/>
        <a:lstStyle/>
        <a:p>
          <a:r>
            <a:rPr lang="fr-FR" sz="1400" b="0" dirty="0" smtClean="0"/>
            <a:t>Etape 2 : </a:t>
          </a:r>
        </a:p>
        <a:p>
          <a:r>
            <a:rPr lang="fr-FR" sz="1400" b="0" dirty="0" smtClean="0"/>
            <a:t>choix via menu (consultation ou </a:t>
          </a:r>
          <a:r>
            <a:rPr lang="fr-FR" sz="1400" b="0" dirty="0" err="1" smtClean="0"/>
            <a:t>modif</a:t>
          </a:r>
          <a:r>
            <a:rPr lang="fr-FR" sz="1400" b="0" dirty="0" smtClean="0"/>
            <a:t>)</a:t>
          </a:r>
          <a:endParaRPr lang="fr-FR" sz="1400" b="0" dirty="0"/>
        </a:p>
      </dgm:t>
    </dgm:pt>
    <dgm:pt modelId="{EBAD4486-681A-499E-BBE1-00ABAAE733BE}" type="parTrans" cxnId="{DA42673A-0056-4677-95BF-ABAA44780ABD}">
      <dgm:prSet/>
      <dgm:spPr/>
      <dgm:t>
        <a:bodyPr/>
        <a:lstStyle/>
        <a:p>
          <a:endParaRPr lang="fr-FR" sz="3200" b="0"/>
        </a:p>
      </dgm:t>
    </dgm:pt>
    <dgm:pt modelId="{0103F8B2-6859-4388-B94A-F97A23161528}" type="sibTrans" cxnId="{DA42673A-0056-4677-95BF-ABAA44780ABD}">
      <dgm:prSet/>
      <dgm:spPr/>
      <dgm:t>
        <a:bodyPr/>
        <a:lstStyle/>
        <a:p>
          <a:endParaRPr lang="fr-FR" sz="3200" b="0"/>
        </a:p>
      </dgm:t>
    </dgm:pt>
    <dgm:pt modelId="{AFE49074-0156-416F-BAD6-090469212887}">
      <dgm:prSet phldrT="[Texte]" custT="1"/>
      <dgm:spPr/>
      <dgm:t>
        <a:bodyPr/>
        <a:lstStyle/>
        <a:p>
          <a:r>
            <a:rPr lang="fr-FR" sz="1400" b="0" dirty="0" smtClean="0"/>
            <a:t>Etape 3 : </a:t>
          </a:r>
        </a:p>
        <a:p>
          <a:r>
            <a:rPr lang="fr-FR" sz="1400" b="0" dirty="0" smtClean="0"/>
            <a:t>Cliquer sur ce que l’on veut modifier</a:t>
          </a:r>
          <a:endParaRPr lang="fr-FR" sz="1400" b="0" dirty="0"/>
        </a:p>
      </dgm:t>
    </dgm:pt>
    <dgm:pt modelId="{AEF57AF7-1E96-4F96-AB14-B89493680AD3}" type="parTrans" cxnId="{909A9D6D-C58F-43DF-81F5-CD9A31180D33}">
      <dgm:prSet/>
      <dgm:spPr/>
      <dgm:t>
        <a:bodyPr/>
        <a:lstStyle/>
        <a:p>
          <a:endParaRPr lang="fr-FR" sz="3200" b="0"/>
        </a:p>
      </dgm:t>
    </dgm:pt>
    <dgm:pt modelId="{49770C90-8E90-470D-B5B5-82DA1C4B15AA}" type="sibTrans" cxnId="{909A9D6D-C58F-43DF-81F5-CD9A31180D33}">
      <dgm:prSet/>
      <dgm:spPr/>
      <dgm:t>
        <a:bodyPr/>
        <a:lstStyle/>
        <a:p>
          <a:endParaRPr lang="fr-FR" sz="3200" b="0"/>
        </a:p>
      </dgm:t>
    </dgm:pt>
    <dgm:pt modelId="{B4737E85-D5A2-4228-ADBC-DDD44E3D7C23}">
      <dgm:prSet phldrT="[Texte]" custT="1"/>
      <dgm:spPr/>
      <dgm:t>
        <a:bodyPr/>
        <a:lstStyle/>
        <a:p>
          <a:r>
            <a:rPr lang="fr-FR" sz="1400" b="0" dirty="0" smtClean="0"/>
            <a:t>Etape 4 : </a:t>
          </a:r>
        </a:p>
        <a:p>
          <a:r>
            <a:rPr lang="fr-FR" sz="1400" b="0" dirty="0" smtClean="0"/>
            <a:t>Remplir le formulaire correctement</a:t>
          </a:r>
          <a:endParaRPr lang="fr-FR" sz="1400" b="0" dirty="0"/>
        </a:p>
      </dgm:t>
    </dgm:pt>
    <dgm:pt modelId="{2654C931-5442-4518-BAD6-578E895DAE40}" type="parTrans" cxnId="{84E2FDE3-82EA-43E1-BBDB-840FD350ED4E}">
      <dgm:prSet/>
      <dgm:spPr/>
      <dgm:t>
        <a:bodyPr/>
        <a:lstStyle/>
        <a:p>
          <a:endParaRPr lang="fr-FR" sz="3200" b="0"/>
        </a:p>
      </dgm:t>
    </dgm:pt>
    <dgm:pt modelId="{BD8728AC-8E14-4242-8874-E0412479C45C}" type="sibTrans" cxnId="{84E2FDE3-82EA-43E1-BBDB-840FD350ED4E}">
      <dgm:prSet/>
      <dgm:spPr/>
      <dgm:t>
        <a:bodyPr/>
        <a:lstStyle/>
        <a:p>
          <a:endParaRPr lang="fr-FR" sz="3200" b="0"/>
        </a:p>
      </dgm:t>
    </dgm:pt>
    <dgm:pt modelId="{98C0C2DA-B0BB-4723-A172-08F636A64777}">
      <dgm:prSet phldrT="[Texte]" custT="1"/>
      <dgm:spPr/>
      <dgm:t>
        <a:bodyPr/>
        <a:lstStyle/>
        <a:p>
          <a:r>
            <a:rPr lang="fr-FR" sz="1400" b="0" i="0" dirty="0" smtClean="0">
              <a:effectLst/>
            </a:rPr>
            <a:t>Etape 5 :</a:t>
          </a:r>
        </a:p>
        <a:p>
          <a:r>
            <a:rPr lang="fr-FR" sz="1400" b="0" i="0" dirty="0" smtClean="0">
              <a:effectLst/>
            </a:rPr>
            <a:t> </a:t>
          </a:r>
          <a:r>
            <a:rPr lang="fr-FR" sz="1400" b="0" dirty="0" smtClean="0"/>
            <a:t>valider / envoyer</a:t>
          </a:r>
          <a:endParaRPr lang="fr-FR" sz="1400" b="0" dirty="0"/>
        </a:p>
      </dgm:t>
    </dgm:pt>
    <dgm:pt modelId="{9210CEB6-0173-4449-867A-ACCB4103C2B6}" type="parTrans" cxnId="{B3B685CA-3E10-4D8B-9E37-968D0221E629}">
      <dgm:prSet/>
      <dgm:spPr/>
      <dgm:t>
        <a:bodyPr/>
        <a:lstStyle/>
        <a:p>
          <a:endParaRPr lang="fr-FR" sz="3200" b="0"/>
        </a:p>
      </dgm:t>
    </dgm:pt>
    <dgm:pt modelId="{258A2E1B-E771-4E65-991F-B1B85B8FA396}" type="sibTrans" cxnId="{B3B685CA-3E10-4D8B-9E37-968D0221E629}">
      <dgm:prSet/>
      <dgm:spPr/>
      <dgm:t>
        <a:bodyPr/>
        <a:lstStyle/>
        <a:p>
          <a:endParaRPr lang="fr-FR" sz="3200" b="0"/>
        </a:p>
      </dgm:t>
    </dgm:pt>
    <dgm:pt modelId="{394D6C12-40B2-414B-A795-C4FB94286C01}" type="pres">
      <dgm:prSet presAssocID="{4177FFBB-23CA-45E1-B627-C5F7C6799BFB}" presName="cycle" presStyleCnt="0">
        <dgm:presLayoutVars>
          <dgm:dir/>
          <dgm:resizeHandles val="exact"/>
        </dgm:presLayoutVars>
      </dgm:prSet>
      <dgm:spPr/>
      <dgm:t>
        <a:bodyPr/>
        <a:lstStyle/>
        <a:p>
          <a:endParaRPr lang="fr-FR"/>
        </a:p>
      </dgm:t>
    </dgm:pt>
    <dgm:pt modelId="{D8DCDB59-09B4-4DAC-8E99-2D2560692E58}" type="pres">
      <dgm:prSet presAssocID="{55D3D3DB-0D61-4C32-B60D-CBB37922CDC3}" presName="node" presStyleLbl="node1" presStyleIdx="0" presStyleCnt="5">
        <dgm:presLayoutVars>
          <dgm:bulletEnabled val="1"/>
        </dgm:presLayoutVars>
      </dgm:prSet>
      <dgm:spPr/>
      <dgm:t>
        <a:bodyPr/>
        <a:lstStyle/>
        <a:p>
          <a:endParaRPr lang="fr-FR"/>
        </a:p>
      </dgm:t>
    </dgm:pt>
    <dgm:pt modelId="{FB43647F-ACBB-4453-B1F0-413923F5E688}" type="pres">
      <dgm:prSet presAssocID="{55D3D3DB-0D61-4C32-B60D-CBB37922CDC3}" presName="spNode" presStyleCnt="0"/>
      <dgm:spPr/>
    </dgm:pt>
    <dgm:pt modelId="{C6B67350-5ED4-48B1-93EC-0CEE1D6AB978}" type="pres">
      <dgm:prSet presAssocID="{4E4523FC-6E69-448E-A75E-B0E9CD61F327}" presName="sibTrans" presStyleLbl="sibTrans1D1" presStyleIdx="0" presStyleCnt="5"/>
      <dgm:spPr/>
      <dgm:t>
        <a:bodyPr/>
        <a:lstStyle/>
        <a:p>
          <a:endParaRPr lang="fr-FR"/>
        </a:p>
      </dgm:t>
    </dgm:pt>
    <dgm:pt modelId="{27BFAB88-7517-47A8-BBB6-AC8298F1FACC}" type="pres">
      <dgm:prSet presAssocID="{4CB8AD81-66C2-4411-8349-B5787E9929B3}" presName="node" presStyleLbl="node1" presStyleIdx="1" presStyleCnt="5" custRadScaleRad="100087" custRadScaleInc="8323">
        <dgm:presLayoutVars>
          <dgm:bulletEnabled val="1"/>
        </dgm:presLayoutVars>
      </dgm:prSet>
      <dgm:spPr/>
      <dgm:t>
        <a:bodyPr/>
        <a:lstStyle/>
        <a:p>
          <a:endParaRPr lang="fr-FR"/>
        </a:p>
      </dgm:t>
    </dgm:pt>
    <dgm:pt modelId="{355730E8-6552-4004-A345-581A9B2352A9}" type="pres">
      <dgm:prSet presAssocID="{4CB8AD81-66C2-4411-8349-B5787E9929B3}" presName="spNode" presStyleCnt="0"/>
      <dgm:spPr/>
    </dgm:pt>
    <dgm:pt modelId="{0630741F-6C40-4F3F-B890-314A4B79923F}" type="pres">
      <dgm:prSet presAssocID="{0103F8B2-6859-4388-B94A-F97A23161528}" presName="sibTrans" presStyleLbl="sibTrans1D1" presStyleIdx="1" presStyleCnt="5"/>
      <dgm:spPr/>
      <dgm:t>
        <a:bodyPr/>
        <a:lstStyle/>
        <a:p>
          <a:endParaRPr lang="fr-FR"/>
        </a:p>
      </dgm:t>
    </dgm:pt>
    <dgm:pt modelId="{C8F751D6-D82F-496C-AD58-79670C73541F}" type="pres">
      <dgm:prSet presAssocID="{AFE49074-0156-416F-BAD6-090469212887}" presName="node" presStyleLbl="node1" presStyleIdx="2" presStyleCnt="5" custRadScaleRad="98449" custRadScaleInc="-6098">
        <dgm:presLayoutVars>
          <dgm:bulletEnabled val="1"/>
        </dgm:presLayoutVars>
      </dgm:prSet>
      <dgm:spPr/>
      <dgm:t>
        <a:bodyPr/>
        <a:lstStyle/>
        <a:p>
          <a:endParaRPr lang="fr-FR"/>
        </a:p>
      </dgm:t>
    </dgm:pt>
    <dgm:pt modelId="{775E4C4A-A93B-4050-9AC5-867A6EDC7040}" type="pres">
      <dgm:prSet presAssocID="{AFE49074-0156-416F-BAD6-090469212887}" presName="spNode" presStyleCnt="0"/>
      <dgm:spPr/>
    </dgm:pt>
    <dgm:pt modelId="{0185F18E-2A47-48E8-BFD5-9936BEC7A951}" type="pres">
      <dgm:prSet presAssocID="{49770C90-8E90-470D-B5B5-82DA1C4B15AA}" presName="sibTrans" presStyleLbl="sibTrans1D1" presStyleIdx="2" presStyleCnt="5"/>
      <dgm:spPr/>
      <dgm:t>
        <a:bodyPr/>
        <a:lstStyle/>
        <a:p>
          <a:endParaRPr lang="fr-FR"/>
        </a:p>
      </dgm:t>
    </dgm:pt>
    <dgm:pt modelId="{31A326BC-78C0-4B08-940D-EFBF215F6455}" type="pres">
      <dgm:prSet presAssocID="{B4737E85-D5A2-4228-ADBC-DDD44E3D7C23}" presName="node" presStyleLbl="node1" presStyleIdx="3" presStyleCnt="5" custRadScaleRad="97915" custRadScaleInc="8802">
        <dgm:presLayoutVars>
          <dgm:bulletEnabled val="1"/>
        </dgm:presLayoutVars>
      </dgm:prSet>
      <dgm:spPr/>
      <dgm:t>
        <a:bodyPr/>
        <a:lstStyle/>
        <a:p>
          <a:endParaRPr lang="fr-FR"/>
        </a:p>
      </dgm:t>
    </dgm:pt>
    <dgm:pt modelId="{9791985A-2B4F-41B9-B6B5-0BBC74D781D0}" type="pres">
      <dgm:prSet presAssocID="{B4737E85-D5A2-4228-ADBC-DDD44E3D7C23}" presName="spNode" presStyleCnt="0"/>
      <dgm:spPr/>
    </dgm:pt>
    <dgm:pt modelId="{585D472E-44CD-4D47-8B6B-CF5DA3B83EF5}" type="pres">
      <dgm:prSet presAssocID="{BD8728AC-8E14-4242-8874-E0412479C45C}" presName="sibTrans" presStyleLbl="sibTrans1D1" presStyleIdx="3" presStyleCnt="5"/>
      <dgm:spPr/>
      <dgm:t>
        <a:bodyPr/>
        <a:lstStyle/>
        <a:p>
          <a:endParaRPr lang="fr-FR"/>
        </a:p>
      </dgm:t>
    </dgm:pt>
    <dgm:pt modelId="{6830C4F8-0F29-428E-9993-01945ED56F24}" type="pres">
      <dgm:prSet presAssocID="{98C0C2DA-B0BB-4723-A172-08F636A64777}" presName="node" presStyleLbl="node1" presStyleIdx="4" presStyleCnt="5">
        <dgm:presLayoutVars>
          <dgm:bulletEnabled val="1"/>
        </dgm:presLayoutVars>
      </dgm:prSet>
      <dgm:spPr/>
      <dgm:t>
        <a:bodyPr/>
        <a:lstStyle/>
        <a:p>
          <a:endParaRPr lang="fr-FR"/>
        </a:p>
      </dgm:t>
    </dgm:pt>
    <dgm:pt modelId="{AEF3ADAC-50F8-4E21-B2C6-8D7A17AA0D59}" type="pres">
      <dgm:prSet presAssocID="{98C0C2DA-B0BB-4723-A172-08F636A64777}" presName="spNode" presStyleCnt="0"/>
      <dgm:spPr/>
    </dgm:pt>
    <dgm:pt modelId="{BFD287F0-33B0-489A-9EEC-062382A8DE94}" type="pres">
      <dgm:prSet presAssocID="{258A2E1B-E771-4E65-991F-B1B85B8FA396}" presName="sibTrans" presStyleLbl="sibTrans1D1" presStyleIdx="4" presStyleCnt="5"/>
      <dgm:spPr/>
      <dgm:t>
        <a:bodyPr/>
        <a:lstStyle/>
        <a:p>
          <a:endParaRPr lang="fr-FR"/>
        </a:p>
      </dgm:t>
    </dgm:pt>
  </dgm:ptLst>
  <dgm:cxnLst>
    <dgm:cxn modelId="{043D9C66-C1EB-44BD-8A00-210EF62EE163}" type="presOf" srcId="{49770C90-8E90-470D-B5B5-82DA1C4B15AA}" destId="{0185F18E-2A47-48E8-BFD5-9936BEC7A951}" srcOrd="0" destOrd="0" presId="urn:microsoft.com/office/officeart/2005/8/layout/cycle5"/>
    <dgm:cxn modelId="{38582CE7-8A33-43D1-8112-BF5AFAD785DA}" type="presOf" srcId="{258A2E1B-E771-4E65-991F-B1B85B8FA396}" destId="{BFD287F0-33B0-489A-9EEC-062382A8DE94}" srcOrd="0" destOrd="0" presId="urn:microsoft.com/office/officeart/2005/8/layout/cycle5"/>
    <dgm:cxn modelId="{B3B685CA-3E10-4D8B-9E37-968D0221E629}" srcId="{4177FFBB-23CA-45E1-B627-C5F7C6799BFB}" destId="{98C0C2DA-B0BB-4723-A172-08F636A64777}" srcOrd="4" destOrd="0" parTransId="{9210CEB6-0173-4449-867A-ACCB4103C2B6}" sibTransId="{258A2E1B-E771-4E65-991F-B1B85B8FA396}"/>
    <dgm:cxn modelId="{DA42673A-0056-4677-95BF-ABAA44780ABD}" srcId="{4177FFBB-23CA-45E1-B627-C5F7C6799BFB}" destId="{4CB8AD81-66C2-4411-8349-B5787E9929B3}" srcOrd="1" destOrd="0" parTransId="{EBAD4486-681A-499E-BBE1-00ABAAE733BE}" sibTransId="{0103F8B2-6859-4388-B94A-F97A23161528}"/>
    <dgm:cxn modelId="{7AC18EF1-A72E-4DE0-B1FC-89FB891432BF}" type="presOf" srcId="{AFE49074-0156-416F-BAD6-090469212887}" destId="{C8F751D6-D82F-496C-AD58-79670C73541F}" srcOrd="0" destOrd="0" presId="urn:microsoft.com/office/officeart/2005/8/layout/cycle5"/>
    <dgm:cxn modelId="{24D59356-A001-47B8-A776-790198E6010F}" srcId="{4177FFBB-23CA-45E1-B627-C5F7C6799BFB}" destId="{55D3D3DB-0D61-4C32-B60D-CBB37922CDC3}" srcOrd="0" destOrd="0" parTransId="{A326D792-3737-4D07-9573-BE80B3C50B93}" sibTransId="{4E4523FC-6E69-448E-A75E-B0E9CD61F327}"/>
    <dgm:cxn modelId="{F9845767-2D4E-4C1C-8A12-24094CF59F32}" type="presOf" srcId="{0103F8B2-6859-4388-B94A-F97A23161528}" destId="{0630741F-6C40-4F3F-B890-314A4B79923F}" srcOrd="0" destOrd="0" presId="urn:microsoft.com/office/officeart/2005/8/layout/cycle5"/>
    <dgm:cxn modelId="{D67B6C4F-1B99-44B6-BB2D-F3E6C6040FE8}" type="presOf" srcId="{BD8728AC-8E14-4242-8874-E0412479C45C}" destId="{585D472E-44CD-4D47-8B6B-CF5DA3B83EF5}" srcOrd="0" destOrd="0" presId="urn:microsoft.com/office/officeart/2005/8/layout/cycle5"/>
    <dgm:cxn modelId="{EBB5EAB7-62FB-4F13-A162-212E3A4C649C}" type="presOf" srcId="{4177FFBB-23CA-45E1-B627-C5F7C6799BFB}" destId="{394D6C12-40B2-414B-A795-C4FB94286C01}" srcOrd="0" destOrd="0" presId="urn:microsoft.com/office/officeart/2005/8/layout/cycle5"/>
    <dgm:cxn modelId="{02EC259D-E934-4267-A005-EE9002C47B67}" type="presOf" srcId="{B4737E85-D5A2-4228-ADBC-DDD44E3D7C23}" destId="{31A326BC-78C0-4B08-940D-EFBF215F6455}" srcOrd="0" destOrd="0" presId="urn:microsoft.com/office/officeart/2005/8/layout/cycle5"/>
    <dgm:cxn modelId="{57D1C139-D3A7-4A7B-A4E1-C153FBC93DE2}" type="presOf" srcId="{55D3D3DB-0D61-4C32-B60D-CBB37922CDC3}" destId="{D8DCDB59-09B4-4DAC-8E99-2D2560692E58}" srcOrd="0" destOrd="0" presId="urn:microsoft.com/office/officeart/2005/8/layout/cycle5"/>
    <dgm:cxn modelId="{3A0EDF15-A621-45CE-A2B0-4B34011C4339}" type="presOf" srcId="{4CB8AD81-66C2-4411-8349-B5787E9929B3}" destId="{27BFAB88-7517-47A8-BBB6-AC8298F1FACC}" srcOrd="0" destOrd="0" presId="urn:microsoft.com/office/officeart/2005/8/layout/cycle5"/>
    <dgm:cxn modelId="{909A9D6D-C58F-43DF-81F5-CD9A31180D33}" srcId="{4177FFBB-23CA-45E1-B627-C5F7C6799BFB}" destId="{AFE49074-0156-416F-BAD6-090469212887}" srcOrd="2" destOrd="0" parTransId="{AEF57AF7-1E96-4F96-AB14-B89493680AD3}" sibTransId="{49770C90-8E90-470D-B5B5-82DA1C4B15AA}"/>
    <dgm:cxn modelId="{4B8BF156-37FF-4C23-9C25-C4861066E905}" type="presOf" srcId="{98C0C2DA-B0BB-4723-A172-08F636A64777}" destId="{6830C4F8-0F29-428E-9993-01945ED56F24}" srcOrd="0" destOrd="0" presId="urn:microsoft.com/office/officeart/2005/8/layout/cycle5"/>
    <dgm:cxn modelId="{9C2C7E20-C683-4826-80E2-AAD68C14E313}" type="presOf" srcId="{4E4523FC-6E69-448E-A75E-B0E9CD61F327}" destId="{C6B67350-5ED4-48B1-93EC-0CEE1D6AB978}" srcOrd="0" destOrd="0" presId="urn:microsoft.com/office/officeart/2005/8/layout/cycle5"/>
    <dgm:cxn modelId="{84E2FDE3-82EA-43E1-BBDB-840FD350ED4E}" srcId="{4177FFBB-23CA-45E1-B627-C5F7C6799BFB}" destId="{B4737E85-D5A2-4228-ADBC-DDD44E3D7C23}" srcOrd="3" destOrd="0" parTransId="{2654C931-5442-4518-BAD6-578E895DAE40}" sibTransId="{BD8728AC-8E14-4242-8874-E0412479C45C}"/>
    <dgm:cxn modelId="{12EDFA3F-696D-45AC-BAED-8780D5E81378}" type="presParOf" srcId="{394D6C12-40B2-414B-A795-C4FB94286C01}" destId="{D8DCDB59-09B4-4DAC-8E99-2D2560692E58}" srcOrd="0" destOrd="0" presId="urn:microsoft.com/office/officeart/2005/8/layout/cycle5"/>
    <dgm:cxn modelId="{884A1A2B-52AF-4E2D-900D-A394D89899DF}" type="presParOf" srcId="{394D6C12-40B2-414B-A795-C4FB94286C01}" destId="{FB43647F-ACBB-4453-B1F0-413923F5E688}" srcOrd="1" destOrd="0" presId="urn:microsoft.com/office/officeart/2005/8/layout/cycle5"/>
    <dgm:cxn modelId="{86802C5D-E392-4853-9FF7-B23B04C2FDF7}" type="presParOf" srcId="{394D6C12-40B2-414B-A795-C4FB94286C01}" destId="{C6B67350-5ED4-48B1-93EC-0CEE1D6AB978}" srcOrd="2" destOrd="0" presId="urn:microsoft.com/office/officeart/2005/8/layout/cycle5"/>
    <dgm:cxn modelId="{CD7AA8F4-CB05-4A0C-91F4-0C30543F93DB}" type="presParOf" srcId="{394D6C12-40B2-414B-A795-C4FB94286C01}" destId="{27BFAB88-7517-47A8-BBB6-AC8298F1FACC}" srcOrd="3" destOrd="0" presId="urn:microsoft.com/office/officeart/2005/8/layout/cycle5"/>
    <dgm:cxn modelId="{0157871C-05BE-41A2-B108-DAD61A591C4B}" type="presParOf" srcId="{394D6C12-40B2-414B-A795-C4FB94286C01}" destId="{355730E8-6552-4004-A345-581A9B2352A9}" srcOrd="4" destOrd="0" presId="urn:microsoft.com/office/officeart/2005/8/layout/cycle5"/>
    <dgm:cxn modelId="{297DE2D6-FB06-4197-8FFA-706B4E6E4516}" type="presParOf" srcId="{394D6C12-40B2-414B-A795-C4FB94286C01}" destId="{0630741F-6C40-4F3F-B890-314A4B79923F}" srcOrd="5" destOrd="0" presId="urn:microsoft.com/office/officeart/2005/8/layout/cycle5"/>
    <dgm:cxn modelId="{126F94AB-5778-46A7-B297-3818AEF4D622}" type="presParOf" srcId="{394D6C12-40B2-414B-A795-C4FB94286C01}" destId="{C8F751D6-D82F-496C-AD58-79670C73541F}" srcOrd="6" destOrd="0" presId="urn:microsoft.com/office/officeart/2005/8/layout/cycle5"/>
    <dgm:cxn modelId="{68544A7C-2300-4EAA-8D7D-18BE5AC9BB83}" type="presParOf" srcId="{394D6C12-40B2-414B-A795-C4FB94286C01}" destId="{775E4C4A-A93B-4050-9AC5-867A6EDC7040}" srcOrd="7" destOrd="0" presId="urn:microsoft.com/office/officeart/2005/8/layout/cycle5"/>
    <dgm:cxn modelId="{82E66EC3-8377-4860-8DE6-6DDF2FBC1941}" type="presParOf" srcId="{394D6C12-40B2-414B-A795-C4FB94286C01}" destId="{0185F18E-2A47-48E8-BFD5-9936BEC7A951}" srcOrd="8" destOrd="0" presId="urn:microsoft.com/office/officeart/2005/8/layout/cycle5"/>
    <dgm:cxn modelId="{BE72FDF8-5B00-4850-B160-3E461B902056}" type="presParOf" srcId="{394D6C12-40B2-414B-A795-C4FB94286C01}" destId="{31A326BC-78C0-4B08-940D-EFBF215F6455}" srcOrd="9" destOrd="0" presId="urn:microsoft.com/office/officeart/2005/8/layout/cycle5"/>
    <dgm:cxn modelId="{9F78DD8E-49CF-4D89-B3ED-FF2BA7E31DB4}" type="presParOf" srcId="{394D6C12-40B2-414B-A795-C4FB94286C01}" destId="{9791985A-2B4F-41B9-B6B5-0BBC74D781D0}" srcOrd="10" destOrd="0" presId="urn:microsoft.com/office/officeart/2005/8/layout/cycle5"/>
    <dgm:cxn modelId="{E9FEB574-0BE9-4030-90E3-2BA777DD7E2A}" type="presParOf" srcId="{394D6C12-40B2-414B-A795-C4FB94286C01}" destId="{585D472E-44CD-4D47-8B6B-CF5DA3B83EF5}" srcOrd="11" destOrd="0" presId="urn:microsoft.com/office/officeart/2005/8/layout/cycle5"/>
    <dgm:cxn modelId="{F0EAFB5A-F856-4238-A6BE-CBC394CBA2F9}" type="presParOf" srcId="{394D6C12-40B2-414B-A795-C4FB94286C01}" destId="{6830C4F8-0F29-428E-9993-01945ED56F24}" srcOrd="12" destOrd="0" presId="urn:microsoft.com/office/officeart/2005/8/layout/cycle5"/>
    <dgm:cxn modelId="{E9A1A1C9-5422-4DD9-837C-30E51F330032}" type="presParOf" srcId="{394D6C12-40B2-414B-A795-C4FB94286C01}" destId="{AEF3ADAC-50F8-4E21-B2C6-8D7A17AA0D59}" srcOrd="13" destOrd="0" presId="urn:microsoft.com/office/officeart/2005/8/layout/cycle5"/>
    <dgm:cxn modelId="{39D6EE2D-4974-4DC6-AF05-B126F68E5A59}" type="presParOf" srcId="{394D6C12-40B2-414B-A795-C4FB94286C01}" destId="{BFD287F0-33B0-489A-9EEC-062382A8DE94}"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5B174-AC4B-4F3C-8EFE-A2DBA916427B}">
      <dsp:nvSpPr>
        <dsp:cNvPr id="0" name=""/>
        <dsp:cNvSpPr/>
      </dsp:nvSpPr>
      <dsp:spPr>
        <a:xfrm rot="5400000">
          <a:off x="-167351" y="170210"/>
          <a:ext cx="1115677" cy="780974"/>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30%</a:t>
          </a:r>
          <a:endParaRPr lang="fr-FR" sz="2100" kern="1200" dirty="0"/>
        </a:p>
      </dsp:txBody>
      <dsp:txXfrm rot="-5400000">
        <a:off x="1" y="393345"/>
        <a:ext cx="780974" cy="334703"/>
      </dsp:txXfrm>
    </dsp:sp>
    <dsp:sp modelId="{CDA8CC48-33EC-43A4-820C-229A4A1E8895}">
      <dsp:nvSpPr>
        <dsp:cNvPr id="0" name=""/>
        <dsp:cNvSpPr/>
      </dsp:nvSpPr>
      <dsp:spPr>
        <a:xfrm rot="5400000">
          <a:off x="5057091" y="-4273259"/>
          <a:ext cx="725190" cy="9277425"/>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1" u="sng" kern="1200" dirty="0" smtClean="0"/>
            <a:t>LE DEVELOPPEMENT</a:t>
          </a:r>
          <a:endParaRPr lang="fr-FR" sz="2000" b="1" u="sng" kern="1200" dirty="0"/>
        </a:p>
        <a:p>
          <a:pPr marL="228600" lvl="1" indent="-228600" algn="l" defTabSz="889000">
            <a:lnSpc>
              <a:spcPct val="90000"/>
            </a:lnSpc>
            <a:spcBef>
              <a:spcPct val="0"/>
            </a:spcBef>
            <a:spcAft>
              <a:spcPct val="15000"/>
            </a:spcAft>
            <a:buChar char="••"/>
          </a:pPr>
          <a:r>
            <a:rPr lang="fr-FR" sz="2000" kern="1200" dirty="0" smtClean="0"/>
            <a:t>Projet </a:t>
          </a:r>
          <a:r>
            <a:rPr lang="fr-FR" sz="2000" kern="1200" dirty="0" err="1" smtClean="0"/>
            <a:t>Spring</a:t>
          </a:r>
          <a:r>
            <a:rPr lang="fr-FR" sz="2000" kern="1200" dirty="0" smtClean="0"/>
            <a:t> boot et Projet </a:t>
          </a:r>
          <a:r>
            <a:rPr lang="fr-FR" sz="2000" kern="1200" dirty="0" err="1" smtClean="0"/>
            <a:t>Angular</a:t>
          </a:r>
          <a:endParaRPr lang="fr-FR" sz="2000" kern="1200" dirty="0"/>
        </a:p>
      </dsp:txBody>
      <dsp:txXfrm rot="-5400000">
        <a:off x="780974" y="38259"/>
        <a:ext cx="9242024" cy="654388"/>
      </dsp:txXfrm>
    </dsp:sp>
    <dsp:sp modelId="{1177879C-8872-46E7-885A-FD73DC31CC88}">
      <dsp:nvSpPr>
        <dsp:cNvPr id="0" name=""/>
        <dsp:cNvSpPr/>
      </dsp:nvSpPr>
      <dsp:spPr>
        <a:xfrm rot="5400000">
          <a:off x="-167351" y="1137320"/>
          <a:ext cx="1115677" cy="780974"/>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30%</a:t>
          </a:r>
          <a:endParaRPr lang="fr-FR" sz="2100" kern="1200" dirty="0"/>
        </a:p>
      </dsp:txBody>
      <dsp:txXfrm rot="-5400000">
        <a:off x="1" y="1360455"/>
        <a:ext cx="780974" cy="334703"/>
      </dsp:txXfrm>
    </dsp:sp>
    <dsp:sp modelId="{EB42497A-1B47-4808-A1CF-B43120F3D0A5}">
      <dsp:nvSpPr>
        <dsp:cNvPr id="0" name=""/>
        <dsp:cNvSpPr/>
      </dsp:nvSpPr>
      <dsp:spPr>
        <a:xfrm rot="5400000">
          <a:off x="5057091" y="-3306148"/>
          <a:ext cx="725190" cy="9277425"/>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1" u="sng" kern="1200" dirty="0" smtClean="0"/>
            <a:t>LES TESTS </a:t>
          </a:r>
          <a:endParaRPr lang="fr-FR" sz="2000" b="1" u="sng" kern="1200" dirty="0"/>
        </a:p>
        <a:p>
          <a:pPr marL="228600" lvl="1" indent="-228600" algn="l" defTabSz="889000">
            <a:lnSpc>
              <a:spcPct val="90000"/>
            </a:lnSpc>
            <a:spcBef>
              <a:spcPct val="0"/>
            </a:spcBef>
            <a:spcAft>
              <a:spcPct val="15000"/>
            </a:spcAft>
            <a:buChar char="••"/>
          </a:pPr>
          <a:r>
            <a:rPr lang="fr-FR" sz="2000" kern="1200" dirty="0" smtClean="0"/>
            <a:t>Test </a:t>
          </a:r>
          <a:r>
            <a:rPr lang="fr-FR" sz="2000" kern="1200" dirty="0" err="1" smtClean="0"/>
            <a:t>DataBase</a:t>
          </a:r>
          <a:r>
            <a:rPr lang="fr-FR" sz="2000" kern="1200" dirty="0" smtClean="0"/>
            <a:t>, </a:t>
          </a:r>
          <a:r>
            <a:rPr lang="fr-FR" sz="2000" kern="1200" dirty="0" err="1" smtClean="0"/>
            <a:t>Spring</a:t>
          </a:r>
          <a:r>
            <a:rPr lang="fr-FR" sz="2000" kern="1200" dirty="0" smtClean="0"/>
            <a:t> Boot, Test </a:t>
          </a:r>
          <a:r>
            <a:rPr lang="fr-FR" sz="2000" kern="1200" dirty="0" err="1" smtClean="0"/>
            <a:t>Angular</a:t>
          </a:r>
          <a:r>
            <a:rPr lang="fr-FR" sz="2000" kern="1200" dirty="0" smtClean="0"/>
            <a:t>, web et connexion avec le projet précédent</a:t>
          </a:r>
          <a:endParaRPr lang="fr-FR" sz="2000" kern="1200" dirty="0"/>
        </a:p>
      </dsp:txBody>
      <dsp:txXfrm rot="-5400000">
        <a:off x="780974" y="1005370"/>
        <a:ext cx="9242024" cy="654388"/>
      </dsp:txXfrm>
    </dsp:sp>
    <dsp:sp modelId="{2E548686-55A4-41C7-B3D7-EDE9244C4123}">
      <dsp:nvSpPr>
        <dsp:cNvPr id="0" name=""/>
        <dsp:cNvSpPr/>
      </dsp:nvSpPr>
      <dsp:spPr>
        <a:xfrm rot="5400000">
          <a:off x="-167351" y="2104430"/>
          <a:ext cx="1115677" cy="780974"/>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25%</a:t>
          </a:r>
          <a:endParaRPr lang="fr-FR" sz="2100" kern="1200" dirty="0"/>
        </a:p>
      </dsp:txBody>
      <dsp:txXfrm rot="-5400000">
        <a:off x="1" y="2327565"/>
        <a:ext cx="780974" cy="334703"/>
      </dsp:txXfrm>
    </dsp:sp>
    <dsp:sp modelId="{F52ADA67-E94C-4552-BFAF-85B0AB32CEBC}">
      <dsp:nvSpPr>
        <dsp:cNvPr id="0" name=""/>
        <dsp:cNvSpPr/>
      </dsp:nvSpPr>
      <dsp:spPr>
        <a:xfrm rot="5400000">
          <a:off x="5057091" y="-2339038"/>
          <a:ext cx="725190" cy="9277425"/>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1" u="sng" kern="1200" dirty="0" smtClean="0"/>
            <a:t>LE DESIGN</a:t>
          </a:r>
          <a:endParaRPr lang="fr-FR" sz="2000" b="1" u="sng" kern="1200" dirty="0"/>
        </a:p>
        <a:p>
          <a:pPr marL="228600" lvl="1" indent="-228600" algn="l" defTabSz="889000">
            <a:lnSpc>
              <a:spcPct val="90000"/>
            </a:lnSpc>
            <a:spcBef>
              <a:spcPct val="0"/>
            </a:spcBef>
            <a:spcAft>
              <a:spcPct val="15000"/>
            </a:spcAft>
            <a:buChar char="••"/>
          </a:pPr>
          <a:r>
            <a:rPr lang="fr-FR" sz="2000" kern="1200" dirty="0" smtClean="0"/>
            <a:t>Design du site, disposition, </a:t>
          </a:r>
          <a:r>
            <a:rPr lang="fr-FR" sz="2000" kern="1200" dirty="0" err="1" smtClean="0"/>
            <a:t>bootstrap</a:t>
          </a:r>
          <a:endParaRPr lang="fr-FR" sz="2000" kern="1200" dirty="0"/>
        </a:p>
      </dsp:txBody>
      <dsp:txXfrm rot="-5400000">
        <a:off x="780974" y="1972480"/>
        <a:ext cx="9242024" cy="654388"/>
      </dsp:txXfrm>
    </dsp:sp>
    <dsp:sp modelId="{C5EB81DF-8EE5-474A-9DAB-DF07577F553D}">
      <dsp:nvSpPr>
        <dsp:cNvPr id="0" name=""/>
        <dsp:cNvSpPr/>
      </dsp:nvSpPr>
      <dsp:spPr>
        <a:xfrm rot="5400000">
          <a:off x="-167351" y="3071540"/>
          <a:ext cx="1115677" cy="780974"/>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15%</a:t>
          </a:r>
          <a:endParaRPr lang="fr-FR" sz="2100" kern="1200" dirty="0"/>
        </a:p>
      </dsp:txBody>
      <dsp:txXfrm rot="-5400000">
        <a:off x="1" y="3294675"/>
        <a:ext cx="780974" cy="334703"/>
      </dsp:txXfrm>
    </dsp:sp>
    <dsp:sp modelId="{44CDBF3E-36FA-4499-8E30-0704634193D8}">
      <dsp:nvSpPr>
        <dsp:cNvPr id="0" name=""/>
        <dsp:cNvSpPr/>
      </dsp:nvSpPr>
      <dsp:spPr>
        <a:xfrm rot="5400000">
          <a:off x="5057091" y="-1371928"/>
          <a:ext cx="725190" cy="9277425"/>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1" u="sng" kern="1200" dirty="0" smtClean="0"/>
            <a:t>LA PRESENTATION</a:t>
          </a:r>
          <a:endParaRPr lang="fr-FR" sz="2000" kern="1200" dirty="0"/>
        </a:p>
        <a:p>
          <a:pPr marL="228600" lvl="1" indent="-228600" algn="l" defTabSz="889000">
            <a:lnSpc>
              <a:spcPct val="90000"/>
            </a:lnSpc>
            <a:spcBef>
              <a:spcPct val="0"/>
            </a:spcBef>
            <a:spcAft>
              <a:spcPct val="15000"/>
            </a:spcAft>
            <a:buChar char="••"/>
          </a:pPr>
          <a:r>
            <a:rPr lang="fr-FR" sz="2000" kern="1200" dirty="0" smtClean="0"/>
            <a:t>Préparation du support et présentation</a:t>
          </a:r>
          <a:endParaRPr lang="fr-FR" sz="2000" kern="1200" dirty="0"/>
        </a:p>
      </dsp:txBody>
      <dsp:txXfrm rot="-5400000">
        <a:off x="780974" y="2939590"/>
        <a:ext cx="9242024" cy="654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F468F-C888-48AD-8C07-72FA67343D9A}" type="datetimeFigureOut">
              <a:rPr lang="fr-FR" smtClean="0"/>
              <a:t>12/06/2018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702DA-9592-43D0-B48F-8086DD81799A}" type="slidenum">
              <a:rPr lang="fr-FR" smtClean="0"/>
              <a:t>‹N°›</a:t>
            </a:fld>
            <a:endParaRPr lang="fr-FR"/>
          </a:p>
        </p:txBody>
      </p:sp>
    </p:spTree>
    <p:extLst>
      <p:ext uri="{BB962C8B-B14F-4D97-AF65-F5344CB8AC3E}">
        <p14:creationId xmlns:p14="http://schemas.microsoft.com/office/powerpoint/2010/main" val="383411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a:t>
            </a:fld>
            <a:endParaRPr lang="fr-FR"/>
          </a:p>
        </p:txBody>
      </p:sp>
    </p:spTree>
    <p:extLst>
      <p:ext uri="{BB962C8B-B14F-4D97-AF65-F5344CB8AC3E}">
        <p14:creationId xmlns:p14="http://schemas.microsoft.com/office/powerpoint/2010/main" val="115777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Ici nous pouvons voir que l’agilité est</a:t>
            </a:r>
            <a:r>
              <a:rPr lang="fr-FR" baseline="0" dirty="0" smtClean="0"/>
              <a:t> un processus complet. Les développeurs sont proches du client et travaillent avec lui à chaque étape du projet pour s’assurer de la satisfaction client. Les sprint sont des périodes courtes de production, et chacun doit finir par un livrable plus ou moins </a:t>
            </a:r>
            <a:r>
              <a:rPr lang="fr-FR" baseline="0" dirty="0" err="1" smtClean="0"/>
              <a:t>explioitable</a:t>
            </a:r>
            <a:r>
              <a:rPr lang="fr-FR" baseline="0"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12</a:t>
            </a:fld>
            <a:endParaRPr lang="fr-FR"/>
          </a:p>
        </p:txBody>
      </p:sp>
    </p:spTree>
    <p:extLst>
      <p:ext uri="{BB962C8B-B14F-4D97-AF65-F5344CB8AC3E}">
        <p14:creationId xmlns:p14="http://schemas.microsoft.com/office/powerpoint/2010/main" val="7418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réaliser ce projet en vue des contraintes techniques imposées et</a:t>
            </a:r>
            <a:r>
              <a:rPr lang="fr-FR" baseline="0" dirty="0" smtClean="0"/>
              <a:t> des besoins du client nous avons utilisés ces technologies. Le premier étant notre environnement de développement, d’autres servant de serveur, de langage, ou d’outil de facilitation tels que les </a:t>
            </a:r>
            <a:r>
              <a:rPr lang="fr-FR" baseline="0" dirty="0" err="1" smtClean="0"/>
              <a:t>frameworks</a:t>
            </a:r>
            <a:r>
              <a:rPr lang="fr-FR" baseline="0" dirty="0" smtClean="0"/>
              <a:t>. Nous avons travaillé sur Git et Kraken pour partager les avancements du projet tout le long de celui-ci.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13</a:t>
            </a:fld>
            <a:endParaRPr lang="fr-FR"/>
          </a:p>
        </p:txBody>
      </p:sp>
    </p:spTree>
    <p:extLst>
      <p:ext uri="{BB962C8B-B14F-4D97-AF65-F5344CB8AC3E}">
        <p14:creationId xmlns:p14="http://schemas.microsoft.com/office/powerpoint/2010/main" val="3780032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Ici nous voyons les différents </a:t>
            </a:r>
            <a:r>
              <a:rPr lang="fr-FR" dirty="0" err="1" smtClean="0"/>
              <a:t>storyUser</a:t>
            </a:r>
            <a:r>
              <a:rPr lang="fr-FR" dirty="0" smtClean="0"/>
              <a:t> que nous avons identifiées</a:t>
            </a:r>
            <a:r>
              <a:rPr lang="fr-FR" baseline="0" dirty="0" smtClean="0"/>
              <a:t> lors du </a:t>
            </a:r>
            <a:r>
              <a:rPr lang="fr-FR" baseline="0" dirty="0" err="1" smtClean="0"/>
              <a:t>product</a:t>
            </a:r>
            <a:r>
              <a:rPr lang="fr-FR" baseline="0" dirty="0" smtClean="0"/>
              <a:t> </a:t>
            </a:r>
            <a:r>
              <a:rPr lang="fr-FR" baseline="0" dirty="0" err="1" smtClean="0"/>
              <a:t>Backlog</a:t>
            </a:r>
            <a:r>
              <a:rPr lang="fr-FR" baseline="0" dirty="0" smtClean="0"/>
              <a:t>. Nous avons chacun pensé à 4 fonctionnalités que nous avons mis à l’écrit sur des post-It puis nous les </a:t>
            </a:r>
            <a:r>
              <a:rPr lang="fr-FR" baseline="0" dirty="0" err="1" smtClean="0"/>
              <a:t>aovns</a:t>
            </a:r>
            <a:r>
              <a:rPr lang="fr-FR" baseline="0" dirty="0" smtClean="0"/>
              <a:t> réorganiser en pôles ou thèmes. Nous avons identifié 5 thèmes principaux dont le principal : ACCES PLANNING. Tous ces thèmes permettent de prendre en compte chaque utilisateur du produit final et d’être sur que tout ce que nous faisons à un but.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14</a:t>
            </a:fld>
            <a:endParaRPr lang="fr-FR"/>
          </a:p>
        </p:txBody>
      </p:sp>
    </p:spTree>
    <p:extLst>
      <p:ext uri="{BB962C8B-B14F-4D97-AF65-F5344CB8AC3E}">
        <p14:creationId xmlns:p14="http://schemas.microsoft.com/office/powerpoint/2010/main" val="5431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Aujourd’hui,</a:t>
            </a:r>
            <a:r>
              <a:rPr lang="fr-FR" baseline="0" dirty="0" smtClean="0"/>
              <a:t> nous pouvons donner la répartition suivante du projet : </a:t>
            </a:r>
          </a:p>
          <a:p>
            <a:r>
              <a:rPr lang="fr-FR" baseline="0" dirty="0" smtClean="0"/>
              <a:t>La phase la plus longue est la phase de codage/test/résolution d’erreur. Puis ensuite il s’agit de rendre la plateforme agréable et interactive pour l’utilisateur, au travers d’outils FRONT END, changeant alors l’</a:t>
            </a:r>
            <a:r>
              <a:rPr lang="fr-FR" baseline="0" dirty="0" err="1" smtClean="0"/>
              <a:t>esthetique</a:t>
            </a:r>
            <a:r>
              <a:rPr lang="fr-FR" baseline="0" dirty="0" smtClean="0"/>
              <a:t> du site. </a:t>
            </a:r>
          </a:p>
          <a:p>
            <a:r>
              <a:rPr lang="fr-FR" baseline="0" dirty="0" smtClean="0"/>
              <a:t>Enfin, la préparation de la présentation que nous vous faisons aujourd’hui, pour être sur de donner les informations pertinentes et compréhensibles.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15</a:t>
            </a:fld>
            <a:endParaRPr lang="fr-FR"/>
          </a:p>
        </p:txBody>
      </p:sp>
    </p:spTree>
    <p:extLst>
      <p:ext uri="{BB962C8B-B14F-4D97-AF65-F5344CB8AC3E}">
        <p14:creationId xmlns:p14="http://schemas.microsoft.com/office/powerpoint/2010/main" val="1154824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Avec le cahier</a:t>
            </a:r>
            <a:r>
              <a:rPr lang="fr-FR" baseline="0" dirty="0" smtClean="0"/>
              <a:t> des charges nous avons pu déterminer toutes les classes indispensables à la bonne réalisation de ce projet. Nous avons, avec les exigences client et un peu de logique, fait les liens entre chaque classe, pour nous permettre par la suite de créer la base de données, avec des tables cohérentes. </a:t>
            </a:r>
          </a:p>
          <a:p>
            <a:r>
              <a:rPr lang="fr-FR" baseline="0" dirty="0" smtClean="0"/>
              <a:t>Nous vous </a:t>
            </a:r>
            <a:r>
              <a:rPr lang="fr-FR" baseline="0" dirty="0" err="1" smtClean="0"/>
              <a:t>pr</a:t>
            </a:r>
            <a:endParaRPr lang="fr-FR" smtClean="0"/>
          </a:p>
          <a:p>
            <a:endParaRPr lang="fr-FR"/>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16</a:t>
            </a:fld>
            <a:endParaRPr lang="fr-FR"/>
          </a:p>
        </p:txBody>
      </p:sp>
    </p:spTree>
    <p:extLst>
      <p:ext uri="{BB962C8B-B14F-4D97-AF65-F5344CB8AC3E}">
        <p14:creationId xmlns:p14="http://schemas.microsoft.com/office/powerpoint/2010/main" val="383760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travaillé en</a:t>
            </a:r>
            <a:r>
              <a:rPr lang="fr-FR" baseline="0" dirty="0" smtClean="0"/>
              <a:t> équipe, nous étions 3 :</a:t>
            </a:r>
          </a:p>
          <a:p>
            <a:r>
              <a:rPr lang="fr-FR" baseline="0" dirty="0" smtClean="0"/>
              <a:t>- </a:t>
            </a:r>
          </a:p>
          <a:p>
            <a:r>
              <a:rPr lang="fr-FR" baseline="0" dirty="0" smtClean="0"/>
              <a:t>- </a:t>
            </a:r>
          </a:p>
          <a:p>
            <a:r>
              <a:rPr lang="fr-FR" baseline="0" dirty="0" smtClean="0"/>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2</a:t>
            </a:fld>
            <a:endParaRPr lang="fr-FR"/>
          </a:p>
        </p:txBody>
      </p:sp>
    </p:spTree>
    <p:extLst>
      <p:ext uri="{BB962C8B-B14F-4D97-AF65-F5344CB8AC3E}">
        <p14:creationId xmlns:p14="http://schemas.microsoft.com/office/powerpoint/2010/main" val="336381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 un premier</a:t>
            </a:r>
            <a:r>
              <a:rPr lang="fr-FR" baseline="0" dirty="0" smtClean="0"/>
              <a:t> temps … puis … puis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3</a:t>
            </a:fld>
            <a:endParaRPr lang="fr-FR"/>
          </a:p>
        </p:txBody>
      </p:sp>
    </p:spTree>
    <p:extLst>
      <p:ext uri="{BB962C8B-B14F-4D97-AF65-F5344CB8AC3E}">
        <p14:creationId xmlns:p14="http://schemas.microsoft.com/office/powerpoint/2010/main" val="18077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a:t>
            </a:r>
            <a:r>
              <a:rPr lang="fr-FR" baseline="0" dirty="0" smtClean="0"/>
              <a:t> ce projet, le client était représenté par </a:t>
            </a:r>
            <a:r>
              <a:rPr lang="fr-FR" sz="1200" kern="1200" dirty="0" smtClean="0">
                <a:solidFill>
                  <a:schemeClr val="tx1"/>
                </a:solidFill>
                <a:effectLst/>
                <a:latin typeface="+mn-lt"/>
                <a:ea typeface="+mn-ea"/>
                <a:cs typeface="+mn-cs"/>
              </a:rPr>
              <a:t> une école de formation professionnelle : la FACTORY.</a:t>
            </a:r>
            <a:r>
              <a:rPr lang="fr-FR" sz="1200" kern="1200" baseline="0" dirty="0" smtClean="0">
                <a:solidFill>
                  <a:schemeClr val="tx1"/>
                </a:solidFill>
                <a:effectLst/>
                <a:latin typeface="+mn-lt"/>
                <a:ea typeface="+mn-ea"/>
                <a:cs typeface="+mn-cs"/>
              </a:rPr>
              <a:t> Cette école fait appel à nous pour modifier et améliorer la gestion de ses ressources humaines et matérielles. Donc pour mieux gérer les stagiaires, les formateurs, les techniciens, ainsi que les salles, les ordinateurs et les </a:t>
            </a:r>
            <a:r>
              <a:rPr lang="fr-FR" sz="1200" kern="1200" baseline="0" dirty="0" err="1" smtClean="0">
                <a:solidFill>
                  <a:schemeClr val="tx1"/>
                </a:solidFill>
                <a:effectLst/>
                <a:latin typeface="+mn-lt"/>
                <a:ea typeface="+mn-ea"/>
                <a:cs typeface="+mn-cs"/>
              </a:rPr>
              <a:t>videopro</a:t>
            </a:r>
            <a:r>
              <a:rPr lang="fr-FR" sz="1200" kern="1200" baseline="0" dirty="0" smtClean="0">
                <a:solidFill>
                  <a:schemeClr val="tx1"/>
                </a:solidFill>
                <a:effectLst/>
                <a:latin typeface="+mn-lt"/>
                <a:ea typeface="+mn-ea"/>
                <a:cs typeface="+mn-cs"/>
              </a:rPr>
              <a:t>. </a:t>
            </a:r>
          </a:p>
          <a:p>
            <a:r>
              <a:rPr lang="fr-FR" sz="1200" kern="1200" baseline="0" dirty="0" smtClean="0">
                <a:solidFill>
                  <a:schemeClr val="tx1"/>
                </a:solidFill>
                <a:effectLst/>
                <a:latin typeface="+mn-lt"/>
                <a:ea typeface="+mn-ea"/>
                <a:cs typeface="+mn-cs"/>
              </a:rPr>
              <a:t>De plus, une mise en commun des plannings pour le gestionnaire leur serait pratique pour organiser aux mieux les modules et les formations. On doit aussi donner la possibilité à chaque utilisateur de pouvoir consulter son propre planning au travers du site.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5</a:t>
            </a:fld>
            <a:endParaRPr lang="fr-FR"/>
          </a:p>
        </p:txBody>
      </p:sp>
    </p:spTree>
    <p:extLst>
      <p:ext uri="{BB962C8B-B14F-4D97-AF65-F5344CB8AC3E}">
        <p14:creationId xmlns:p14="http://schemas.microsoft.com/office/powerpoint/2010/main" val="114978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a:t>
            </a:r>
            <a:r>
              <a:rPr lang="fr-FR" baseline="0" dirty="0" smtClean="0"/>
              <a:t> attentes derrière le cahier des charges sont d’avoir :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6</a:t>
            </a:fld>
            <a:endParaRPr lang="fr-FR"/>
          </a:p>
        </p:txBody>
      </p:sp>
    </p:spTree>
    <p:extLst>
      <p:ext uri="{BB962C8B-B14F-4D97-AF65-F5344CB8AC3E}">
        <p14:creationId xmlns:p14="http://schemas.microsoft.com/office/powerpoint/2010/main" val="142533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contraintes</a:t>
            </a:r>
            <a:r>
              <a:rPr lang="fr-FR" baseline="0" dirty="0" smtClean="0"/>
              <a:t> techniques de ce projet dans le cadre de notre formation sont principalement l’utilisation de technologies précises et aussi des contraintes liées au cahier des charges pour la connexion et la modification des données.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7</a:t>
            </a:fld>
            <a:endParaRPr lang="fr-FR"/>
          </a:p>
        </p:txBody>
      </p:sp>
    </p:spTree>
    <p:extLst>
      <p:ext uri="{BB962C8B-B14F-4D97-AF65-F5344CB8AC3E}">
        <p14:creationId xmlns:p14="http://schemas.microsoft.com/office/powerpoint/2010/main" val="303904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Au début du projet, et le long de celui-ci, nous avons identifier</a:t>
            </a:r>
            <a:r>
              <a:rPr lang="fr-FR" baseline="0" dirty="0" smtClean="0"/>
              <a:t> plusieurs ‘risques’. Qui pourraient faire que nous ne répondons pas totalement aux attentes du client.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8</a:t>
            </a:fld>
            <a:endParaRPr lang="fr-FR"/>
          </a:p>
        </p:txBody>
      </p:sp>
    </p:spTree>
    <p:extLst>
      <p:ext uri="{BB962C8B-B14F-4D97-AF65-F5344CB8AC3E}">
        <p14:creationId xmlns:p14="http://schemas.microsoft.com/office/powerpoint/2010/main" val="1252016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client a fait appel à</a:t>
            </a:r>
            <a:r>
              <a:rPr lang="fr-FR" baseline="0" dirty="0" smtClean="0"/>
              <a:t> nous car il souhaite : </a:t>
            </a:r>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9</a:t>
            </a:fld>
            <a:endParaRPr lang="fr-FR"/>
          </a:p>
        </p:txBody>
      </p:sp>
    </p:spTree>
    <p:extLst>
      <p:ext uri="{BB962C8B-B14F-4D97-AF65-F5344CB8AC3E}">
        <p14:creationId xmlns:p14="http://schemas.microsoft.com/office/powerpoint/2010/main" val="372296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projet</a:t>
            </a:r>
            <a:r>
              <a:rPr lang="fr-FR" baseline="0" dirty="0" smtClean="0"/>
              <a:t> devait être fait en agile : en effet, c’’est une méthode abordée pendant la formation, qui donne des résultats nettement meilleurs que les méthodes habituelles. Il s’agit de ne pas avoir de chef de projet à proprement parler, et d’organiser les étapes de production en SPRINT. Définis au début du projet par toute l’équipe, via un </a:t>
            </a:r>
            <a:r>
              <a:rPr lang="fr-FR" baseline="0" dirty="0" err="1" smtClean="0"/>
              <a:t>product</a:t>
            </a:r>
            <a:r>
              <a:rPr lang="fr-FR" baseline="0" dirty="0" smtClean="0"/>
              <a:t> </a:t>
            </a:r>
            <a:r>
              <a:rPr lang="fr-FR" baseline="0" dirty="0" err="1" smtClean="0"/>
              <a:t>backlog</a:t>
            </a:r>
            <a:r>
              <a:rPr lang="fr-FR" baseline="0" dirty="0" smtClean="0"/>
              <a:t> : une exposition générale des idées, puis un regroupement puis des calculs permettant de </a:t>
            </a:r>
            <a:r>
              <a:rPr lang="fr-FR" baseline="0" dirty="0" err="1" smtClean="0"/>
              <a:t>determiner</a:t>
            </a:r>
            <a:r>
              <a:rPr lang="fr-FR" baseline="0" dirty="0" smtClean="0"/>
              <a:t> autrement que par la logique humaine, la </a:t>
            </a:r>
            <a:r>
              <a:rPr lang="fr-FR" baseline="0" dirty="0" err="1" smtClean="0"/>
              <a:t>prorité</a:t>
            </a:r>
            <a:r>
              <a:rPr lang="fr-FR" baseline="0" dirty="0" smtClean="0"/>
              <a:t> des tâches a faire. </a:t>
            </a:r>
          </a:p>
          <a:p>
            <a:endParaRPr lang="fr-FR" baseline="0" dirty="0" smtClean="0"/>
          </a:p>
          <a:p>
            <a:r>
              <a:rPr lang="fr-FR" baseline="0" dirty="0" smtClean="0"/>
              <a:t>Nous avions prévu pour ce projet 3 Sprints avec des réunions quotidiennes </a:t>
            </a:r>
            <a:r>
              <a:rPr lang="fr-FR" baseline="0" dirty="0" err="1" smtClean="0"/>
              <a:t>cahque</a:t>
            </a:r>
            <a:r>
              <a:rPr lang="fr-FR" baseline="0" dirty="0" smtClean="0"/>
              <a:t> matin du projet.</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11</a:t>
            </a:fld>
            <a:endParaRPr lang="fr-FR"/>
          </a:p>
        </p:txBody>
      </p:sp>
    </p:spTree>
    <p:extLst>
      <p:ext uri="{BB962C8B-B14F-4D97-AF65-F5344CB8AC3E}">
        <p14:creationId xmlns:p14="http://schemas.microsoft.com/office/powerpoint/2010/main" val="1114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D9158D4-3035-49F9-8FDA-6C8CAD146FC7}" type="datetime1">
              <a:rPr lang="fr-FR" smtClean="0"/>
              <a:t>12/06/2018</a:t>
            </a:fld>
            <a:endParaRPr lang="en-US" dirty="0"/>
          </a:p>
        </p:txBody>
      </p:sp>
      <p:sp>
        <p:nvSpPr>
          <p:cNvPr id="5" name="Footer Placeholder 4"/>
          <p:cNvSpPr>
            <a:spLocks noGrp="1"/>
          </p:cNvSpPr>
          <p:nvPr>
            <p:ph type="ftr" sz="quarter" idx="11"/>
          </p:nvPr>
        </p:nvSpPr>
        <p:spPr/>
        <p:txBody>
          <a:bodyPr/>
          <a:lstStyle/>
          <a:p>
            <a:r>
              <a:rPr lang="en-US" smtClean="0"/>
              <a:t>Projet Factory 2018  - SOPRA STERIA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397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54DC1AB-27F3-46BF-A0B5-85C53B84A5D9}" type="datetime1">
              <a:rPr lang="fr-FR" smtClean="0"/>
              <a:t>12/06/2018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3573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D1F21-7821-43D3-9451-6427C4F495EB}" type="datetime1">
              <a:rPr lang="fr-FR" smtClean="0"/>
              <a:t>12/06/2018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3826262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B15C81-58F2-43AA-9262-CA7775F4E737}" type="datetime1">
              <a:rPr lang="fr-FR" smtClean="0"/>
              <a:t>12/06/2018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E506C3F7-4F35-43F5-8795-B10B1BF3F7E2}" type="slidenum">
              <a:rPr lang="fr-FR" smtClean="0"/>
              <a:t>‹N°›</a:t>
            </a:fld>
            <a:endParaRPr lang="fr-FR"/>
          </a:p>
        </p:txBody>
      </p:sp>
    </p:spTree>
    <p:extLst>
      <p:ext uri="{BB962C8B-B14F-4D97-AF65-F5344CB8AC3E}">
        <p14:creationId xmlns:p14="http://schemas.microsoft.com/office/powerpoint/2010/main" val="748374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5F2D851-7EC9-4A45-BF52-9B95B5FB1037}" type="datetime1">
              <a:rPr lang="fr-FR" smtClean="0"/>
              <a:t>12/06/2018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86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A628EE8-AF64-47AA-8D55-AAEF7FF37B90}" type="datetime1">
              <a:rPr lang="fr-FR" smtClean="0"/>
              <a:t>12/06/2018</a:t>
            </a:fld>
            <a:endParaRPr lang="fr-FR"/>
          </a:p>
        </p:txBody>
      </p:sp>
      <p:sp>
        <p:nvSpPr>
          <p:cNvPr id="6" name="Footer Placeholder 5"/>
          <p:cNvSpPr>
            <a:spLocks noGrp="1"/>
          </p:cNvSpPr>
          <p:nvPr>
            <p:ph type="ftr" sz="quarter" idx="11"/>
          </p:nvPr>
        </p:nvSpPr>
        <p:spPr/>
        <p:txBody>
          <a:body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40318535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6349D2F-C90F-45CD-A4DF-DBA4C996898C}" type="datetime1">
              <a:rPr lang="fr-FR" smtClean="0"/>
              <a:t>12/06/2018</a:t>
            </a:fld>
            <a:endParaRPr lang="fr-FR"/>
          </a:p>
        </p:txBody>
      </p:sp>
      <p:sp>
        <p:nvSpPr>
          <p:cNvPr id="8" name="Footer Placeholder 7"/>
          <p:cNvSpPr>
            <a:spLocks noGrp="1"/>
          </p:cNvSpPr>
          <p:nvPr>
            <p:ph type="ftr" sz="quarter" idx="11"/>
          </p:nvPr>
        </p:nvSpPr>
        <p:spPr/>
        <p:txBody>
          <a:bodyPr/>
          <a:lstStyle/>
          <a:p>
            <a:r>
              <a:rPr lang="en-US" smtClean="0"/>
              <a:t>Projet Factory 2018  - SOPRA STERIA</a:t>
            </a:r>
            <a:endParaRPr lang="fr-FR"/>
          </a:p>
        </p:txBody>
      </p:sp>
      <p:sp>
        <p:nvSpPr>
          <p:cNvPr id="9" name="Slide Number Placeholder 8"/>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30595508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D28039D-AA1A-4F06-8FC5-FBB4EF086866}" type="datetime1">
              <a:rPr lang="fr-FR" smtClean="0"/>
              <a:t>12/06/2018</a:t>
            </a:fld>
            <a:endParaRPr lang="fr-FR"/>
          </a:p>
        </p:txBody>
      </p:sp>
      <p:sp>
        <p:nvSpPr>
          <p:cNvPr id="4" name="Footer Placeholder 3"/>
          <p:cNvSpPr>
            <a:spLocks noGrp="1"/>
          </p:cNvSpPr>
          <p:nvPr>
            <p:ph type="ftr" sz="quarter" idx="11"/>
          </p:nvPr>
        </p:nvSpPr>
        <p:spPr/>
        <p:txBody>
          <a:bodyPr/>
          <a:lstStyle/>
          <a:p>
            <a:r>
              <a:rPr lang="en-US" smtClean="0"/>
              <a:t>Projet Factory 2018  - SOPRA STERIA</a:t>
            </a:r>
            <a:endParaRPr lang="fr-FR"/>
          </a:p>
        </p:txBody>
      </p:sp>
      <p:sp>
        <p:nvSpPr>
          <p:cNvPr id="5" name="Slide Number Placeholder 4"/>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9539722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B13A9A-1B01-4A5A-89D1-75AD7DB2C262}" type="datetime1">
              <a:rPr lang="fr-FR" smtClean="0"/>
              <a:t>12/06/2018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Projet Factory 2018  - SOPRA STERIA</a:t>
            </a:r>
            <a:endParaRPr lang="fr-FR"/>
          </a:p>
        </p:txBody>
      </p:sp>
      <p:sp>
        <p:nvSpPr>
          <p:cNvPr id="9" name="Slide Number Placeholder 8"/>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23828305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8A17D8-4B44-4BCF-B598-7D4735E79704}" type="datetime1">
              <a:rPr lang="fr-FR" smtClean="0"/>
              <a:t>12/06/2018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A8EBE8-E40C-4622-964D-C2866BE5CEB4}" type="slidenum">
              <a:rPr lang="fr-FR" smtClean="0"/>
              <a:t>‹N°›</a:t>
            </a:fld>
            <a:endParaRPr lang="fr-FR"/>
          </a:p>
        </p:txBody>
      </p:sp>
    </p:spTree>
    <p:extLst>
      <p:ext uri="{BB962C8B-B14F-4D97-AF65-F5344CB8AC3E}">
        <p14:creationId xmlns:p14="http://schemas.microsoft.com/office/powerpoint/2010/main" val="41645821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AE8C0E0-866D-4CD7-A82B-EF59815C7147}" type="datetime1">
              <a:rPr lang="fr-FR" smtClean="0"/>
              <a:t>12/06/2018</a:t>
            </a:fld>
            <a:endParaRPr lang="fr-FR"/>
          </a:p>
        </p:txBody>
      </p:sp>
      <p:sp>
        <p:nvSpPr>
          <p:cNvPr id="6" name="Footer Placeholder 5"/>
          <p:cNvSpPr>
            <a:spLocks noGrp="1"/>
          </p:cNvSpPr>
          <p:nvPr>
            <p:ph type="ftr" sz="quarter" idx="11"/>
          </p:nvPr>
        </p:nvSpPr>
        <p:spPr/>
        <p:txBody>
          <a:body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3521535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53F0BB-33C7-4AF4-BE31-B2DB387FCBFD}" type="datetime1">
              <a:rPr lang="fr-FR" smtClean="0"/>
              <a:t>12/06/2018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Projet Factory 2018  - SOPRA STERIA</a:t>
            </a:r>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A8EBE8-E40C-4622-964D-C2866BE5CEB4}"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60004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ransition>
    <p:fade thruBlk="1"/>
  </p:transition>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890" y="2404534"/>
            <a:ext cx="11000510" cy="1646302"/>
          </a:xfrm>
        </p:spPr>
        <p:txBody>
          <a:bodyPr>
            <a:normAutofit fontScale="90000"/>
          </a:bodyPr>
          <a:lstStyle/>
          <a:p>
            <a:r>
              <a:rPr lang="fr-FR" dirty="0" smtClean="0"/>
              <a:t>Projet </a:t>
            </a:r>
            <a:r>
              <a:rPr lang="fr-FR" dirty="0" err="1" smtClean="0"/>
              <a:t>Factory</a:t>
            </a:r>
            <a:r>
              <a:rPr lang="fr-FR" dirty="0" smtClean="0"/>
              <a:t> – Groupe AAA</a:t>
            </a:r>
            <a:endParaRPr lang="fr-FR" dirty="0"/>
          </a:p>
        </p:txBody>
      </p:sp>
      <p:sp>
        <p:nvSpPr>
          <p:cNvPr id="3" name="Sous-titre 2"/>
          <p:cNvSpPr>
            <a:spLocks noGrp="1"/>
          </p:cNvSpPr>
          <p:nvPr>
            <p:ph type="subTitle" idx="1"/>
          </p:nvPr>
        </p:nvSpPr>
        <p:spPr/>
        <p:txBody>
          <a:bodyPr/>
          <a:lstStyle/>
          <a:p>
            <a:r>
              <a:rPr lang="fr-FR" dirty="0" smtClean="0"/>
              <a:t>LEREVEREND Adeline – PARROT Arnaud – PERRAULT Alexandre</a:t>
            </a:r>
            <a:endParaRPr lang="fr-FR" dirty="0"/>
          </a:p>
        </p:txBody>
      </p:sp>
    </p:spTree>
    <p:extLst>
      <p:ext uri="{BB962C8B-B14F-4D97-AF65-F5344CB8AC3E}">
        <p14:creationId xmlns:p14="http://schemas.microsoft.com/office/powerpoint/2010/main" val="4273074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2. Présentation du projet</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12/06/2018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10</a:t>
            </a:fld>
            <a:endParaRPr lang="fr-FR"/>
          </a:p>
        </p:txBody>
      </p:sp>
    </p:spTree>
    <p:extLst>
      <p:ext uri="{BB962C8B-B14F-4D97-AF65-F5344CB8AC3E}">
        <p14:creationId xmlns:p14="http://schemas.microsoft.com/office/powerpoint/2010/main" val="381401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55D4B"/>
                </a:solidFill>
                <a:latin typeface="Amatic SC"/>
                <a:ea typeface="Amatic SC"/>
                <a:cs typeface="Amatic SC"/>
              </a:rPr>
              <a:t>Présentation </a:t>
            </a:r>
            <a:r>
              <a:rPr lang="fr-FR" b="1" dirty="0">
                <a:solidFill>
                  <a:srgbClr val="F55D4B"/>
                </a:solidFill>
                <a:latin typeface="Amatic SC"/>
                <a:ea typeface="Amatic SC"/>
                <a:cs typeface="Amatic SC"/>
              </a:rPr>
              <a:t>du projet</a:t>
            </a:r>
            <a:endParaRPr lang="fr-FR" dirty="0"/>
          </a:p>
        </p:txBody>
      </p:sp>
      <p:sp>
        <p:nvSpPr>
          <p:cNvPr id="3" name="Espace réservé du contenu 2"/>
          <p:cNvSpPr>
            <a:spLocks noGrp="1"/>
          </p:cNvSpPr>
          <p:nvPr>
            <p:ph idx="1"/>
          </p:nvPr>
        </p:nvSpPr>
        <p:spPr/>
        <p:txBody>
          <a:bodyPr/>
          <a:lstStyle/>
          <a:p>
            <a:r>
              <a:rPr lang="fr-FR" dirty="0" smtClean="0"/>
              <a:t>Le projet doit être mené en agile, donc : </a:t>
            </a:r>
          </a:p>
          <a:p>
            <a:pPr>
              <a:buFont typeface="Wingdings" panose="05000000000000000000" pitchFamily="2" charset="2"/>
              <a:buChar char="Ø"/>
            </a:pPr>
            <a:r>
              <a:rPr lang="fr-FR" dirty="0"/>
              <a:t> </a:t>
            </a:r>
            <a:r>
              <a:rPr lang="fr-FR" dirty="0" smtClean="0"/>
              <a:t>avec un </a:t>
            </a:r>
            <a:r>
              <a:rPr lang="fr-FR" dirty="0" err="1" smtClean="0"/>
              <a:t>scrum</a:t>
            </a:r>
            <a:r>
              <a:rPr lang="fr-FR" dirty="0" smtClean="0"/>
              <a:t> master, </a:t>
            </a:r>
          </a:p>
          <a:p>
            <a:pPr>
              <a:buFont typeface="Wingdings" panose="05000000000000000000" pitchFamily="2" charset="2"/>
              <a:buChar char="Ø"/>
            </a:pPr>
            <a:r>
              <a:rPr lang="fr-FR" dirty="0"/>
              <a:t> un sprint </a:t>
            </a:r>
            <a:r>
              <a:rPr lang="fr-FR" dirty="0" err="1"/>
              <a:t>backlog</a:t>
            </a:r>
            <a:endParaRPr lang="fr-FR" dirty="0"/>
          </a:p>
          <a:p>
            <a:pPr>
              <a:buFont typeface="Wingdings" panose="05000000000000000000" pitchFamily="2" charset="2"/>
              <a:buChar char="Ø"/>
            </a:pPr>
            <a:r>
              <a:rPr lang="fr-FR" dirty="0" smtClean="0"/>
              <a:t> une exposition des idées </a:t>
            </a:r>
          </a:p>
          <a:p>
            <a:pPr>
              <a:buFont typeface="Wingdings" panose="05000000000000000000" pitchFamily="2" charset="2"/>
              <a:buChar char="Ø"/>
            </a:pPr>
            <a:r>
              <a:rPr lang="fr-FR" dirty="0"/>
              <a:t> </a:t>
            </a:r>
            <a:r>
              <a:rPr lang="fr-FR" dirty="0" smtClean="0"/>
              <a:t>une priorisation via bénéfice, préjudice, coûts</a:t>
            </a:r>
          </a:p>
          <a:p>
            <a:pPr>
              <a:buFont typeface="Wingdings" panose="05000000000000000000" pitchFamily="2" charset="2"/>
              <a:buChar char="Ø"/>
            </a:pPr>
            <a:r>
              <a:rPr lang="fr-FR" dirty="0" smtClean="0"/>
              <a:t>3 sprints</a:t>
            </a:r>
          </a:p>
          <a:p>
            <a:pPr>
              <a:buFont typeface="Wingdings" panose="05000000000000000000" pitchFamily="2" charset="2"/>
              <a:buChar char="Ø"/>
            </a:pPr>
            <a:r>
              <a:rPr lang="fr-FR" dirty="0" smtClean="0"/>
              <a:t>Un </a:t>
            </a:r>
            <a:r>
              <a:rPr lang="fr-FR" dirty="0" err="1" smtClean="0"/>
              <a:t>daily</a:t>
            </a:r>
            <a:r>
              <a:rPr lang="fr-FR" dirty="0" smtClean="0"/>
              <a:t> </a:t>
            </a:r>
            <a:r>
              <a:rPr lang="fr-FR" dirty="0" err="1" smtClean="0"/>
              <a:t>scrum</a:t>
            </a:r>
            <a:r>
              <a:rPr lang="fr-FR" dirty="0" smtClean="0"/>
              <a:t> chaque matin </a:t>
            </a:r>
          </a:p>
          <a:p>
            <a:pPr>
              <a:buFont typeface="Wingdings" panose="05000000000000000000" pitchFamily="2" charset="2"/>
              <a:buChar char="Ø"/>
            </a:pPr>
            <a:endParaRPr lang="fr-FR" dirty="0"/>
          </a:p>
        </p:txBody>
      </p:sp>
      <p:sp>
        <p:nvSpPr>
          <p:cNvPr id="4" name="Espace réservé de la date 3"/>
          <p:cNvSpPr>
            <a:spLocks noGrp="1"/>
          </p:cNvSpPr>
          <p:nvPr>
            <p:ph type="dt" sz="half" idx="10"/>
          </p:nvPr>
        </p:nvSpPr>
        <p:spPr/>
        <p:txBody>
          <a:bodyPr/>
          <a:lstStyle/>
          <a:p>
            <a:fld id="{267AF66D-EC5F-4029-B364-EF0FFFBA07D4}"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11</a:t>
            </a:fld>
            <a:endParaRPr lang="fr-FR"/>
          </a:p>
        </p:txBody>
      </p:sp>
    </p:spTree>
    <p:extLst>
      <p:ext uri="{BB962C8B-B14F-4D97-AF65-F5344CB8AC3E}">
        <p14:creationId xmlns:p14="http://schemas.microsoft.com/office/powerpoint/2010/main" val="3266467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ssociÃ©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44980" y="1765854"/>
            <a:ext cx="9075420" cy="453771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smtClean="0"/>
              <a:t>Organisation agile</a:t>
            </a:r>
            <a:endParaRPr lang="fr-FR" dirty="0"/>
          </a:p>
        </p:txBody>
      </p:sp>
      <p:sp>
        <p:nvSpPr>
          <p:cNvPr id="4" name="Espace réservé de la date 3"/>
          <p:cNvSpPr>
            <a:spLocks noGrp="1"/>
          </p:cNvSpPr>
          <p:nvPr>
            <p:ph type="dt" sz="half" idx="10"/>
          </p:nvPr>
        </p:nvSpPr>
        <p:spPr/>
        <p:txBody>
          <a:bodyPr/>
          <a:lstStyle/>
          <a:p>
            <a:fld id="{8A59720C-55C2-4AF8-9B89-89BF7AE78BB1}"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12</a:t>
            </a:fld>
            <a:endParaRPr lang="fr-FR"/>
          </a:p>
        </p:txBody>
      </p:sp>
    </p:spTree>
    <p:extLst>
      <p:ext uri="{BB962C8B-B14F-4D97-AF65-F5344CB8AC3E}">
        <p14:creationId xmlns:p14="http://schemas.microsoft.com/office/powerpoint/2010/main" val="2184695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technologies utilisées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a:t>
            </a:r>
            <a:r>
              <a:rPr lang="fr-FR" dirty="0">
                <a:solidFill>
                  <a:srgbClr val="2C3E50"/>
                </a:solidFill>
                <a:latin typeface="Merriweather"/>
                <a:ea typeface="Merriweather"/>
                <a:cs typeface="Merriweather"/>
              </a:rPr>
              <a:t>IDE Eclipse</a:t>
            </a:r>
          </a:p>
          <a:p>
            <a:pPr>
              <a:buFont typeface="Wingdings" panose="05000000000000000000" pitchFamily="2" charset="2"/>
              <a:buChar char="q"/>
            </a:pPr>
            <a:r>
              <a:rPr lang="fr-FR" dirty="0">
                <a:solidFill>
                  <a:srgbClr val="2C3E50"/>
                </a:solidFill>
                <a:latin typeface="Merriweather"/>
                <a:ea typeface="Merriweather"/>
                <a:cs typeface="Merriweather"/>
              </a:rPr>
              <a:t>Serveur </a:t>
            </a:r>
            <a:r>
              <a:rPr lang="fr-FR" dirty="0" err="1">
                <a:solidFill>
                  <a:srgbClr val="2C3E50"/>
                </a:solidFill>
                <a:latin typeface="Merriweather"/>
                <a:ea typeface="Merriweather"/>
                <a:cs typeface="Merriweather"/>
              </a:rPr>
              <a:t>Tomcat</a:t>
            </a:r>
            <a:r>
              <a:rPr lang="fr-FR" dirty="0">
                <a:solidFill>
                  <a:srgbClr val="2C3E50"/>
                </a:solidFill>
                <a:latin typeface="Merriweather"/>
                <a:ea typeface="Merriweather"/>
                <a:cs typeface="Merriweather"/>
              </a:rPr>
              <a:t> </a:t>
            </a:r>
          </a:p>
          <a:p>
            <a:pPr>
              <a:buFont typeface="Wingdings" panose="05000000000000000000" pitchFamily="2" charset="2"/>
              <a:buChar char="q"/>
            </a:pPr>
            <a:r>
              <a:rPr lang="fr-FR" dirty="0">
                <a:solidFill>
                  <a:srgbClr val="2C3E50"/>
                </a:solidFill>
                <a:latin typeface="Merriweather"/>
                <a:ea typeface="Merriweather"/>
                <a:cs typeface="Merriweather"/>
              </a:rPr>
              <a:t>Java/JEE</a:t>
            </a:r>
          </a:p>
          <a:p>
            <a:pPr>
              <a:buFont typeface="Wingdings" panose="05000000000000000000" pitchFamily="2" charset="2"/>
              <a:buChar char="q"/>
            </a:pPr>
            <a:r>
              <a:rPr lang="fr-FR" dirty="0" err="1">
                <a:solidFill>
                  <a:srgbClr val="2C3E50"/>
                </a:solidFill>
                <a:latin typeface="Merriweather"/>
                <a:ea typeface="Merriweather"/>
                <a:cs typeface="Merriweather"/>
              </a:rPr>
              <a:t>Frameworks</a:t>
            </a:r>
            <a:r>
              <a:rPr lang="fr-FR" dirty="0">
                <a:solidFill>
                  <a:srgbClr val="2C3E50"/>
                </a:solidFill>
                <a:latin typeface="Merriweather"/>
                <a:ea typeface="Merriweather"/>
                <a:cs typeface="Merriweather"/>
              </a:rPr>
              <a:t> </a:t>
            </a:r>
            <a:r>
              <a:rPr lang="fr-FR" dirty="0" err="1" smtClean="0">
                <a:solidFill>
                  <a:srgbClr val="2C3E50"/>
                </a:solidFill>
                <a:latin typeface="Merriweather"/>
                <a:ea typeface="Merriweather"/>
                <a:cs typeface="Merriweather"/>
              </a:rPr>
              <a:t>Jquery,Spring</a:t>
            </a:r>
            <a:r>
              <a:rPr lang="fr-FR" dirty="0" smtClean="0">
                <a:solidFill>
                  <a:srgbClr val="2C3E50"/>
                </a:solidFill>
                <a:latin typeface="Merriweather"/>
                <a:ea typeface="Merriweather"/>
                <a:cs typeface="Merriweather"/>
              </a:rPr>
              <a:t>-MVC </a:t>
            </a:r>
            <a:r>
              <a:rPr lang="fr-FR" dirty="0">
                <a:solidFill>
                  <a:srgbClr val="2C3E50"/>
                </a:solidFill>
                <a:latin typeface="Merriweather"/>
                <a:ea typeface="Merriweather"/>
                <a:cs typeface="Merriweather"/>
              </a:rPr>
              <a:t>et </a:t>
            </a:r>
            <a:r>
              <a:rPr lang="fr-FR" dirty="0" err="1">
                <a:solidFill>
                  <a:srgbClr val="2C3E50"/>
                </a:solidFill>
                <a:latin typeface="Merriweather"/>
                <a:ea typeface="Merriweather"/>
                <a:cs typeface="Merriweather"/>
              </a:rPr>
              <a:t>Hibernate</a:t>
            </a:r>
            <a:endParaRPr lang="fr-FR" dirty="0">
              <a:solidFill>
                <a:srgbClr val="2C3E50"/>
              </a:solidFill>
              <a:latin typeface="Merriweather"/>
              <a:ea typeface="Merriweather"/>
              <a:cs typeface="Merriweather"/>
            </a:endParaRPr>
          </a:p>
          <a:p>
            <a:pPr>
              <a:buFont typeface="Wingdings" panose="05000000000000000000" pitchFamily="2" charset="2"/>
              <a:buChar char="q"/>
            </a:pPr>
            <a:r>
              <a:rPr lang="fr-FR" dirty="0" err="1">
                <a:solidFill>
                  <a:srgbClr val="2C3E50"/>
                </a:solidFill>
                <a:latin typeface="Merriweather"/>
                <a:ea typeface="Merriweather"/>
                <a:cs typeface="Merriweather"/>
              </a:rPr>
              <a:t>Bootstrap</a:t>
            </a:r>
            <a:endParaRPr lang="fr-FR" dirty="0">
              <a:solidFill>
                <a:srgbClr val="2C3E50"/>
              </a:solidFill>
              <a:latin typeface="Merriweather"/>
              <a:ea typeface="Merriweather"/>
              <a:cs typeface="Merriweather"/>
            </a:endParaRPr>
          </a:p>
          <a:p>
            <a:pPr>
              <a:buFont typeface="Wingdings" panose="05000000000000000000" pitchFamily="2" charset="2"/>
              <a:buChar char="q"/>
            </a:pPr>
            <a:r>
              <a:rPr lang="fr-FR" dirty="0">
                <a:solidFill>
                  <a:srgbClr val="2C3E50"/>
                </a:solidFill>
                <a:latin typeface="Merriweather"/>
                <a:ea typeface="Merriweather"/>
                <a:cs typeface="Merriweather"/>
              </a:rPr>
              <a:t>Base de données </a:t>
            </a:r>
            <a:r>
              <a:rPr lang="fr-FR" dirty="0" err="1">
                <a:solidFill>
                  <a:srgbClr val="2C3E50"/>
                </a:solidFill>
                <a:latin typeface="Merriweather"/>
                <a:ea typeface="Merriweather"/>
                <a:cs typeface="Merriweather"/>
              </a:rPr>
              <a:t>Postgresql</a:t>
            </a:r>
            <a:endParaRPr lang="fr-FR" dirty="0">
              <a:solidFill>
                <a:srgbClr val="2C3E50"/>
              </a:solidFill>
              <a:latin typeface="Merriweather"/>
              <a:ea typeface="Merriweather"/>
              <a:cs typeface="Merriweather"/>
            </a:endParaRPr>
          </a:p>
          <a:p>
            <a:pPr>
              <a:buFont typeface="Wingdings" panose="05000000000000000000" pitchFamily="2" charset="2"/>
              <a:buChar char="q"/>
            </a:pPr>
            <a:r>
              <a:rPr lang="fr-FR" dirty="0" smtClean="0">
                <a:solidFill>
                  <a:srgbClr val="2C3E50"/>
                </a:solidFill>
                <a:latin typeface="Merriweather"/>
                <a:ea typeface="Merriweather"/>
                <a:cs typeface="Merriweather"/>
              </a:rPr>
              <a:t>Git / </a:t>
            </a:r>
            <a:r>
              <a:rPr lang="fr-FR" dirty="0" err="1" smtClean="0">
                <a:solidFill>
                  <a:srgbClr val="2C3E50"/>
                </a:solidFill>
                <a:latin typeface="Merriweather"/>
                <a:ea typeface="Merriweather"/>
                <a:cs typeface="Merriweather"/>
              </a:rPr>
              <a:t>KrakenGit</a:t>
            </a:r>
            <a:endParaRPr lang="fr-FR" dirty="0" smtClean="0">
              <a:solidFill>
                <a:srgbClr val="2C3E50"/>
              </a:solidFill>
              <a:latin typeface="Merriweather"/>
              <a:ea typeface="Merriweather"/>
              <a:cs typeface="Merriweather"/>
            </a:endParaRPr>
          </a:p>
          <a:p>
            <a:pPr>
              <a:buFont typeface="Wingdings" panose="05000000000000000000" pitchFamily="2" charset="2"/>
              <a:buChar char="q"/>
            </a:pPr>
            <a:r>
              <a:rPr lang="fr-FR" dirty="0">
                <a:solidFill>
                  <a:srgbClr val="2C3E50"/>
                </a:solidFill>
                <a:latin typeface="Merriweather"/>
                <a:ea typeface="Merriweather"/>
                <a:cs typeface="Merriweather"/>
              </a:rPr>
              <a:t> </a:t>
            </a:r>
            <a:r>
              <a:rPr lang="fr-FR" dirty="0" err="1" smtClean="0">
                <a:solidFill>
                  <a:srgbClr val="2C3E50"/>
                </a:solidFill>
                <a:latin typeface="Merriweather"/>
                <a:ea typeface="Merriweather"/>
                <a:cs typeface="Merriweather"/>
              </a:rPr>
              <a:t>Angular</a:t>
            </a:r>
            <a:r>
              <a:rPr lang="fr-FR" dirty="0" smtClean="0">
                <a:solidFill>
                  <a:srgbClr val="2C3E50"/>
                </a:solidFill>
                <a:latin typeface="Merriweather"/>
                <a:ea typeface="Merriweather"/>
                <a:cs typeface="Merriweather"/>
              </a:rPr>
              <a:t> </a:t>
            </a:r>
            <a:endParaRPr lang="fr-FR" dirty="0">
              <a:solidFill>
                <a:srgbClr val="2C3E50"/>
              </a:solidFill>
              <a:latin typeface="Merriweather"/>
              <a:ea typeface="Merriweather"/>
              <a:cs typeface="Merriweather"/>
            </a:endParaRPr>
          </a:p>
          <a:p>
            <a:pPr marL="0" indent="0">
              <a:buNone/>
            </a:pPr>
            <a:endParaRPr lang="fr-FR" dirty="0">
              <a:solidFill>
                <a:srgbClr val="2C3E50"/>
              </a:solidFill>
              <a:latin typeface="Merriweather"/>
              <a:ea typeface="Merriweather"/>
              <a:cs typeface="Merriweather"/>
            </a:endParaRPr>
          </a:p>
          <a:p>
            <a:pPr>
              <a:buFont typeface="Wingdings" panose="05000000000000000000" pitchFamily="2" charset="2"/>
              <a:buChar char="q"/>
            </a:pPr>
            <a:endParaRPr lang="fr-FR" dirty="0">
              <a:solidFill>
                <a:srgbClr val="2C3E50"/>
              </a:solidFill>
              <a:latin typeface="Merriweather"/>
              <a:ea typeface="Merriweather"/>
              <a:cs typeface="Merriweather"/>
            </a:endParaRPr>
          </a:p>
          <a:p>
            <a:pPr>
              <a:buFont typeface="Wingdings" panose="05000000000000000000" pitchFamily="2" charset="2"/>
              <a:buChar char="q"/>
            </a:pPr>
            <a:endParaRPr lang="fr-FR" dirty="0"/>
          </a:p>
        </p:txBody>
      </p:sp>
      <p:sp>
        <p:nvSpPr>
          <p:cNvPr id="4" name="Espace réservé de la date 3"/>
          <p:cNvSpPr>
            <a:spLocks noGrp="1"/>
          </p:cNvSpPr>
          <p:nvPr>
            <p:ph type="dt" sz="half" idx="10"/>
          </p:nvPr>
        </p:nvSpPr>
        <p:spPr/>
        <p:txBody>
          <a:bodyPr/>
          <a:lstStyle/>
          <a:p>
            <a:fld id="{75C504BD-BB09-4F07-A52C-F5B65DEE3B68}"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13</a:t>
            </a:fld>
            <a:endParaRPr lang="fr-FR"/>
          </a:p>
        </p:txBody>
      </p:sp>
    </p:spTree>
    <p:extLst>
      <p:ext uri="{BB962C8B-B14F-4D97-AF65-F5344CB8AC3E}">
        <p14:creationId xmlns:p14="http://schemas.microsoft.com/office/powerpoint/2010/main" val="3631376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100513468"/>
              </p:ext>
            </p:extLst>
          </p:nvPr>
        </p:nvGraphicFramePr>
        <p:xfrm>
          <a:off x="130858" y="107404"/>
          <a:ext cx="11908743" cy="4734374"/>
        </p:xfrm>
        <a:graphic>
          <a:graphicData uri="http://schemas.openxmlformats.org/drawingml/2006/table">
            <a:tbl>
              <a:tblPr firstRow="1" bandRow="1">
                <a:tableStyleId>{00A15C55-8517-42AA-B614-E9B94910E393}</a:tableStyleId>
              </a:tblPr>
              <a:tblGrid>
                <a:gridCol w="1637777"/>
                <a:gridCol w="2331805"/>
                <a:gridCol w="1984790"/>
                <a:gridCol w="1797517"/>
                <a:gridCol w="1974976"/>
                <a:gridCol w="2181878"/>
              </a:tblGrid>
              <a:tr h="623599">
                <a:tc>
                  <a:txBody>
                    <a:bodyPr/>
                    <a:lstStyle/>
                    <a:p>
                      <a:pPr algn="ctr"/>
                      <a:r>
                        <a:rPr lang="fr-FR" sz="1800" dirty="0" smtClean="0"/>
                        <a:t>Gestion Planning</a:t>
                      </a:r>
                      <a:endParaRPr lang="fr-FR" sz="1800" dirty="0"/>
                    </a:p>
                  </a:txBody>
                  <a:tcPr/>
                </a:tc>
                <a:tc>
                  <a:txBody>
                    <a:bodyPr/>
                    <a:lstStyle/>
                    <a:p>
                      <a:pPr algn="ctr"/>
                      <a:r>
                        <a:rPr lang="fr-FR" sz="1800" dirty="0" smtClean="0"/>
                        <a:t>Matériel</a:t>
                      </a:r>
                      <a:endParaRPr lang="fr-FR" sz="1800" dirty="0"/>
                    </a:p>
                  </a:txBody>
                  <a:tcPr/>
                </a:tc>
                <a:tc>
                  <a:txBody>
                    <a:bodyPr/>
                    <a:lstStyle/>
                    <a:p>
                      <a:pPr algn="ctr"/>
                      <a:r>
                        <a:rPr lang="fr-FR" sz="1800" dirty="0" smtClean="0"/>
                        <a:t>Accès Planning</a:t>
                      </a:r>
                      <a:endParaRPr lang="fr-FR" sz="1800" dirty="0"/>
                    </a:p>
                  </a:txBody>
                  <a:tcPr/>
                </a:tc>
                <a:tc>
                  <a:txBody>
                    <a:bodyPr/>
                    <a:lstStyle/>
                    <a:p>
                      <a:pPr algn="ctr"/>
                      <a:endParaRPr lang="fr-FR" sz="1800" dirty="0"/>
                    </a:p>
                  </a:txBody>
                  <a:tcPr/>
                </a:tc>
                <a:tc>
                  <a:txBody>
                    <a:bodyPr/>
                    <a:lstStyle/>
                    <a:p>
                      <a:pPr algn="ctr"/>
                      <a:endParaRPr lang="fr-FR" sz="1800" dirty="0"/>
                    </a:p>
                  </a:txBody>
                  <a:tcPr/>
                </a:tc>
                <a:tc>
                  <a:txBody>
                    <a:bodyPr/>
                    <a:lstStyle/>
                    <a:p>
                      <a:pPr algn="ctr"/>
                      <a:r>
                        <a:rPr lang="fr-FR" sz="1800" dirty="0" smtClean="0"/>
                        <a:t>Logistique et Technique</a:t>
                      </a:r>
                      <a:endParaRPr lang="fr-FR" sz="1800" dirty="0"/>
                    </a:p>
                  </a:txBody>
                  <a:tcPr/>
                </a:tc>
              </a:tr>
              <a:tr h="2238724">
                <a:tc>
                  <a:txBody>
                    <a:bodyPr/>
                    <a:lstStyle/>
                    <a:p>
                      <a:r>
                        <a:rPr lang="fr-FR" sz="1600" b="1" kern="1200" dirty="0" smtClean="0">
                          <a:solidFill>
                            <a:schemeClr val="dk1"/>
                          </a:solidFill>
                          <a:latin typeface="+mn-lt"/>
                          <a:ea typeface="+mn-ea"/>
                          <a:cs typeface="+mn-cs"/>
                        </a:rPr>
                        <a:t>Gestionnaire</a:t>
                      </a:r>
                      <a:r>
                        <a:rPr lang="fr-FR" sz="1600" dirty="0" smtClean="0"/>
                        <a:t> : je souhaite que les salles soient adaptées au nombre de stagiaire</a:t>
                      </a:r>
                      <a:endParaRPr lang="fr-FR" sz="1600" dirty="0"/>
                    </a:p>
                  </a:txBody>
                  <a:tcPr/>
                </a:tc>
                <a:tc>
                  <a:txBody>
                    <a:bodyPr/>
                    <a:lstStyle/>
                    <a:p>
                      <a:r>
                        <a:rPr lang="fr-FR" sz="1600" dirty="0" smtClean="0"/>
                        <a:t> </a:t>
                      </a:r>
                      <a:r>
                        <a:rPr lang="fr-FR" sz="1600" b="1" kern="1200" dirty="0" smtClean="0">
                          <a:solidFill>
                            <a:schemeClr val="dk1"/>
                          </a:solidFill>
                          <a:latin typeface="+mn-lt"/>
                          <a:ea typeface="+mn-ea"/>
                          <a:cs typeface="+mn-cs"/>
                        </a:rPr>
                        <a:t>Technicien</a:t>
                      </a:r>
                      <a:r>
                        <a:rPr lang="fr-FR" sz="1600" baseline="0" dirty="0" smtClean="0"/>
                        <a:t> : </a:t>
                      </a:r>
                      <a:r>
                        <a:rPr lang="fr-FR" sz="1600" dirty="0" smtClean="0"/>
                        <a:t>je souhaite avoir accès à la disponibilités des ordinateurs afin de répartir les ordinateurs restants</a:t>
                      </a:r>
                      <a:endParaRPr lang="fr-FR" sz="1600" dirty="0"/>
                    </a:p>
                  </a:txBody>
                  <a:tcPr/>
                </a:tc>
                <a:tc>
                  <a:txBody>
                    <a:bodyPr/>
                    <a:lstStyle/>
                    <a:p>
                      <a:r>
                        <a:rPr lang="fr-FR" sz="1600" b="1" kern="1200" dirty="0" smtClean="0">
                          <a:solidFill>
                            <a:schemeClr val="dk1"/>
                          </a:solidFill>
                          <a:latin typeface="+mn-lt"/>
                          <a:ea typeface="+mn-ea"/>
                          <a:cs typeface="+mn-cs"/>
                        </a:rPr>
                        <a:t>Gestionnaire</a:t>
                      </a:r>
                      <a:r>
                        <a:rPr lang="fr-FR" sz="1600" dirty="0" smtClean="0"/>
                        <a:t> je veux avoir accès aux emplois du temps  et aux compétences du formateur pour planifier les semaines à venir </a:t>
                      </a:r>
                      <a:endParaRPr lang="fr-FR" sz="1600" dirty="0"/>
                    </a:p>
                  </a:txBody>
                  <a:tcPr/>
                </a:tc>
                <a:tc>
                  <a:txBody>
                    <a:bodyPr/>
                    <a:lstStyle/>
                    <a:p>
                      <a:r>
                        <a:rPr lang="fr-FR" sz="1600" dirty="0" smtClean="0"/>
                        <a:t> </a:t>
                      </a:r>
                      <a:r>
                        <a:rPr lang="fr-FR" sz="1600" b="1" dirty="0" smtClean="0"/>
                        <a:t>Stagiaire</a:t>
                      </a:r>
                      <a:r>
                        <a:rPr lang="fr-FR" sz="1600" dirty="0" smtClean="0"/>
                        <a:t> : je veux que le planning soit clair</a:t>
                      </a:r>
                      <a:endParaRPr lang="fr-FR" sz="1600" dirty="0"/>
                    </a:p>
                  </a:txBody>
                  <a:tcPr/>
                </a:tc>
                <a:tc>
                  <a:txBody>
                    <a:bodyPr/>
                    <a:lstStyle/>
                    <a:p>
                      <a:r>
                        <a:rPr lang="fr-FR" sz="1600" b="1" kern="1200" dirty="0" smtClean="0">
                          <a:solidFill>
                            <a:schemeClr val="dk1"/>
                          </a:solidFill>
                          <a:latin typeface="+mn-lt"/>
                          <a:ea typeface="+mn-ea"/>
                          <a:cs typeface="+mn-cs"/>
                        </a:rPr>
                        <a:t>Formateur</a:t>
                      </a:r>
                      <a:r>
                        <a:rPr lang="fr-FR" sz="1600" baseline="0" dirty="0" smtClean="0"/>
                        <a:t> : </a:t>
                      </a:r>
                      <a:r>
                        <a:rPr lang="fr-FR" sz="1600" dirty="0" smtClean="0"/>
                        <a:t>je souhaite avoir accès à mon planning de cours afin d'organiser mon temps et mes disponibilités</a:t>
                      </a:r>
                      <a:endParaRPr lang="fr-FR" sz="1600" dirty="0"/>
                    </a:p>
                  </a:txBody>
                  <a:tcPr/>
                </a:tc>
                <a:tc>
                  <a:txBody>
                    <a:bodyPr/>
                    <a:lstStyle/>
                    <a:p>
                      <a:r>
                        <a:rPr lang="fr-FR" sz="1600" b="1" kern="1200" dirty="0" smtClean="0">
                          <a:solidFill>
                            <a:schemeClr val="dk1"/>
                          </a:solidFill>
                          <a:latin typeface="+mn-lt"/>
                          <a:ea typeface="+mn-ea"/>
                          <a:cs typeface="+mn-cs"/>
                        </a:rPr>
                        <a:t>Technicien</a:t>
                      </a:r>
                      <a:r>
                        <a:rPr lang="fr-FR" sz="1600" baseline="0" dirty="0" smtClean="0"/>
                        <a:t> : je veux avoir accès à la liste de mes tâches logistiques à accomplir avec la possibilités d'indiquer leurs avancements (logistique)</a:t>
                      </a:r>
                      <a:endParaRPr lang="fr-FR" sz="1600" dirty="0"/>
                    </a:p>
                  </a:txBody>
                  <a:tcPr/>
                </a:tc>
              </a:tr>
              <a:tr h="1855570">
                <a:tc>
                  <a:txBody>
                    <a:bodyPr/>
                    <a:lstStyle/>
                    <a:p>
                      <a:r>
                        <a:rPr lang="fr-FR" sz="1600" b="1" kern="1200" dirty="0" smtClean="0">
                          <a:solidFill>
                            <a:schemeClr val="dk1"/>
                          </a:solidFill>
                          <a:latin typeface="+mn-lt"/>
                          <a:ea typeface="+mn-ea"/>
                          <a:cs typeface="+mn-cs"/>
                        </a:rPr>
                        <a:t>Administrateur</a:t>
                      </a:r>
                      <a:r>
                        <a:rPr lang="fr-FR" sz="1600" dirty="0" smtClean="0"/>
                        <a:t> : je souhaite pouvoir organiser un planning afin de répartir mes différents formateurs</a:t>
                      </a:r>
                      <a:endParaRPr lang="fr-FR" sz="1600" dirty="0"/>
                    </a:p>
                  </a:txBody>
                  <a:tcPr/>
                </a:tc>
                <a:tc>
                  <a:txBody>
                    <a:bodyPr/>
                    <a:lstStyle/>
                    <a:p>
                      <a:r>
                        <a:rPr lang="fr-FR" sz="1600" b="1" kern="1200" dirty="0" smtClean="0">
                          <a:solidFill>
                            <a:schemeClr val="dk1"/>
                          </a:solidFill>
                          <a:latin typeface="+mn-lt"/>
                          <a:ea typeface="+mn-ea"/>
                          <a:cs typeface="+mn-cs"/>
                        </a:rPr>
                        <a:t>Technicien</a:t>
                      </a:r>
                      <a:r>
                        <a:rPr lang="fr-FR" sz="1600" baseline="0" dirty="0" smtClean="0"/>
                        <a:t> : </a:t>
                      </a:r>
                      <a:r>
                        <a:rPr lang="fr-FR" sz="1600" dirty="0" smtClean="0"/>
                        <a:t>je souhaite savoir qui possède quels matériels et avoir une notification a cote du matériel </a:t>
                      </a:r>
                      <a:endParaRPr lang="fr-FR" sz="1600" b="0" dirty="0"/>
                    </a:p>
                  </a:txBody>
                  <a:tcPr/>
                </a:tc>
                <a:tc>
                  <a:txBody>
                    <a:bodyPr/>
                    <a:lstStyle/>
                    <a:p>
                      <a:r>
                        <a:rPr lang="fr-FR" sz="1600" b="1" kern="1200" dirty="0" smtClean="0">
                          <a:solidFill>
                            <a:schemeClr val="dk1"/>
                          </a:solidFill>
                          <a:latin typeface="+mn-lt"/>
                          <a:ea typeface="+mn-ea"/>
                          <a:cs typeface="+mn-cs"/>
                        </a:rPr>
                        <a:t>Formateur</a:t>
                      </a:r>
                      <a:r>
                        <a:rPr lang="fr-FR" sz="1600" baseline="0" dirty="0" smtClean="0"/>
                        <a:t> : </a:t>
                      </a:r>
                      <a:r>
                        <a:rPr lang="fr-FR" sz="1600" dirty="0" smtClean="0"/>
                        <a:t>je veux avoir accès à mon emploi du temps émis par le gestionnaire afin de m'organiser</a:t>
                      </a:r>
                      <a:endParaRPr lang="fr-FR" sz="1600" dirty="0"/>
                    </a:p>
                  </a:txBody>
                  <a:tcPr/>
                </a:tc>
                <a:tc>
                  <a:txBody>
                    <a:bodyPr/>
                    <a:lstStyle/>
                    <a:p>
                      <a:r>
                        <a:rPr lang="fr-FR" sz="1600" b="1" dirty="0" smtClean="0"/>
                        <a:t>Technicien</a:t>
                      </a:r>
                      <a:r>
                        <a:rPr lang="fr-FR" sz="1600" baseline="0" dirty="0" smtClean="0"/>
                        <a:t> : </a:t>
                      </a:r>
                      <a:r>
                        <a:rPr lang="fr-FR" sz="1600" dirty="0" smtClean="0"/>
                        <a:t>je souhaite avoir accès aux planning des salles afin de répartir les formations au sein de celles-ci</a:t>
                      </a:r>
                      <a:endParaRPr lang="fr-FR" sz="1600" dirty="0"/>
                    </a:p>
                  </a:txBody>
                  <a:tcPr/>
                </a:tc>
                <a:tc>
                  <a:txBody>
                    <a:bodyPr/>
                    <a:lstStyle/>
                    <a:p>
                      <a:r>
                        <a:rPr lang="fr-FR" sz="1600" b="1" kern="1200" dirty="0" smtClean="0">
                          <a:solidFill>
                            <a:schemeClr val="dk1"/>
                          </a:solidFill>
                          <a:latin typeface="+mn-lt"/>
                          <a:ea typeface="+mn-ea"/>
                          <a:cs typeface="+mn-cs"/>
                        </a:rPr>
                        <a:t>Stagiaire</a:t>
                      </a:r>
                      <a:r>
                        <a:rPr lang="fr-FR" sz="1600" dirty="0" smtClean="0"/>
                        <a:t> : je veux avoir accès à l'emploi du temps ainsi qu'aux salles pour les jours à venir afin d'organiser </a:t>
                      </a:r>
                      <a:endParaRPr lang="fr-FR" sz="1600" dirty="0"/>
                    </a:p>
                  </a:txBody>
                  <a:tcPr/>
                </a:tc>
                <a:tc>
                  <a:txBody>
                    <a:bodyPr/>
                    <a:lstStyle/>
                    <a:p>
                      <a:r>
                        <a:rPr lang="fr-FR" sz="1600" b="1" kern="1200" dirty="0" smtClean="0">
                          <a:solidFill>
                            <a:schemeClr val="dk1"/>
                          </a:solidFill>
                          <a:latin typeface="+mn-lt"/>
                          <a:ea typeface="+mn-ea"/>
                          <a:cs typeface="+mn-cs"/>
                        </a:rPr>
                        <a:t>Administrateur</a:t>
                      </a:r>
                      <a:r>
                        <a:rPr lang="fr-FR" sz="1600" dirty="0" smtClean="0"/>
                        <a:t> : je veux que l'ensemble des fonctionnalités du site soit accessibles en 3 cliques ou moins</a:t>
                      </a:r>
                    </a:p>
                    <a:p>
                      <a:r>
                        <a:rPr lang="fr-FR" sz="1600" dirty="0" smtClean="0"/>
                        <a:t>(Technique)</a:t>
                      </a:r>
                      <a:endParaRPr lang="fr-FR" sz="1600" dirty="0"/>
                    </a:p>
                  </a:txBody>
                  <a:tcPr/>
                </a:tc>
              </a:tr>
            </a:tbl>
          </a:graphicData>
        </a:graphic>
      </p:graphicFrame>
      <p:sp>
        <p:nvSpPr>
          <p:cNvPr id="2" name="Titre 1"/>
          <p:cNvSpPr>
            <a:spLocks noGrp="1"/>
          </p:cNvSpPr>
          <p:nvPr>
            <p:ph type="title"/>
          </p:nvPr>
        </p:nvSpPr>
        <p:spPr>
          <a:xfrm>
            <a:off x="86522" y="4825297"/>
            <a:ext cx="10113264" cy="822960"/>
          </a:xfrm>
        </p:spPr>
        <p:txBody>
          <a:bodyPr/>
          <a:lstStyle/>
          <a:p>
            <a:pPr algn="ctr"/>
            <a:r>
              <a:rPr lang="fr-FR" b="1" dirty="0" smtClean="0">
                <a:solidFill>
                  <a:schemeClr val="tx1"/>
                </a:solidFill>
              </a:rPr>
              <a:t>Le </a:t>
            </a:r>
            <a:r>
              <a:rPr lang="fr-FR" b="1" dirty="0" err="1" smtClean="0">
                <a:solidFill>
                  <a:schemeClr val="tx1"/>
                </a:solidFill>
              </a:rPr>
              <a:t>product</a:t>
            </a:r>
            <a:r>
              <a:rPr lang="fr-FR" b="1" dirty="0" smtClean="0">
                <a:solidFill>
                  <a:schemeClr val="tx1"/>
                </a:solidFill>
              </a:rPr>
              <a:t> </a:t>
            </a:r>
            <a:r>
              <a:rPr lang="fr-FR" b="1" dirty="0" err="1" smtClean="0">
                <a:solidFill>
                  <a:schemeClr val="tx1"/>
                </a:solidFill>
              </a:rPr>
              <a:t>Backlog</a:t>
            </a:r>
            <a:endParaRPr lang="fr-FR" b="1" dirty="0">
              <a:solidFill>
                <a:schemeClr val="tx1"/>
              </a:solidFill>
            </a:endParaRPr>
          </a:p>
        </p:txBody>
      </p:sp>
      <p:sp>
        <p:nvSpPr>
          <p:cNvPr id="7" name="Espace réservé du texte 6"/>
          <p:cNvSpPr>
            <a:spLocks noGrp="1"/>
          </p:cNvSpPr>
          <p:nvPr>
            <p:ph type="body" sz="half" idx="2"/>
          </p:nvPr>
        </p:nvSpPr>
        <p:spPr>
          <a:xfrm>
            <a:off x="207058" y="5810638"/>
            <a:ext cx="10113264" cy="594360"/>
          </a:xfrm>
        </p:spPr>
        <p:txBody>
          <a:bodyPr>
            <a:normAutofit/>
          </a:bodyPr>
          <a:lstStyle/>
          <a:p>
            <a:pPr algn="ctr"/>
            <a:r>
              <a:rPr lang="fr-FR" sz="1800" b="1" dirty="0" smtClean="0">
                <a:solidFill>
                  <a:schemeClr val="tx1"/>
                </a:solidFill>
              </a:rPr>
              <a:t>Se mettre dans la peau des utilisateurs pour identifier les fonctions essentielles</a:t>
            </a:r>
            <a:endParaRPr lang="fr-FR" sz="1800" b="1" dirty="0">
              <a:solidFill>
                <a:schemeClr val="tx1"/>
              </a:solidFill>
            </a:endParaRPr>
          </a:p>
        </p:txBody>
      </p:sp>
      <p:sp>
        <p:nvSpPr>
          <p:cNvPr id="22" name="Carré corné 21"/>
          <p:cNvSpPr/>
          <p:nvPr/>
        </p:nvSpPr>
        <p:spPr>
          <a:xfrm rot="20428022">
            <a:off x="9780537" y="4610899"/>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En tant que  … je souhaite … afin de … </a:t>
            </a:r>
            <a:endParaRPr lang="fr-FR" sz="2400" dirty="0"/>
          </a:p>
        </p:txBody>
      </p:sp>
      <p:sp>
        <p:nvSpPr>
          <p:cNvPr id="4" name="Espace réservé de la date 3"/>
          <p:cNvSpPr>
            <a:spLocks noGrp="1"/>
          </p:cNvSpPr>
          <p:nvPr>
            <p:ph type="dt" sz="half" idx="10"/>
          </p:nvPr>
        </p:nvSpPr>
        <p:spPr/>
        <p:txBody>
          <a:bodyPr/>
          <a:lstStyle/>
          <a:p>
            <a:fld id="{A713B6B1-7ADC-4691-A993-9482B087ACF4}"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47A8EBE8-E40C-4622-964D-C2866BE5CEB4}" type="slidenum">
              <a:rPr lang="fr-FR" smtClean="0"/>
              <a:t>14</a:t>
            </a:fld>
            <a:endParaRPr lang="fr-FR"/>
          </a:p>
        </p:txBody>
      </p:sp>
    </p:spTree>
    <p:extLst>
      <p:ext uri="{BB962C8B-B14F-4D97-AF65-F5344CB8AC3E}">
        <p14:creationId xmlns:p14="http://schemas.microsoft.com/office/powerpoint/2010/main" val="3943925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travail </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8597595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p:cNvSpPr>
            <a:spLocks noGrp="1"/>
          </p:cNvSpPr>
          <p:nvPr>
            <p:ph type="dt" sz="half" idx="10"/>
          </p:nvPr>
        </p:nvSpPr>
        <p:spPr/>
        <p:txBody>
          <a:bodyPr/>
          <a:lstStyle/>
          <a:p>
            <a:fld id="{09B2C9BE-8FD3-472A-BB58-9DCE8DE85A1D}" type="datetime1">
              <a:rPr lang="fr-FR" smtClean="0"/>
              <a:t>12/06/2018</a:t>
            </a:fld>
            <a:endParaRPr lang="fr-FR"/>
          </a:p>
        </p:txBody>
      </p:sp>
      <p:sp>
        <p:nvSpPr>
          <p:cNvPr id="7" name="Espace réservé du pied de page 6"/>
          <p:cNvSpPr>
            <a:spLocks noGrp="1"/>
          </p:cNvSpPr>
          <p:nvPr>
            <p:ph type="ftr" sz="quarter" idx="11"/>
          </p:nvPr>
        </p:nvSpPr>
        <p:spPr/>
        <p:txBody>
          <a:bodyPr/>
          <a:lstStyle/>
          <a:p>
            <a:r>
              <a:rPr lang="en-US" smtClean="0"/>
              <a:t>Projet Factory 2018  - SOPRA STERIA</a:t>
            </a:r>
            <a:endParaRPr lang="fr-FR"/>
          </a:p>
        </p:txBody>
      </p:sp>
      <p:sp>
        <p:nvSpPr>
          <p:cNvPr id="8" name="Espace réservé du numéro de diapositive 7"/>
          <p:cNvSpPr>
            <a:spLocks noGrp="1"/>
          </p:cNvSpPr>
          <p:nvPr>
            <p:ph type="sldNum" sz="quarter" idx="12"/>
          </p:nvPr>
        </p:nvSpPr>
        <p:spPr/>
        <p:txBody>
          <a:bodyPr/>
          <a:lstStyle/>
          <a:p>
            <a:fld id="{E506C3F7-4F35-43F5-8795-B10B1BF3F7E2}" type="slidenum">
              <a:rPr lang="fr-FR" smtClean="0"/>
              <a:t>15</a:t>
            </a:fld>
            <a:endParaRPr lang="fr-FR"/>
          </a:p>
        </p:txBody>
      </p:sp>
    </p:spTree>
    <p:extLst>
      <p:ext uri="{BB962C8B-B14F-4D97-AF65-F5344CB8AC3E}">
        <p14:creationId xmlns:p14="http://schemas.microsoft.com/office/powerpoint/2010/main" val="3671429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début du développement</a:t>
            </a:r>
            <a:endParaRPr lang="fr-FR" dirty="0"/>
          </a:p>
        </p:txBody>
      </p:sp>
      <p:sp>
        <p:nvSpPr>
          <p:cNvPr id="3" name="Espace réservé du contenu 2"/>
          <p:cNvSpPr>
            <a:spLocks noGrp="1"/>
          </p:cNvSpPr>
          <p:nvPr>
            <p:ph idx="1"/>
          </p:nvPr>
        </p:nvSpPr>
        <p:spPr/>
        <p:txBody>
          <a:bodyPr/>
          <a:lstStyle/>
          <a:p>
            <a:r>
              <a:rPr lang="fr-FR" dirty="0" smtClean="0"/>
              <a:t>Le diagramme de classe </a:t>
            </a:r>
            <a:endParaRPr lang="fr-FR" dirty="0"/>
          </a:p>
        </p:txBody>
      </p:sp>
      <p:pic>
        <p:nvPicPr>
          <p:cNvPr id="4" name="Image 3">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l="22656" t="18055" r="31719" b="28612"/>
          <a:stretch/>
        </p:blipFill>
        <p:spPr>
          <a:xfrm>
            <a:off x="3200400" y="2211494"/>
            <a:ext cx="5562600" cy="3657600"/>
          </a:xfrm>
          <a:prstGeom prst="rect">
            <a:avLst/>
          </a:prstGeom>
        </p:spPr>
      </p:pic>
      <p:sp>
        <p:nvSpPr>
          <p:cNvPr id="5" name="Espace réservé de la date 4"/>
          <p:cNvSpPr>
            <a:spLocks noGrp="1"/>
          </p:cNvSpPr>
          <p:nvPr>
            <p:ph type="dt" sz="half" idx="10"/>
          </p:nvPr>
        </p:nvSpPr>
        <p:spPr/>
        <p:txBody>
          <a:bodyPr/>
          <a:lstStyle/>
          <a:p>
            <a:fld id="{4969F939-0106-47E5-8F87-FC2BF224D715}" type="datetime1">
              <a:rPr lang="fr-FR" smtClean="0"/>
              <a:t>12/06/2018</a:t>
            </a:fld>
            <a:endParaRPr lang="fr-FR"/>
          </a:p>
        </p:txBody>
      </p:sp>
      <p:sp>
        <p:nvSpPr>
          <p:cNvPr id="6" name="Espace réservé du pied de page 5"/>
          <p:cNvSpPr>
            <a:spLocks noGrp="1"/>
          </p:cNvSpPr>
          <p:nvPr>
            <p:ph type="ftr" sz="quarter" idx="11"/>
          </p:nvPr>
        </p:nvSpPr>
        <p:spPr/>
        <p:txBody>
          <a:bodyPr/>
          <a:lstStyle/>
          <a:p>
            <a:r>
              <a:rPr lang="en-US" smtClean="0"/>
              <a:t>Projet Factory 2018  - SOPRA STERIA</a:t>
            </a:r>
            <a:endParaRPr lang="fr-FR"/>
          </a:p>
        </p:txBody>
      </p:sp>
      <p:sp>
        <p:nvSpPr>
          <p:cNvPr id="7" name="Espace réservé du numéro de diapositive 6"/>
          <p:cNvSpPr>
            <a:spLocks noGrp="1"/>
          </p:cNvSpPr>
          <p:nvPr>
            <p:ph type="sldNum" sz="quarter" idx="12"/>
          </p:nvPr>
        </p:nvSpPr>
        <p:spPr/>
        <p:txBody>
          <a:bodyPr/>
          <a:lstStyle/>
          <a:p>
            <a:fld id="{E506C3F7-4F35-43F5-8795-B10B1BF3F7E2}" type="slidenum">
              <a:rPr lang="fr-FR" smtClean="0"/>
              <a:t>16</a:t>
            </a:fld>
            <a:endParaRPr lang="fr-FR"/>
          </a:p>
        </p:txBody>
      </p:sp>
    </p:spTree>
    <p:extLst>
      <p:ext uri="{BB962C8B-B14F-4D97-AF65-F5344CB8AC3E}">
        <p14:creationId xmlns:p14="http://schemas.microsoft.com/office/powerpoint/2010/main" val="4066407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10560" t="12623" r="9017" b="23707"/>
          <a:stretch/>
        </p:blipFill>
        <p:spPr>
          <a:xfrm>
            <a:off x="-4678" y="397816"/>
            <a:ext cx="12196678" cy="5431484"/>
          </a:xfrm>
          <a:prstGeom prst="rect">
            <a:avLst/>
          </a:prstGeom>
        </p:spPr>
      </p:pic>
      <p:sp>
        <p:nvSpPr>
          <p:cNvPr id="5" name="Espace réservé de la date 4"/>
          <p:cNvSpPr>
            <a:spLocks noGrp="1"/>
          </p:cNvSpPr>
          <p:nvPr>
            <p:ph type="dt" sz="half" idx="10"/>
          </p:nvPr>
        </p:nvSpPr>
        <p:spPr/>
        <p:txBody>
          <a:bodyPr/>
          <a:lstStyle/>
          <a:p>
            <a:fld id="{758E437D-8252-4E7B-B451-100F1811EA1E}" type="datetime1">
              <a:rPr lang="fr-FR" smtClean="0"/>
              <a:t>12/06/2018</a:t>
            </a:fld>
            <a:endParaRPr lang="fr-FR"/>
          </a:p>
        </p:txBody>
      </p:sp>
      <p:sp>
        <p:nvSpPr>
          <p:cNvPr id="6" name="Espace réservé du pied de page 5"/>
          <p:cNvSpPr>
            <a:spLocks noGrp="1"/>
          </p:cNvSpPr>
          <p:nvPr>
            <p:ph type="ftr" sz="quarter" idx="11"/>
          </p:nvPr>
        </p:nvSpPr>
        <p:spPr/>
        <p:txBody>
          <a:bodyPr/>
          <a:lstStyle/>
          <a:p>
            <a:r>
              <a:rPr lang="en-US" smtClean="0"/>
              <a:t>Projet Factory 2018  - SOPRA STERIA</a:t>
            </a:r>
            <a:endParaRPr lang="fr-FR"/>
          </a:p>
        </p:txBody>
      </p:sp>
      <p:sp>
        <p:nvSpPr>
          <p:cNvPr id="7" name="Espace réservé du numéro de diapositive 6"/>
          <p:cNvSpPr>
            <a:spLocks noGrp="1"/>
          </p:cNvSpPr>
          <p:nvPr>
            <p:ph type="sldNum" sz="quarter" idx="12"/>
          </p:nvPr>
        </p:nvSpPr>
        <p:spPr/>
        <p:txBody>
          <a:bodyPr/>
          <a:lstStyle/>
          <a:p>
            <a:fld id="{E506C3F7-4F35-43F5-8795-B10B1BF3F7E2}" type="slidenum">
              <a:rPr lang="fr-FR" smtClean="0"/>
              <a:t>17</a:t>
            </a:fld>
            <a:endParaRPr lang="fr-FR"/>
          </a:p>
        </p:txBody>
      </p:sp>
    </p:spTree>
    <p:extLst>
      <p:ext uri="{BB962C8B-B14F-4D97-AF65-F5344CB8AC3E}">
        <p14:creationId xmlns:p14="http://schemas.microsoft.com/office/powerpoint/2010/main" val="211458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Lien avec la base de données </a:t>
            </a:r>
            <a:endParaRPr lang="fr-FR" dirty="0"/>
          </a:p>
        </p:txBody>
      </p:sp>
      <p:sp>
        <p:nvSpPr>
          <p:cNvPr id="3" name="Espace réservé du contenu 2"/>
          <p:cNvSpPr>
            <a:spLocks noGrp="1"/>
          </p:cNvSpPr>
          <p:nvPr>
            <p:ph idx="1"/>
          </p:nvPr>
        </p:nvSpPr>
        <p:spPr/>
        <p:txBody>
          <a:bodyPr anchor="t">
            <a:normAutofit/>
          </a:bodyPr>
          <a:lstStyle/>
          <a:p>
            <a:pPr>
              <a:buFont typeface="Wingdings" panose="05000000000000000000" pitchFamily="2" charset="2"/>
              <a:buChar char="ü"/>
            </a:pPr>
            <a:r>
              <a:rPr lang="fr-FR" dirty="0" smtClean="0"/>
              <a:t>Création BDD correspondantes aux classes du projet</a:t>
            </a:r>
          </a:p>
          <a:p>
            <a:pPr>
              <a:buFont typeface="Wingdings" panose="05000000000000000000" pitchFamily="2" charset="2"/>
              <a:buChar char="ü"/>
            </a:pPr>
            <a:r>
              <a:rPr lang="fr-FR" dirty="0" smtClean="0"/>
              <a:t>Test du CRUD pour assurer certaines fonctionnalités de </a:t>
            </a:r>
            <a:r>
              <a:rPr lang="fr-FR" dirty="0" err="1" smtClean="0"/>
              <a:t>l’app</a:t>
            </a: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p:txBody>
      </p:sp>
      <p:sp>
        <p:nvSpPr>
          <p:cNvPr id="4" name="Espace réservé de la date 3"/>
          <p:cNvSpPr>
            <a:spLocks noGrp="1"/>
          </p:cNvSpPr>
          <p:nvPr>
            <p:ph type="dt" sz="half" idx="10"/>
          </p:nvPr>
        </p:nvSpPr>
        <p:spPr/>
        <p:txBody>
          <a:bodyPr/>
          <a:lstStyle/>
          <a:p>
            <a:fld id="{510357E5-46F9-45C7-98C1-560182AD338A}"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18</a:t>
            </a:fld>
            <a:endParaRPr lang="fr-FR"/>
          </a:p>
        </p:txBody>
      </p:sp>
      <p:pic>
        <p:nvPicPr>
          <p:cNvPr id="2050" name="Picture 2" descr="RÃ©sultat de recherche d'images pour &quot;CRUD&quot;"/>
          <p:cNvPicPr>
            <a:picLocks noChangeAspect="1" noChangeArrowheads="1"/>
          </p:cNvPicPr>
          <p:nvPr/>
        </p:nvPicPr>
        <p:blipFill rotWithShape="1">
          <a:blip r:embed="rId2">
            <a:extLst>
              <a:ext uri="{28A0092B-C50C-407E-A947-70E740481C1C}">
                <a14:useLocalDpi xmlns:a14="http://schemas.microsoft.com/office/drawing/2010/main" val="0"/>
              </a:ext>
            </a:extLst>
          </a:blip>
          <a:srcRect l="17615" t="22739" r="16775" b="19600"/>
          <a:stretch/>
        </p:blipFill>
        <p:spPr bwMode="auto">
          <a:xfrm>
            <a:off x="515435" y="3212134"/>
            <a:ext cx="3968470" cy="199298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697343" y="4291696"/>
            <a:ext cx="6574971" cy="2242441"/>
          </a:xfrm>
          <a:prstGeom prst="rect">
            <a:avLst/>
          </a:prstGeom>
        </p:spPr>
        <p:txBody>
          <a:bodyPr vert="horz" lIns="0" tIns="45720" rIns="0" bIns="45720" rtlCol="0" anchor="t">
            <a:normAutofit/>
          </a:bodyPr>
          <a:lstStyle>
            <a:lvl1pPr marL="91440" indent="-91440">
              <a:lnSpc>
                <a:spcPct val="90000"/>
              </a:lnSpc>
              <a:spcBef>
                <a:spcPts val="1200"/>
              </a:spcBef>
              <a:spcAft>
                <a:spcPts val="200"/>
              </a:spcAft>
              <a:buClr>
                <a:schemeClr val="accent1"/>
              </a:buClr>
              <a:buSzPct val="100000"/>
              <a:buFont typeface="Wingdings" panose="05000000000000000000" pitchFamily="2" charset="2"/>
              <a:buChar char="ü"/>
              <a:defRPr sz="2000">
                <a:solidFill>
                  <a:schemeClr val="tx1">
                    <a:lumMod val="75000"/>
                    <a:lumOff val="25000"/>
                  </a:schemeClr>
                </a:solidFill>
              </a:defRPr>
            </a:lvl1pPr>
            <a:lvl2pPr marL="384048" indent="-18288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endParaRPr lang="fr-FR" dirty="0" smtClean="0"/>
          </a:p>
          <a:p>
            <a:r>
              <a:rPr lang="fr-FR" dirty="0" smtClean="0"/>
              <a:t>S’assurer </a:t>
            </a:r>
            <a:r>
              <a:rPr lang="fr-FR" dirty="0"/>
              <a:t>que la base est lue, modifiable avec des sécurités</a:t>
            </a:r>
          </a:p>
          <a:p>
            <a:r>
              <a:rPr lang="fr-FR" dirty="0"/>
              <a:t>Utilisation des </a:t>
            </a:r>
            <a:r>
              <a:rPr lang="fr-FR" dirty="0" err="1"/>
              <a:t>Repository</a:t>
            </a:r>
            <a:r>
              <a:rPr lang="fr-FR" dirty="0"/>
              <a:t> et des Controller</a:t>
            </a:r>
          </a:p>
          <a:p>
            <a:endParaRPr lang="fr-FR" dirty="0"/>
          </a:p>
        </p:txBody>
      </p:sp>
      <p:pic>
        <p:nvPicPr>
          <p:cNvPr id="9" name="Image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2991" y="2300060"/>
            <a:ext cx="5771429" cy="2342857"/>
          </a:xfrm>
          <a:prstGeom prst="rect">
            <a:avLst/>
          </a:prstGeom>
        </p:spPr>
      </p:pic>
    </p:spTree>
    <p:extLst>
      <p:ext uri="{BB962C8B-B14F-4D97-AF65-F5344CB8AC3E}">
        <p14:creationId xmlns:p14="http://schemas.microsoft.com/office/powerpoint/2010/main" val="3018691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3. Présentation de l’application</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12/06/2018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19</a:t>
            </a:fld>
            <a:endParaRPr lang="fr-FR"/>
          </a:p>
        </p:txBody>
      </p:sp>
    </p:spTree>
    <p:extLst>
      <p:ext uri="{BB962C8B-B14F-4D97-AF65-F5344CB8AC3E}">
        <p14:creationId xmlns:p14="http://schemas.microsoft.com/office/powerpoint/2010/main" val="235910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l’équipe</a:t>
            </a:r>
            <a:endParaRPr lang="fr-FR" dirty="0"/>
          </a:p>
        </p:txBody>
      </p:sp>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47989" y="2140887"/>
            <a:ext cx="1459150" cy="1945533"/>
          </a:xfr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0057" y="2140887"/>
            <a:ext cx="1459150" cy="1945533"/>
          </a:xfrm>
          <a:prstGeom prst="rect">
            <a:avLst/>
          </a:prstGeom>
          <a:effectLst>
            <a:outerShdw blurRad="50800" dist="50800" dir="5400000" algn="ctr" rotWithShape="0">
              <a:srgbClr val="000000">
                <a:alpha val="84000"/>
              </a:srgbClr>
            </a:outerShdw>
            <a:softEdge rad="190500"/>
          </a:effectLst>
          <a:scene3d>
            <a:camera prst="orthographicFront"/>
            <a:lightRig rig="threePt" dir="t"/>
          </a:scene3d>
          <a:sp3d>
            <a:bevelT w="95250"/>
          </a:sp3d>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5024" y="2140887"/>
            <a:ext cx="1506047" cy="2008062"/>
          </a:xfrm>
          <a:prstGeom prst="rect">
            <a:avLst/>
          </a:prstGeo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graphicFrame>
        <p:nvGraphicFramePr>
          <p:cNvPr id="7" name="Tableau 6"/>
          <p:cNvGraphicFramePr>
            <a:graphicFrameLocks noGrp="1"/>
          </p:cNvGraphicFramePr>
          <p:nvPr>
            <p:extLst>
              <p:ext uri="{D42A27DB-BD31-4B8C-83A1-F6EECF244321}">
                <p14:modId xmlns:p14="http://schemas.microsoft.com/office/powerpoint/2010/main" val="1045610277"/>
              </p:ext>
            </p:extLst>
          </p:nvPr>
        </p:nvGraphicFramePr>
        <p:xfrm>
          <a:off x="1922835" y="4435881"/>
          <a:ext cx="8127999" cy="1112520"/>
        </p:xfrm>
        <a:graphic>
          <a:graphicData uri="http://schemas.openxmlformats.org/drawingml/2006/table">
            <a:tbl>
              <a:tblPr firstRow="1" bandRow="1">
                <a:effectLst>
                  <a:outerShdw blurRad="50800" dist="63500" dir="5400000" algn="ctr" rotWithShape="0">
                    <a:srgbClr val="000000">
                      <a:alpha val="64000"/>
                    </a:srgbClr>
                  </a:outerShdw>
                </a:effectLst>
                <a:tableStyleId>{5C22544A-7EE6-4342-B048-85BDC9FD1C3A}</a:tableStyleId>
              </a:tblPr>
              <a:tblGrid>
                <a:gridCol w="2709333"/>
                <a:gridCol w="2709333"/>
                <a:gridCol w="2709333"/>
              </a:tblGrid>
              <a:tr h="370840">
                <a:tc>
                  <a:txBody>
                    <a:bodyPr/>
                    <a:lstStyle/>
                    <a:p>
                      <a:pPr algn="ctr"/>
                      <a:r>
                        <a:rPr lang="fr-FR" dirty="0" smtClean="0"/>
                        <a:t>Arnaud</a:t>
                      </a:r>
                      <a:endParaRPr lang="fr-FR" dirty="0"/>
                    </a:p>
                  </a:txBody>
                  <a:tcPr/>
                </a:tc>
                <a:tc>
                  <a:txBody>
                    <a:bodyPr/>
                    <a:lstStyle/>
                    <a:p>
                      <a:pPr algn="ctr"/>
                      <a:r>
                        <a:rPr lang="fr-FR" dirty="0" smtClean="0"/>
                        <a:t>Adeline</a:t>
                      </a:r>
                      <a:endParaRPr lang="fr-FR" dirty="0"/>
                    </a:p>
                  </a:txBody>
                  <a:tcPr/>
                </a:tc>
                <a:tc>
                  <a:txBody>
                    <a:bodyPr/>
                    <a:lstStyle/>
                    <a:p>
                      <a:pPr algn="ctr"/>
                      <a:r>
                        <a:rPr lang="fr-FR" dirty="0" smtClean="0"/>
                        <a:t>Alexandre</a:t>
                      </a:r>
                      <a:endParaRPr lang="fr-FR" dirty="0"/>
                    </a:p>
                  </a:txBody>
                  <a:tcPr/>
                </a:tc>
              </a:tr>
              <a:tr h="370840">
                <a:tc>
                  <a:txBody>
                    <a:bodyPr/>
                    <a:lstStyle/>
                    <a:p>
                      <a:pPr algn="ctr"/>
                      <a:r>
                        <a:rPr lang="fr-FR" dirty="0" smtClean="0"/>
                        <a:t>Doctorant en chimie</a:t>
                      </a:r>
                      <a:endParaRPr lang="fr-FR" dirty="0"/>
                    </a:p>
                  </a:txBody>
                  <a:tcPr/>
                </a:tc>
                <a:tc>
                  <a:txBody>
                    <a:bodyPr/>
                    <a:lstStyle/>
                    <a:p>
                      <a:pPr algn="ctr"/>
                      <a:r>
                        <a:rPr lang="fr-FR" dirty="0" err="1" smtClean="0"/>
                        <a:t>Ingenieur</a:t>
                      </a:r>
                      <a:r>
                        <a:rPr lang="fr-FR" dirty="0" smtClean="0"/>
                        <a:t> </a:t>
                      </a:r>
                      <a:r>
                        <a:rPr lang="fr-FR" dirty="0" err="1" smtClean="0"/>
                        <a:t>AgroAlimentaire</a:t>
                      </a:r>
                      <a:endParaRPr lang="fr-FR" dirty="0"/>
                    </a:p>
                  </a:txBody>
                  <a:tcPr/>
                </a:tc>
                <a:tc>
                  <a:txBody>
                    <a:bodyPr/>
                    <a:lstStyle/>
                    <a:p>
                      <a:pPr algn="ctr"/>
                      <a:r>
                        <a:rPr lang="fr-FR" dirty="0" smtClean="0"/>
                        <a:t>Ingénieur en Chimie</a:t>
                      </a:r>
                      <a:endParaRPr lang="fr-FR" dirty="0"/>
                    </a:p>
                  </a:txBody>
                  <a:tcPr/>
                </a:tc>
              </a:tr>
              <a:tr h="370840">
                <a:tc gridSpan="3">
                  <a:txBody>
                    <a:bodyPr/>
                    <a:lstStyle/>
                    <a:p>
                      <a:pPr algn="ctr"/>
                      <a:r>
                        <a:rPr lang="fr-FR" dirty="0" smtClean="0"/>
                        <a:t>En reconversion</a:t>
                      </a:r>
                      <a:r>
                        <a:rPr lang="fr-FR" baseline="0" dirty="0" smtClean="0"/>
                        <a:t> informatique pour le groupe </a:t>
                      </a:r>
                      <a:r>
                        <a:rPr lang="fr-FR" baseline="0" dirty="0" err="1" smtClean="0"/>
                        <a:t>Sopra</a:t>
                      </a:r>
                      <a:r>
                        <a:rPr lang="fr-FR" baseline="0" dirty="0" smtClean="0"/>
                        <a:t> </a:t>
                      </a:r>
                      <a:r>
                        <a:rPr lang="fr-FR" baseline="0" dirty="0" err="1" smtClean="0"/>
                        <a:t>Steria</a:t>
                      </a:r>
                      <a:endParaRPr lang="fr-FR" dirty="0"/>
                    </a:p>
                  </a:txBody>
                  <a:tcPr/>
                </a:tc>
                <a:tc hMerge="1">
                  <a:txBody>
                    <a:bodyPr/>
                    <a:lstStyle/>
                    <a:p>
                      <a:pPr algn="ctr"/>
                      <a:endParaRPr lang="fr-FR" dirty="0"/>
                    </a:p>
                  </a:txBody>
                  <a:tcPr/>
                </a:tc>
                <a:tc hMerge="1">
                  <a:txBody>
                    <a:bodyPr/>
                    <a:lstStyle/>
                    <a:p>
                      <a:pPr algn="ctr"/>
                      <a:endParaRPr lang="fr-FR" dirty="0"/>
                    </a:p>
                  </a:txBody>
                  <a:tcPr/>
                </a:tc>
              </a:tr>
            </a:tbl>
          </a:graphicData>
        </a:graphic>
      </p:graphicFrame>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9719" y="2140886"/>
            <a:ext cx="1459150" cy="1945533"/>
          </a:xfrm>
          <a:prstGeom prst="rect">
            <a:avLst/>
          </a:prstGeo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sp>
        <p:nvSpPr>
          <p:cNvPr id="9" name="Espace réservé de la date 8"/>
          <p:cNvSpPr>
            <a:spLocks noGrp="1"/>
          </p:cNvSpPr>
          <p:nvPr>
            <p:ph type="dt" sz="half" idx="10"/>
          </p:nvPr>
        </p:nvSpPr>
        <p:spPr/>
        <p:txBody>
          <a:bodyPr/>
          <a:lstStyle/>
          <a:p>
            <a:fld id="{58F1CF23-8438-4C8D-95AD-C632371C995F}" type="datetime1">
              <a:rPr lang="fr-FR" smtClean="0"/>
              <a:t>12/06/2018</a:t>
            </a:fld>
            <a:endParaRPr lang="fr-FR"/>
          </a:p>
        </p:txBody>
      </p:sp>
      <p:sp>
        <p:nvSpPr>
          <p:cNvPr id="10" name="Espace réservé du pied de page 9"/>
          <p:cNvSpPr>
            <a:spLocks noGrp="1"/>
          </p:cNvSpPr>
          <p:nvPr>
            <p:ph type="ftr" sz="quarter" idx="11"/>
          </p:nvPr>
        </p:nvSpPr>
        <p:spPr/>
        <p:txBody>
          <a:bodyPr/>
          <a:lstStyle/>
          <a:p>
            <a:r>
              <a:rPr lang="en-US" smtClean="0"/>
              <a:t>Projet Factory 2018  - SOPRA STERIA</a:t>
            </a:r>
            <a:endParaRPr lang="fr-FR"/>
          </a:p>
        </p:txBody>
      </p:sp>
      <p:sp>
        <p:nvSpPr>
          <p:cNvPr id="11" name="Espace réservé du numéro de diapositive 10"/>
          <p:cNvSpPr>
            <a:spLocks noGrp="1"/>
          </p:cNvSpPr>
          <p:nvPr>
            <p:ph type="sldNum" sz="quarter" idx="12"/>
          </p:nvPr>
        </p:nvSpPr>
        <p:spPr/>
        <p:txBody>
          <a:bodyPr/>
          <a:lstStyle/>
          <a:p>
            <a:fld id="{E506C3F7-4F35-43F5-8795-B10B1BF3F7E2}" type="slidenum">
              <a:rPr lang="fr-FR" smtClean="0"/>
              <a:t>2</a:t>
            </a:fld>
            <a:endParaRPr lang="fr-FR"/>
          </a:p>
        </p:txBody>
      </p:sp>
      <p:pic>
        <p:nvPicPr>
          <p:cNvPr id="3076" name="Picture 4" descr="RÃ©sultat de recherche d'images pour &quot;team&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5" y="0"/>
            <a:ext cx="29813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762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1 : </a:t>
            </a:r>
            <a:endParaRPr lang="fr-FR" dirty="0"/>
          </a:p>
        </p:txBody>
      </p:sp>
      <p:sp>
        <p:nvSpPr>
          <p:cNvPr id="4" name="Espace réservé de la date 3"/>
          <p:cNvSpPr>
            <a:spLocks noGrp="1"/>
          </p:cNvSpPr>
          <p:nvPr>
            <p:ph type="dt" sz="half" idx="10"/>
          </p:nvPr>
        </p:nvSpPr>
        <p:spPr/>
        <p:txBody>
          <a:bodyPr/>
          <a:lstStyle/>
          <a:p>
            <a:fld id="{203A6D72-7833-440B-BF42-0A202C9F9BA8}"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20</a:t>
            </a:fld>
            <a:endParaRPr lang="fr-FR"/>
          </a:p>
        </p:txBody>
      </p:sp>
      <p:sp>
        <p:nvSpPr>
          <p:cNvPr id="8" name="Espace réservé du contenu 7"/>
          <p:cNvSpPr>
            <a:spLocks noGrp="1"/>
          </p:cNvSpPr>
          <p:nvPr>
            <p:ph idx="1"/>
          </p:nvPr>
        </p:nvSpPr>
        <p:spPr/>
        <p:txBody>
          <a:bodyPr/>
          <a:lstStyle/>
          <a:p>
            <a:pPr>
              <a:buFont typeface="Wingdings" panose="05000000000000000000" pitchFamily="2" charset="2"/>
              <a:buChar char="q"/>
            </a:pPr>
            <a:r>
              <a:rPr lang="fr-FR" dirty="0"/>
              <a:t> </a:t>
            </a:r>
            <a:r>
              <a:rPr lang="fr-FR" dirty="0" smtClean="0"/>
              <a:t>Partie </a:t>
            </a:r>
            <a:r>
              <a:rPr lang="fr-FR" dirty="0" err="1" smtClean="0"/>
              <a:t>SpringBoot</a:t>
            </a:r>
            <a:r>
              <a:rPr lang="fr-FR" dirty="0" smtClean="0"/>
              <a:t> </a:t>
            </a:r>
          </a:p>
          <a:p>
            <a:pPr>
              <a:buFont typeface="Wingdings" panose="05000000000000000000" pitchFamily="2" charset="2"/>
              <a:buChar char="q"/>
            </a:pPr>
            <a:r>
              <a:rPr lang="fr-FR" dirty="0"/>
              <a:t> </a:t>
            </a:r>
            <a:r>
              <a:rPr lang="fr-FR" dirty="0" smtClean="0"/>
              <a:t>Création des classes/entités</a:t>
            </a:r>
          </a:p>
          <a:p>
            <a:pPr>
              <a:buFont typeface="Wingdings" panose="05000000000000000000" pitchFamily="2" charset="2"/>
              <a:buChar char="q"/>
            </a:pPr>
            <a:r>
              <a:rPr lang="fr-FR" dirty="0"/>
              <a:t> </a:t>
            </a:r>
            <a:r>
              <a:rPr lang="fr-FR" dirty="0" smtClean="0"/>
              <a:t>Annotations pour rendre le code fonctionnel</a:t>
            </a:r>
          </a:p>
          <a:p>
            <a:pPr>
              <a:buFont typeface="Wingdings" panose="05000000000000000000" pitchFamily="2" charset="2"/>
              <a:buChar char="q"/>
            </a:pPr>
            <a:r>
              <a:rPr lang="fr-FR" dirty="0"/>
              <a:t> </a:t>
            </a:r>
            <a:r>
              <a:rPr lang="fr-FR" dirty="0" smtClean="0"/>
              <a:t>Vérification des liens et héritages</a:t>
            </a:r>
          </a:p>
          <a:p>
            <a:pPr>
              <a:buFont typeface="Wingdings" panose="05000000000000000000" pitchFamily="2" charset="2"/>
              <a:buChar char="q"/>
            </a:pPr>
            <a:r>
              <a:rPr lang="fr-FR" dirty="0"/>
              <a:t> </a:t>
            </a:r>
            <a:r>
              <a:rPr lang="fr-FR" dirty="0" smtClean="0"/>
              <a:t>Création BDD automatique </a:t>
            </a: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3616490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2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Phase </a:t>
            </a:r>
            <a:r>
              <a:rPr lang="fr-FR" dirty="0" err="1" smtClean="0"/>
              <a:t>angular</a:t>
            </a:r>
            <a:r>
              <a:rPr lang="fr-FR" dirty="0" smtClean="0"/>
              <a:t>  </a:t>
            </a:r>
          </a:p>
          <a:p>
            <a:pPr>
              <a:buFont typeface="Wingdings" panose="05000000000000000000" pitchFamily="2" charset="2"/>
              <a:buChar char="q"/>
            </a:pPr>
            <a:r>
              <a:rPr lang="fr-FR" dirty="0"/>
              <a:t> </a:t>
            </a:r>
            <a:r>
              <a:rPr lang="fr-FR" dirty="0" smtClean="0"/>
              <a:t>Mise en place de la partie Web </a:t>
            </a:r>
          </a:p>
          <a:p>
            <a:pPr>
              <a:buFont typeface="Wingdings" panose="05000000000000000000" pitchFamily="2" charset="2"/>
              <a:buChar char="q"/>
            </a:pPr>
            <a:r>
              <a:rPr lang="fr-FR" dirty="0"/>
              <a:t> </a:t>
            </a:r>
            <a:r>
              <a:rPr lang="fr-FR" dirty="0" smtClean="0"/>
              <a:t>Vérification des liens et chemins </a:t>
            </a:r>
          </a:p>
          <a:p>
            <a:pPr>
              <a:buFont typeface="Wingdings" panose="05000000000000000000" pitchFamily="2" charset="2"/>
              <a:buChar char="q"/>
            </a:pPr>
            <a:r>
              <a:rPr lang="fr-FR" dirty="0" smtClean="0"/>
              <a:t> Mise en place de l’identification/login </a:t>
            </a:r>
          </a:p>
          <a:p>
            <a:pPr marL="91440" lvl="1" indent="-91440">
              <a:spcBef>
                <a:spcPts val="1200"/>
              </a:spcBef>
              <a:spcAft>
                <a:spcPts val="200"/>
              </a:spcAft>
              <a:buSzPct val="100000"/>
              <a:buFont typeface="Wingdings" panose="05000000000000000000" pitchFamily="2" charset="2"/>
              <a:buChar char="q"/>
            </a:pPr>
            <a:r>
              <a:rPr lang="fr-FR" dirty="0"/>
              <a:t> </a:t>
            </a:r>
            <a:r>
              <a:rPr lang="fr-FR" dirty="0" smtClean="0"/>
              <a:t>Possibilité d’aj</a:t>
            </a:r>
            <a:r>
              <a:rPr lang="fr-FR" sz="2000" dirty="0" smtClean="0"/>
              <a:t>outer</a:t>
            </a:r>
            <a:r>
              <a:rPr lang="fr-FR" sz="2000" dirty="0"/>
              <a:t>, éditer ou supprimer des éléments dans les différents </a:t>
            </a:r>
            <a:r>
              <a:rPr lang="fr-FR" sz="2000" dirty="0" smtClean="0"/>
              <a:t>modules (avec impact dans la BDD précédente)</a:t>
            </a:r>
          </a:p>
          <a:p>
            <a:pPr marL="0" lvl="1" indent="0">
              <a:spcBef>
                <a:spcPts val="1200"/>
              </a:spcBef>
              <a:spcAft>
                <a:spcPts val="200"/>
              </a:spcAft>
              <a:buSzPct val="100000"/>
              <a:buNone/>
            </a:pPr>
            <a:endParaRPr lang="fr-FR" sz="2000" dirty="0"/>
          </a:p>
        </p:txBody>
      </p:sp>
      <p:sp>
        <p:nvSpPr>
          <p:cNvPr id="4" name="Espace réservé de la date 3"/>
          <p:cNvSpPr>
            <a:spLocks noGrp="1"/>
          </p:cNvSpPr>
          <p:nvPr>
            <p:ph type="dt" sz="half" idx="10"/>
          </p:nvPr>
        </p:nvSpPr>
        <p:spPr/>
        <p:txBody>
          <a:bodyPr/>
          <a:lstStyle/>
          <a:p>
            <a:fld id="{0404E54D-9CCE-47CC-9DEB-569167FF892E}"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21</a:t>
            </a:fld>
            <a:endParaRPr lang="fr-FR"/>
          </a:p>
        </p:txBody>
      </p:sp>
    </p:spTree>
    <p:extLst>
      <p:ext uri="{BB962C8B-B14F-4D97-AF65-F5344CB8AC3E}">
        <p14:creationId xmlns:p14="http://schemas.microsoft.com/office/powerpoint/2010/main" val="388644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r>
              <a:rPr lang="fr-FR" dirty="0" smtClean="0"/>
              <a:t> login </a:t>
            </a:r>
            <a:endParaRPr lang="fr-FR" dirty="0"/>
          </a:p>
        </p:txBody>
      </p:sp>
      <p:sp>
        <p:nvSpPr>
          <p:cNvPr id="3" name="Espace réservé du contenu 2"/>
          <p:cNvSpPr>
            <a:spLocks noGrp="1"/>
          </p:cNvSpPr>
          <p:nvPr>
            <p:ph idx="1"/>
          </p:nvPr>
        </p:nvSpPr>
        <p:spPr/>
        <p:txBody>
          <a:bodyPr numCol="2"/>
          <a:lstStyle/>
          <a:p>
            <a:pPr>
              <a:buFont typeface="Wingdings" panose="05000000000000000000" pitchFamily="2" charset="2"/>
              <a:buChar char="q"/>
            </a:pPr>
            <a:r>
              <a:rPr lang="fr-FR" dirty="0" smtClean="0"/>
              <a:t> Données erronées </a:t>
            </a:r>
          </a:p>
          <a:p>
            <a:pPr>
              <a:buFont typeface="Wingdings" panose="05000000000000000000" pitchFamily="2" charset="2"/>
              <a:buChar char="q"/>
            </a:pPr>
            <a:r>
              <a:rPr lang="fr-FR" dirty="0"/>
              <a:t> </a:t>
            </a:r>
            <a:r>
              <a:rPr lang="fr-FR" dirty="0" smtClean="0"/>
              <a:t>Données correctes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22</a:t>
            </a:fld>
            <a:endParaRPr lang="fr-FR"/>
          </a:p>
        </p:txBody>
      </p:sp>
    </p:spTree>
    <p:extLst>
      <p:ext uri="{BB962C8B-B14F-4D97-AF65-F5344CB8AC3E}">
        <p14:creationId xmlns:p14="http://schemas.microsoft.com/office/powerpoint/2010/main" val="399128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Page d’accueil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a:t>
            </a:r>
            <a:r>
              <a:rPr lang="fr-FR" dirty="0" err="1" smtClean="0"/>
              <a:t>Admin</a:t>
            </a:r>
            <a:r>
              <a:rPr lang="fr-FR" dirty="0" smtClean="0"/>
              <a:t> </a:t>
            </a:r>
          </a:p>
          <a:p>
            <a:pPr>
              <a:buFont typeface="Wingdings" panose="05000000000000000000" pitchFamily="2" charset="2"/>
              <a:buChar char="q"/>
            </a:pPr>
            <a:r>
              <a:rPr lang="fr-FR" dirty="0"/>
              <a:t> </a:t>
            </a:r>
            <a:r>
              <a:rPr lang="fr-FR" dirty="0" smtClean="0"/>
              <a:t>Utilisateur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23</a:t>
            </a:fld>
            <a:endParaRPr lang="fr-FR"/>
          </a:p>
        </p:txBody>
      </p:sp>
    </p:spTree>
    <p:extLst>
      <p:ext uri="{BB962C8B-B14F-4D97-AF65-F5344CB8AC3E}">
        <p14:creationId xmlns:p14="http://schemas.microsoft.com/office/powerpoint/2010/main" val="132279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fonctionnalité :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User Story : en tant que </a:t>
            </a:r>
            <a:r>
              <a:rPr lang="fr-FR" b="1" dirty="0" smtClean="0">
                <a:solidFill>
                  <a:schemeClr val="dk1"/>
                </a:solidFill>
              </a:rPr>
              <a:t>Formateur</a:t>
            </a:r>
            <a:r>
              <a:rPr lang="fr-FR" dirty="0" smtClean="0"/>
              <a:t> </a:t>
            </a:r>
            <a:r>
              <a:rPr lang="fr-FR" dirty="0"/>
              <a:t>: je souhaite avoir accès à mon planning de cours afin d'organiser mon temps et mes </a:t>
            </a:r>
            <a:r>
              <a:rPr lang="fr-FR" dirty="0" smtClean="0"/>
              <a:t>disponibilités</a:t>
            </a:r>
          </a:p>
          <a:p>
            <a:pPr>
              <a:buFont typeface="Wingdings" panose="05000000000000000000" pitchFamily="2" charset="2"/>
              <a:buChar char="q"/>
            </a:pPr>
            <a:endParaRPr lang="fr-FR" dirty="0"/>
          </a:p>
          <a:p>
            <a:pPr>
              <a:buFont typeface="Wingdings" panose="05000000000000000000" pitchFamily="2" charset="2"/>
              <a:buChar char="q"/>
            </a:pPr>
            <a:endParaRPr lang="fr-FR" dirty="0" smtClean="0"/>
          </a:p>
          <a:p>
            <a:pPr>
              <a:buFont typeface="Wingdings" panose="05000000000000000000" pitchFamily="2" charset="2"/>
              <a:buChar char="q"/>
            </a:pPr>
            <a:r>
              <a:rPr lang="fr-FR" dirty="0" smtClean="0"/>
              <a:t>Critères d’acceptation : possibilité d’afficher le planning pour les semaines à venir.</a:t>
            </a:r>
            <a:endParaRPr lang="fr-FR" dirty="0"/>
          </a:p>
          <a:p>
            <a:pPr>
              <a:buFont typeface="Wingdings" panose="05000000000000000000" pitchFamily="2" charset="2"/>
              <a:buChar char="q"/>
            </a:pP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24</a:t>
            </a:fld>
            <a:endParaRPr lang="fr-FR"/>
          </a:p>
        </p:txBody>
      </p:sp>
    </p:spTree>
    <p:extLst>
      <p:ext uri="{BB962C8B-B14F-4D97-AF65-F5344CB8AC3E}">
        <p14:creationId xmlns:p14="http://schemas.microsoft.com/office/powerpoint/2010/main" val="3430099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édition d’un module </a:t>
            </a:r>
            <a:endParaRPr lang="fr-FR" dirty="0"/>
          </a:p>
        </p:txBody>
      </p:sp>
      <p:sp>
        <p:nvSpPr>
          <p:cNvPr id="3" name="Espace réservé du contenu 2"/>
          <p:cNvSpPr>
            <a:spLocks noGrp="1"/>
          </p:cNvSpPr>
          <p:nvPr>
            <p:ph idx="1"/>
          </p:nvPr>
        </p:nvSpPr>
        <p:spPr/>
        <p:txBody>
          <a:bodyPr/>
          <a:lstStyle/>
          <a:p>
            <a:r>
              <a:rPr lang="fr-FR" dirty="0" smtClean="0"/>
              <a:t>Capture d’écran avec la possibilité de : </a:t>
            </a:r>
          </a:p>
          <a:p>
            <a:pPr>
              <a:buFont typeface="Wingdings" panose="05000000000000000000" pitchFamily="2" charset="2"/>
              <a:buChar char="q"/>
            </a:pPr>
            <a:r>
              <a:rPr lang="fr-FR" dirty="0"/>
              <a:t> </a:t>
            </a:r>
            <a:r>
              <a:rPr lang="fr-FR" dirty="0" smtClean="0"/>
              <a:t>choisir le prof associé,</a:t>
            </a:r>
          </a:p>
          <a:p>
            <a:pPr>
              <a:buFont typeface="Wingdings" panose="05000000000000000000" pitchFamily="2" charset="2"/>
              <a:buChar char="q"/>
            </a:pPr>
            <a:r>
              <a:rPr lang="fr-FR" dirty="0" smtClean="0"/>
              <a:t>Choisir la salle </a:t>
            </a:r>
          </a:p>
          <a:p>
            <a:pPr>
              <a:buFont typeface="Wingdings" panose="05000000000000000000" pitchFamily="2" charset="2"/>
              <a:buChar char="q"/>
            </a:pPr>
            <a:r>
              <a:rPr lang="fr-FR" dirty="0" smtClean="0"/>
              <a:t>Choisir les élèves </a:t>
            </a:r>
          </a:p>
          <a:p>
            <a:pPr>
              <a:buFont typeface="Wingdings" panose="05000000000000000000" pitchFamily="2" charset="2"/>
              <a:buChar char="q"/>
            </a:pPr>
            <a:r>
              <a:rPr lang="fr-FR" dirty="0"/>
              <a:t> </a:t>
            </a:r>
            <a:r>
              <a:rPr lang="fr-FR" dirty="0" smtClean="0"/>
              <a:t>choisir la matière </a:t>
            </a:r>
          </a:p>
          <a:p>
            <a:pPr>
              <a:buFont typeface="Wingdings" panose="05000000000000000000" pitchFamily="2" charset="2"/>
              <a:buChar char="q"/>
            </a:pPr>
            <a:r>
              <a:rPr lang="fr-FR" dirty="0"/>
              <a:t> </a:t>
            </a:r>
            <a:r>
              <a:rPr lang="fr-FR" dirty="0" smtClean="0"/>
              <a:t>associer un </a:t>
            </a:r>
            <a:r>
              <a:rPr lang="fr-FR" dirty="0" err="1" smtClean="0"/>
              <a:t>rétropro</a:t>
            </a:r>
            <a:r>
              <a:rPr lang="fr-FR" dirty="0" smtClean="0"/>
              <a:t> </a:t>
            </a:r>
          </a:p>
          <a:p>
            <a:pPr>
              <a:buFont typeface="Wingdings" panose="05000000000000000000" pitchFamily="2" charset="2"/>
              <a:buChar char="q"/>
            </a:pPr>
            <a:r>
              <a:rPr lang="fr-FR" dirty="0"/>
              <a:t> </a:t>
            </a:r>
            <a:r>
              <a:rPr lang="fr-FR" dirty="0" smtClean="0"/>
              <a:t>définir les dates de début et fin </a:t>
            </a:r>
          </a:p>
          <a:p>
            <a:pPr>
              <a:buFont typeface="Wingdings" panose="05000000000000000000" pitchFamily="2" charset="2"/>
              <a:buChar char="q"/>
            </a:pPr>
            <a:r>
              <a:rPr lang="fr-FR" dirty="0"/>
              <a:t> </a:t>
            </a:r>
            <a:r>
              <a:rPr lang="fr-FR" dirty="0" smtClean="0"/>
              <a:t>définir à quelle formation le module appartient.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25</a:t>
            </a:fld>
            <a:endParaRPr lang="fr-FR"/>
          </a:p>
        </p:txBody>
      </p:sp>
    </p:spTree>
    <p:extLst>
      <p:ext uri="{BB962C8B-B14F-4D97-AF65-F5344CB8AC3E}">
        <p14:creationId xmlns:p14="http://schemas.microsoft.com/office/powerpoint/2010/main" val="3750280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u contenu 2"/>
          <p:cNvSpPr>
            <a:spLocks noGrp="1"/>
          </p:cNvSpPr>
          <p:nvPr>
            <p:ph idx="1"/>
          </p:nvPr>
        </p:nvSpPr>
        <p:spPr/>
        <p:txBody>
          <a:bodyPr/>
          <a:lstStyle/>
          <a:p>
            <a:r>
              <a:rPr lang="fr-FR" dirty="0" smtClean="0"/>
              <a:t>Captures d’écran des listes (tous les élèves, tous les profs, toutes les taches du technicien, etc.)</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26</a:t>
            </a:fld>
            <a:endParaRPr lang="fr-FR"/>
          </a:p>
        </p:txBody>
      </p:sp>
    </p:spTree>
    <p:extLst>
      <p:ext uri="{BB962C8B-B14F-4D97-AF65-F5344CB8AC3E}">
        <p14:creationId xmlns:p14="http://schemas.microsoft.com/office/powerpoint/2010/main" val="367413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Identification Utilisateur/</a:t>
            </a:r>
            <a:r>
              <a:rPr lang="fr-FR" dirty="0" err="1" smtClean="0"/>
              <a:t>Admin</a:t>
            </a:r>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4057178108"/>
              </p:ext>
            </p:extLst>
          </p:nvPr>
        </p:nvGraphicFramePr>
        <p:xfrm>
          <a:off x="1154083" y="2036763"/>
          <a:ext cx="10058400" cy="3505200"/>
        </p:xfrm>
        <a:graphic>
          <a:graphicData uri="http://schemas.openxmlformats.org/drawingml/2006/table">
            <a:tbl>
              <a:tblPr firstRow="1" bandRow="1">
                <a:tableStyleId>{5C22544A-7EE6-4342-B048-85BDC9FD1C3A}</a:tableStyleId>
              </a:tblPr>
              <a:tblGrid>
                <a:gridCol w="5029200"/>
                <a:gridCol w="5029200"/>
              </a:tblGrid>
              <a:tr h="370840">
                <a:tc>
                  <a:txBody>
                    <a:bodyPr/>
                    <a:lstStyle/>
                    <a:p>
                      <a:pPr algn="ctr"/>
                      <a:r>
                        <a:rPr lang="fr-FR" sz="2000" dirty="0" err="1" smtClean="0"/>
                        <a:t>Admin</a:t>
                      </a:r>
                      <a:endParaRPr lang="fr-FR" sz="2000" dirty="0"/>
                    </a:p>
                  </a:txBody>
                  <a:tcPr/>
                </a:tc>
                <a:tc>
                  <a:txBody>
                    <a:bodyPr/>
                    <a:lstStyle/>
                    <a:p>
                      <a:pPr algn="ctr"/>
                      <a:r>
                        <a:rPr lang="fr-FR" sz="2000" dirty="0" smtClean="0"/>
                        <a:t>User</a:t>
                      </a:r>
                      <a:endParaRPr lang="fr-FR" sz="2000" dirty="0"/>
                    </a:p>
                  </a:txBody>
                  <a:tcPr/>
                </a:tc>
              </a:tr>
              <a:tr h="370840">
                <a:tc>
                  <a:txBody>
                    <a:bodyPr/>
                    <a:lstStyle/>
                    <a:p>
                      <a:pPr algn="ctr"/>
                      <a:r>
                        <a:rPr lang="fr-FR" sz="2000" dirty="0" smtClean="0"/>
                        <a:t>Peut créer des login/mot de passe</a:t>
                      </a:r>
                      <a:endParaRPr lang="fr-FR" sz="2000" dirty="0"/>
                    </a:p>
                  </a:txBody>
                  <a:tcPr/>
                </a:tc>
                <a:tc>
                  <a:txBody>
                    <a:bodyPr/>
                    <a:lstStyle/>
                    <a:p>
                      <a:pPr algn="ctr"/>
                      <a:r>
                        <a:rPr lang="fr-FR" sz="2000" dirty="0" smtClean="0"/>
                        <a:t>A accès à ses données : tâches à faire, cours à</a:t>
                      </a:r>
                      <a:r>
                        <a:rPr lang="fr-FR" sz="2000" baseline="0" dirty="0" smtClean="0"/>
                        <a:t> donner, cours à suivre (avec toutes les infos utiles)</a:t>
                      </a:r>
                      <a:endParaRPr lang="fr-FR" sz="2000" dirty="0"/>
                    </a:p>
                  </a:txBody>
                  <a:tcPr/>
                </a:tc>
              </a:tr>
              <a:tr h="370840">
                <a:tc>
                  <a:txBody>
                    <a:bodyPr/>
                    <a:lstStyle/>
                    <a:p>
                      <a:pPr algn="ctr"/>
                      <a:r>
                        <a:rPr lang="fr-FR" sz="2000" dirty="0" smtClean="0"/>
                        <a:t>Peut créer des formations, modules, </a:t>
                      </a:r>
                      <a:r>
                        <a:rPr lang="fr-FR" sz="2000" dirty="0" err="1" smtClean="0"/>
                        <a:t>etc</a:t>
                      </a:r>
                      <a:endParaRPr lang="fr-FR" sz="2000" dirty="0"/>
                    </a:p>
                  </a:txBody>
                  <a:tcPr/>
                </a:tc>
                <a:tc>
                  <a:txBody>
                    <a:bodyPr/>
                    <a:lstStyle/>
                    <a:p>
                      <a:pPr algn="ctr"/>
                      <a:r>
                        <a:rPr lang="fr-FR" sz="2000" dirty="0" smtClean="0"/>
                        <a:t>Doit avoir son login/mot de passe pour accéder au site </a:t>
                      </a:r>
                      <a:endParaRPr lang="fr-FR" sz="2000" dirty="0"/>
                    </a:p>
                  </a:txBody>
                  <a:tcPr/>
                </a:tc>
              </a:tr>
              <a:tr h="370840">
                <a:tc>
                  <a:txBody>
                    <a:bodyPr/>
                    <a:lstStyle/>
                    <a:p>
                      <a:pPr algn="ctr"/>
                      <a:r>
                        <a:rPr lang="fr-FR" sz="2000" dirty="0" smtClean="0"/>
                        <a:t>Peut gérer les affectations</a:t>
                      </a:r>
                      <a:r>
                        <a:rPr lang="fr-FR" sz="2000" baseline="0" dirty="0" smtClean="0"/>
                        <a:t> des ressources humaines et matérielles</a:t>
                      </a:r>
                      <a:endParaRPr lang="fr-FR" sz="2000" dirty="0"/>
                    </a:p>
                  </a:txBody>
                  <a:tcPr/>
                </a:tc>
                <a:tc>
                  <a:txBody>
                    <a:bodyPr/>
                    <a:lstStyle/>
                    <a:p>
                      <a:pPr algn="ctr"/>
                      <a:r>
                        <a:rPr lang="fr-FR" sz="2000" dirty="0" smtClean="0"/>
                        <a:t>Ne peut</a:t>
                      </a:r>
                      <a:r>
                        <a:rPr lang="fr-FR" sz="2000" baseline="0" dirty="0" smtClean="0"/>
                        <a:t> pas avoir accès à un autre emploi du temps que le sien </a:t>
                      </a:r>
                      <a:endParaRPr lang="fr-FR" sz="2000" dirty="0"/>
                    </a:p>
                  </a:txBody>
                  <a:tcPr/>
                </a:tc>
              </a:tr>
              <a:tr h="370840">
                <a:tc>
                  <a:txBody>
                    <a:bodyPr/>
                    <a:lstStyle/>
                    <a:p>
                      <a:pPr algn="ctr"/>
                      <a:r>
                        <a:rPr lang="fr-FR" sz="2000" dirty="0" smtClean="0"/>
                        <a:t>Doit renseigner</a:t>
                      </a:r>
                      <a:r>
                        <a:rPr lang="fr-FR" sz="2000" baseline="0" dirty="0" smtClean="0"/>
                        <a:t> tous les champs lors de la création de formation, etc.</a:t>
                      </a:r>
                      <a:endParaRPr lang="fr-FR" sz="2000" dirty="0"/>
                    </a:p>
                  </a:txBody>
                  <a:tcPr/>
                </a:tc>
                <a:tc>
                  <a:txBody>
                    <a:bodyPr/>
                    <a:lstStyle/>
                    <a:p>
                      <a:pPr algn="ctr"/>
                      <a:endParaRPr lang="fr-FR" sz="2000" dirty="0"/>
                    </a:p>
                  </a:txBody>
                  <a:tcPr/>
                </a:tc>
              </a:tr>
            </a:tbl>
          </a:graphicData>
        </a:graphic>
      </p:graphicFrame>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27</a:t>
            </a:fld>
            <a:endParaRPr lang="fr-FR"/>
          </a:p>
        </p:txBody>
      </p:sp>
    </p:spTree>
    <p:extLst>
      <p:ext uri="{BB962C8B-B14F-4D97-AF65-F5344CB8AC3E}">
        <p14:creationId xmlns:p14="http://schemas.microsoft.com/office/powerpoint/2010/main" val="3350037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Administrateur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28</a:t>
            </a:fld>
            <a:endParaRPr lang="fr-FR"/>
          </a:p>
        </p:txBody>
      </p:sp>
      <p:graphicFrame>
        <p:nvGraphicFramePr>
          <p:cNvPr id="33" name="Diagramme 32"/>
          <p:cNvGraphicFramePr/>
          <p:nvPr>
            <p:extLst>
              <p:ext uri="{D42A27DB-BD31-4B8C-83A1-F6EECF244321}">
                <p14:modId xmlns:p14="http://schemas.microsoft.com/office/powerpoint/2010/main" val="3673432361"/>
              </p:ext>
            </p:extLst>
          </p:nvPr>
        </p:nvGraphicFramePr>
        <p:xfrm>
          <a:off x="3002971" y="1922317"/>
          <a:ext cx="6286502" cy="4416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ZoneTexte 33"/>
          <p:cNvSpPr txBox="1"/>
          <p:nvPr/>
        </p:nvSpPr>
        <p:spPr>
          <a:xfrm>
            <a:off x="8104909" y="4572000"/>
            <a:ext cx="2057400" cy="523220"/>
          </a:xfrm>
          <a:prstGeom prst="rect">
            <a:avLst/>
          </a:prstGeom>
          <a:noFill/>
        </p:spPr>
        <p:txBody>
          <a:bodyPr wrap="square" rtlCol="0">
            <a:spAutoFit/>
          </a:bodyPr>
          <a:lstStyle/>
          <a:p>
            <a:r>
              <a:rPr lang="fr-FR" sz="1400" dirty="0" smtClean="0"/>
              <a:t>Dans le cas d’une modification </a:t>
            </a:r>
            <a:endParaRPr lang="fr-FR" sz="1400" dirty="0"/>
          </a:p>
        </p:txBody>
      </p:sp>
      <p:sp>
        <p:nvSpPr>
          <p:cNvPr id="35" name="Rectangle 34"/>
          <p:cNvSpPr/>
          <p:nvPr/>
        </p:nvSpPr>
        <p:spPr>
          <a:xfrm>
            <a:off x="4488873" y="2468079"/>
            <a:ext cx="779318" cy="633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Arc 43"/>
          <p:cNvSpPr/>
          <p:nvPr/>
        </p:nvSpPr>
        <p:spPr>
          <a:xfrm>
            <a:off x="3906982" y="3521878"/>
            <a:ext cx="3148445" cy="384463"/>
          </a:xfrm>
          <a:prstGeom prst="arc">
            <a:avLst>
              <a:gd name="adj1" fmla="val 16200000"/>
              <a:gd name="adj2" fmla="val 21314184"/>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cxnSp>
        <p:nvCxnSpPr>
          <p:cNvPr id="48" name="Connecteur droit avec flèche 47"/>
          <p:cNvCxnSpPr/>
          <p:nvPr/>
        </p:nvCxnSpPr>
        <p:spPr>
          <a:xfrm>
            <a:off x="6757986" y="3605214"/>
            <a:ext cx="100965" cy="175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46851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planning ? </a:t>
            </a:r>
            <a:r>
              <a:rPr lang="fr-FR" dirty="0" smtClean="0">
                <a:sym typeface="Wingdings" panose="05000000000000000000" pitchFamily="2" charset="2"/>
              </a:rPr>
              <a:t> </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29</a:t>
            </a:fld>
            <a:endParaRPr lang="fr-FR"/>
          </a:p>
        </p:txBody>
      </p:sp>
    </p:spTree>
    <p:extLst>
      <p:ext uri="{BB962C8B-B14F-4D97-AF65-F5344CB8AC3E}">
        <p14:creationId xmlns:p14="http://schemas.microsoft.com/office/powerpoint/2010/main" val="298626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pPr marL="514350" indent="-514350">
              <a:buFont typeface="+mj-lt"/>
              <a:buAutoNum type="arabicPeriod"/>
            </a:pPr>
            <a:endParaRPr lang="fr-FR" dirty="0" smtClean="0">
              <a:solidFill>
                <a:srgbClr val="2C3E50"/>
              </a:solidFill>
              <a:latin typeface="Merriweather"/>
              <a:ea typeface="Merriweather"/>
              <a:cs typeface="Merriweather"/>
            </a:endParaRPr>
          </a:p>
          <a:p>
            <a:pPr marL="514350" indent="-514350">
              <a:buFont typeface="+mj-lt"/>
              <a:buAutoNum type="arabicPeriod"/>
            </a:pPr>
            <a:r>
              <a:rPr lang="fr-FR" dirty="0" smtClean="0">
                <a:solidFill>
                  <a:srgbClr val="2C3E50"/>
                </a:solidFill>
                <a:latin typeface="Merriweather"/>
                <a:ea typeface="Merriweather"/>
                <a:cs typeface="Merriweather"/>
              </a:rPr>
              <a:t>Environnement </a:t>
            </a:r>
            <a:r>
              <a:rPr lang="fr-FR" dirty="0">
                <a:solidFill>
                  <a:srgbClr val="2C3E50"/>
                </a:solidFill>
                <a:latin typeface="Merriweather"/>
                <a:ea typeface="Merriweather"/>
                <a:cs typeface="Merriweather"/>
              </a:rPr>
              <a:t>du projet</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Présentation du Projet</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Présentation de l’application</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Bilan et </a:t>
            </a:r>
            <a:r>
              <a:rPr lang="fr-FR" dirty="0" smtClean="0">
                <a:solidFill>
                  <a:srgbClr val="2C3E50"/>
                </a:solidFill>
                <a:latin typeface="Merriweather"/>
                <a:ea typeface="Merriweather"/>
                <a:cs typeface="Merriweather"/>
              </a:rPr>
              <a:t>perspective</a:t>
            </a:r>
            <a:endParaRPr lang="fr-FR" dirty="0">
              <a:solidFill>
                <a:srgbClr val="2C3E50"/>
              </a:solidFill>
              <a:latin typeface="Merriweather"/>
              <a:ea typeface="Merriweather"/>
              <a:cs typeface="Merriweather"/>
            </a:endParaRPr>
          </a:p>
        </p:txBody>
      </p:sp>
      <p:sp>
        <p:nvSpPr>
          <p:cNvPr id="4" name="Espace réservé de la date 3"/>
          <p:cNvSpPr>
            <a:spLocks noGrp="1"/>
          </p:cNvSpPr>
          <p:nvPr>
            <p:ph type="dt" sz="half" idx="10"/>
          </p:nvPr>
        </p:nvSpPr>
        <p:spPr/>
        <p:txBody>
          <a:bodyPr/>
          <a:lstStyle/>
          <a:p>
            <a:fld id="{51370182-7E74-4E80-8AD0-669478F1EFFA}"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a:t>
            </a:fld>
            <a:endParaRPr lang="fr-FR"/>
          </a:p>
        </p:txBody>
      </p:sp>
    </p:spTree>
    <p:extLst>
      <p:ext uri="{BB962C8B-B14F-4D97-AF65-F5344CB8AC3E}">
        <p14:creationId xmlns:p14="http://schemas.microsoft.com/office/powerpoint/2010/main" val="2110518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Option pour le planning</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ajouter des participants </a:t>
            </a:r>
          </a:p>
          <a:p>
            <a:pPr>
              <a:buFont typeface="Wingdings" panose="05000000000000000000" pitchFamily="2" charset="2"/>
              <a:buChar char="q"/>
            </a:pPr>
            <a:r>
              <a:rPr lang="fr-FR" dirty="0"/>
              <a:t> </a:t>
            </a:r>
            <a:r>
              <a:rPr lang="fr-FR" dirty="0" smtClean="0"/>
              <a:t>Drag n Drop </a:t>
            </a:r>
          </a:p>
          <a:p>
            <a:pPr>
              <a:buFont typeface="Wingdings" panose="05000000000000000000" pitchFamily="2" charset="2"/>
              <a:buChar char="q"/>
            </a:pPr>
            <a:r>
              <a:rPr lang="fr-FR" dirty="0"/>
              <a:t> </a:t>
            </a:r>
            <a:r>
              <a:rPr lang="fr-FR" dirty="0" smtClean="0"/>
              <a:t>Changement durée évènements </a:t>
            </a:r>
          </a:p>
          <a:p>
            <a:pPr>
              <a:buFont typeface="Wingdings" panose="05000000000000000000" pitchFamily="2" charset="2"/>
              <a:buChar char="q"/>
            </a:pPr>
            <a:r>
              <a:rPr lang="fr-FR" dirty="0"/>
              <a:t> </a:t>
            </a:r>
            <a:r>
              <a:rPr lang="fr-FR" dirty="0" smtClean="0"/>
              <a:t>Couleur en fonction de certains critères</a:t>
            </a:r>
          </a:p>
          <a:p>
            <a:pPr>
              <a:buFont typeface="Wingdings" panose="05000000000000000000" pitchFamily="2" charset="2"/>
              <a:buChar char="q"/>
            </a:pPr>
            <a:r>
              <a:rPr lang="fr-FR" dirty="0"/>
              <a:t> </a:t>
            </a:r>
            <a:r>
              <a:rPr lang="fr-FR" dirty="0" smtClean="0"/>
              <a:t>Suppression possible sur le calendrier </a:t>
            </a:r>
          </a:p>
          <a:p>
            <a:pPr>
              <a:buFont typeface="Wingdings" panose="05000000000000000000" pitchFamily="2" charset="2"/>
              <a:buChar char="q"/>
            </a:pPr>
            <a:r>
              <a:rPr lang="fr-FR" dirty="0"/>
              <a:t> </a:t>
            </a:r>
            <a:r>
              <a:rPr lang="fr-FR" dirty="0" smtClean="0"/>
              <a:t>Plage horaire limitée : 9h00 – 17h30</a:t>
            </a:r>
          </a:p>
          <a:p>
            <a:pPr>
              <a:buFont typeface="Wingdings" panose="05000000000000000000" pitchFamily="2" charset="2"/>
              <a:buChar char="q"/>
            </a:pP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30</a:t>
            </a:fld>
            <a:endParaRPr lang="fr-FR"/>
          </a:p>
        </p:txBody>
      </p:sp>
    </p:spTree>
    <p:extLst>
      <p:ext uri="{BB962C8B-B14F-4D97-AF65-F5344CB8AC3E}">
        <p14:creationId xmlns:p14="http://schemas.microsoft.com/office/powerpoint/2010/main" val="2096907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4. Bilan et Perspective</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12/06/2018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31</a:t>
            </a:fld>
            <a:endParaRPr lang="fr-FR"/>
          </a:p>
        </p:txBody>
      </p:sp>
    </p:spTree>
    <p:extLst>
      <p:ext uri="{BB962C8B-B14F-4D97-AF65-F5344CB8AC3E}">
        <p14:creationId xmlns:p14="http://schemas.microsoft.com/office/powerpoint/2010/main" val="2143796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 du projet :</a:t>
            </a:r>
            <a:endParaRPr lang="fr-FR" dirty="0"/>
          </a:p>
        </p:txBody>
      </p:sp>
      <p:sp>
        <p:nvSpPr>
          <p:cNvPr id="3" name="Espace réservé du contenu 2"/>
          <p:cNvSpPr>
            <a:spLocks noGrp="1"/>
          </p:cNvSpPr>
          <p:nvPr>
            <p:ph idx="1"/>
          </p:nvPr>
        </p:nvSpPr>
        <p:spPr>
          <a:xfrm>
            <a:off x="495300" y="1918769"/>
            <a:ext cx="5562600" cy="4023360"/>
          </a:xfrm>
        </p:spPr>
        <p:txBody>
          <a:bodyPr/>
          <a:lstStyle/>
          <a:p>
            <a:pPr>
              <a:buClr>
                <a:srgbClr val="00B050"/>
              </a:buClr>
              <a:buFont typeface="Wingdings" panose="05000000000000000000" pitchFamily="2" charset="2"/>
              <a:buChar char="§"/>
            </a:pPr>
            <a:endParaRPr lang="fr-FR" dirty="0" smtClean="0"/>
          </a:p>
          <a:p>
            <a:pPr>
              <a:buClr>
                <a:srgbClr val="00B050"/>
              </a:buClr>
              <a:buFont typeface="Wingdings" panose="05000000000000000000" pitchFamily="2" charset="2"/>
              <a:buChar char="§"/>
            </a:pPr>
            <a:endParaRPr lang="fr-FR" dirty="0"/>
          </a:p>
          <a:p>
            <a:pPr>
              <a:buClr>
                <a:srgbClr val="00B050"/>
              </a:buClr>
              <a:buFont typeface="Wingdings" panose="05000000000000000000" pitchFamily="2" charset="2"/>
              <a:buChar char="§"/>
            </a:pPr>
            <a:endParaRPr lang="fr-FR" dirty="0" smtClean="0"/>
          </a:p>
          <a:p>
            <a:pPr>
              <a:buClr>
                <a:srgbClr val="00B050"/>
              </a:buClr>
              <a:buFont typeface="Wingdings" panose="05000000000000000000" pitchFamily="2" charset="2"/>
              <a:buChar char="§"/>
            </a:pPr>
            <a:r>
              <a:rPr lang="fr-FR" dirty="0" smtClean="0"/>
              <a:t> Distinction possible des utilisateurs </a:t>
            </a:r>
          </a:p>
          <a:p>
            <a:pPr>
              <a:buClr>
                <a:schemeClr val="accent4"/>
              </a:buClr>
              <a:buFont typeface="Wingdings" panose="05000000000000000000" pitchFamily="2" charset="2"/>
              <a:buChar char="§"/>
            </a:pPr>
            <a:r>
              <a:rPr lang="fr-FR" dirty="0"/>
              <a:t> </a:t>
            </a:r>
            <a:r>
              <a:rPr lang="fr-FR" dirty="0" smtClean="0"/>
              <a:t>Possibilités d’interagir sur toutes les ressources : humaines et matérielles </a:t>
            </a:r>
          </a:p>
          <a:p>
            <a:pPr>
              <a:buClr>
                <a:schemeClr val="accent4"/>
              </a:buClr>
              <a:buFont typeface="Wingdings" panose="05000000000000000000" pitchFamily="2" charset="2"/>
              <a:buChar char="§"/>
            </a:pPr>
            <a:r>
              <a:rPr lang="fr-FR" dirty="0"/>
              <a:t> </a:t>
            </a:r>
            <a:r>
              <a:rPr lang="fr-FR" dirty="0" smtClean="0"/>
              <a:t>Travail en équipe intéressant</a:t>
            </a:r>
          </a:p>
          <a:p>
            <a:pPr>
              <a:buClr>
                <a:schemeClr val="accent4"/>
              </a:buClr>
              <a:buFont typeface="Wingdings" panose="05000000000000000000" pitchFamily="2" charset="2"/>
              <a:buChar char="§"/>
            </a:pPr>
            <a:r>
              <a:rPr lang="fr-FR" dirty="0"/>
              <a:t> </a:t>
            </a:r>
            <a:r>
              <a:rPr lang="fr-FR" dirty="0" smtClean="0"/>
              <a:t>Tous les modules de la formation abordés</a:t>
            </a:r>
          </a:p>
          <a:p>
            <a:pPr>
              <a:buClr>
                <a:schemeClr val="accent4"/>
              </a:buClr>
              <a:buFont typeface="Wingdings" panose="05000000000000000000" pitchFamily="2" charset="2"/>
              <a:buChar char="§"/>
            </a:pP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32</a:t>
            </a:fld>
            <a:endParaRPr lang="fr-FR"/>
          </a:p>
        </p:txBody>
      </p:sp>
      <p:pic>
        <p:nvPicPr>
          <p:cNvPr id="1026" name="Picture 2" descr="RÃ©sultat de recherche d'images pour &quot;avantage inconvÃ©nien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837" y="1757523"/>
            <a:ext cx="2857500" cy="1409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5953135" y="1918769"/>
            <a:ext cx="55626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r>
              <a:rPr lang="fr-FR" dirty="0" smtClean="0"/>
              <a:t> Temps assez court (surtout pour l’utilisation d’agile)</a:t>
            </a:r>
          </a:p>
          <a:p>
            <a:pPr>
              <a:buClr>
                <a:srgbClr val="C00000"/>
              </a:buClr>
              <a:buFont typeface="Wingdings" panose="05000000000000000000" pitchFamily="2" charset="2"/>
              <a:buChar char="§"/>
            </a:pPr>
            <a:r>
              <a:rPr lang="fr-FR" dirty="0" smtClean="0"/>
              <a:t> Difficultés à se séparer les tâches correctement ou proprement</a:t>
            </a:r>
          </a:p>
          <a:p>
            <a:pPr>
              <a:buClr>
                <a:srgbClr val="C00000"/>
              </a:buClr>
              <a:buFont typeface="Wingdings" panose="05000000000000000000" pitchFamily="2" charset="2"/>
              <a:buChar char="§"/>
            </a:pPr>
            <a:r>
              <a:rPr lang="fr-FR" dirty="0" smtClean="0"/>
              <a:t> Difficultés à savoir quels outils ou connaissances sont à utiliser ou exactement</a:t>
            </a:r>
          </a:p>
          <a:p>
            <a:pPr>
              <a:buClr>
                <a:srgbClr val="C00000"/>
              </a:buClr>
              <a:buFont typeface="Wingdings" panose="05000000000000000000" pitchFamily="2" charset="2"/>
              <a:buChar char="§"/>
            </a:pPr>
            <a:endParaRPr lang="fr-FR" dirty="0"/>
          </a:p>
        </p:txBody>
      </p:sp>
    </p:spTree>
    <p:extLst>
      <p:ext uri="{BB962C8B-B14F-4D97-AF65-F5344CB8AC3E}">
        <p14:creationId xmlns:p14="http://schemas.microsoft.com/office/powerpoint/2010/main" val="2977603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 : </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33</a:t>
            </a:fld>
            <a:endParaRPr lang="fr-FR"/>
          </a:p>
        </p:txBody>
      </p:sp>
    </p:spTree>
    <p:extLst>
      <p:ext uri="{BB962C8B-B14F-4D97-AF65-F5344CB8AC3E}">
        <p14:creationId xmlns:p14="http://schemas.microsoft.com/office/powerpoint/2010/main" val="2788915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 questions ? </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1082" y="2666834"/>
            <a:ext cx="2410161" cy="2381582"/>
          </a:xfrm>
        </p:spPr>
      </p:pic>
      <p:sp>
        <p:nvSpPr>
          <p:cNvPr id="4" name="Espace réservé de la date 3"/>
          <p:cNvSpPr>
            <a:spLocks noGrp="1"/>
          </p:cNvSpPr>
          <p:nvPr>
            <p:ph type="dt" sz="half" idx="10"/>
          </p:nvPr>
        </p:nvSpPr>
        <p:spPr/>
        <p:txBody>
          <a:bodyPr/>
          <a:lstStyle/>
          <a:p>
            <a:fld id="{BDB15C81-58F2-43AA-9262-CA7775F4E73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34</a:t>
            </a:fld>
            <a:endParaRPr lang="fr-FR"/>
          </a:p>
        </p:txBody>
      </p:sp>
      <p:pic>
        <p:nvPicPr>
          <p:cNvPr id="2052" name="Picture 4" descr="RÃ©sultat de recherche d'images pour &quot;Merci&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49" y="2666834"/>
            <a:ext cx="32670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9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1. Environnement du projet</a:t>
            </a:r>
            <a:endParaRPr lang="fr-FR" dirty="0"/>
          </a:p>
        </p:txBody>
      </p:sp>
      <p:sp>
        <p:nvSpPr>
          <p:cNvPr id="10" name="Espace réservé de la date 9"/>
          <p:cNvSpPr>
            <a:spLocks noGrp="1"/>
          </p:cNvSpPr>
          <p:nvPr>
            <p:ph type="dt" sz="half" idx="10"/>
          </p:nvPr>
        </p:nvSpPr>
        <p:spPr/>
        <p:txBody>
          <a:bodyPr/>
          <a:lstStyle/>
          <a:p>
            <a:fld id="{F5520EF4-BD81-468D-A505-02BA056FED9E}" type="datetime1">
              <a:rPr lang="fr-FR" smtClean="0"/>
              <a:t>12/06/2018</a:t>
            </a:fld>
            <a:endParaRPr lang="fr-FR"/>
          </a:p>
        </p:txBody>
      </p:sp>
      <p:sp>
        <p:nvSpPr>
          <p:cNvPr id="11" name="Espace réservé du pied de page 10"/>
          <p:cNvSpPr>
            <a:spLocks noGrp="1"/>
          </p:cNvSpPr>
          <p:nvPr>
            <p:ph type="ftr" sz="quarter" idx="11"/>
          </p:nvPr>
        </p:nvSpPr>
        <p:spPr/>
        <p:txBody>
          <a:bodyPr/>
          <a:lstStyle/>
          <a:p>
            <a:r>
              <a:rPr lang="en-US" smtClean="0"/>
              <a:t>Projet Factory 2018  - SOPRA STERIA</a:t>
            </a:r>
            <a:endParaRPr lang="fr-FR"/>
          </a:p>
        </p:txBody>
      </p:sp>
      <p:sp>
        <p:nvSpPr>
          <p:cNvPr id="12" name="Espace réservé du numéro de diapositive 11"/>
          <p:cNvSpPr>
            <a:spLocks noGrp="1"/>
          </p:cNvSpPr>
          <p:nvPr>
            <p:ph type="sldNum" sz="quarter" idx="12"/>
          </p:nvPr>
        </p:nvSpPr>
        <p:spPr/>
        <p:txBody>
          <a:bodyPr/>
          <a:lstStyle/>
          <a:p>
            <a:fld id="{47A8EBE8-E40C-4622-964D-C2866BE5CEB4}" type="slidenum">
              <a:rPr lang="fr-FR" smtClean="0"/>
              <a:t>4</a:t>
            </a:fld>
            <a:endParaRPr lang="fr-FR"/>
          </a:p>
        </p:txBody>
      </p:sp>
    </p:spTree>
    <p:extLst>
      <p:ext uri="{BB962C8B-B14F-4D97-AF65-F5344CB8AC3E}">
        <p14:creationId xmlns:p14="http://schemas.microsoft.com/office/powerpoint/2010/main" val="3406565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contexte</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sz="2800" cap="all" dirty="0" err="1" smtClean="0"/>
              <a:t>Factory</a:t>
            </a:r>
            <a:r>
              <a:rPr lang="fr-FR" sz="2800" dirty="0" smtClean="0"/>
              <a:t> : école </a:t>
            </a:r>
            <a:r>
              <a:rPr lang="fr-FR" sz="2800" dirty="0"/>
              <a:t>de formation professionnelle .</a:t>
            </a:r>
          </a:p>
          <a:p>
            <a:pPr>
              <a:buFont typeface="Wingdings" panose="05000000000000000000" pitchFamily="2" charset="2"/>
              <a:buChar char="q"/>
            </a:pPr>
            <a:r>
              <a:rPr lang="fr-FR" sz="2800" dirty="0" smtClean="0"/>
              <a:t> L’organisation des cursus difficile </a:t>
            </a:r>
          </a:p>
          <a:p>
            <a:pPr>
              <a:buFont typeface="Wingdings" panose="05000000000000000000" pitchFamily="2" charset="2"/>
              <a:buChar char="q"/>
            </a:pPr>
            <a:r>
              <a:rPr lang="fr-FR" sz="2800" dirty="0" smtClean="0"/>
              <a:t> Beaucoup d’intervenants avec différents supports de travail </a:t>
            </a:r>
          </a:p>
          <a:p>
            <a:pPr>
              <a:buFont typeface="Wingdings" panose="05000000000000000000" pitchFamily="2" charset="2"/>
              <a:buChar char="q"/>
            </a:pPr>
            <a:r>
              <a:rPr lang="fr-FR" sz="2800" dirty="0" smtClean="0"/>
              <a:t> Redondance d’informations et trop de saisie par les gestionnaires</a:t>
            </a:r>
          </a:p>
          <a:p>
            <a:pPr>
              <a:buFont typeface="Wingdings" panose="05000000000000000000" pitchFamily="2" charset="2"/>
              <a:buChar char="q"/>
            </a:pPr>
            <a:r>
              <a:rPr lang="fr-FR" sz="2800" dirty="0" smtClean="0"/>
              <a:t> </a:t>
            </a:r>
            <a:r>
              <a:rPr lang="fr-FR" sz="2800" dirty="0" err="1" smtClean="0"/>
              <a:t>Necessite</a:t>
            </a:r>
            <a:r>
              <a:rPr lang="fr-FR" sz="2800" dirty="0" smtClean="0"/>
              <a:t> une informatisation efficace du  </a:t>
            </a:r>
            <a:r>
              <a:rPr lang="fr-FR" sz="2800" dirty="0"/>
              <a:t>processus de création, planification et organisation des cursus de formation.</a:t>
            </a:r>
          </a:p>
          <a:p>
            <a:pPr>
              <a:buFont typeface="Wingdings" panose="05000000000000000000" pitchFamily="2" charset="2"/>
              <a:buChar char="q"/>
            </a:pPr>
            <a:endParaRPr lang="fr-FR" dirty="0"/>
          </a:p>
        </p:txBody>
      </p:sp>
      <p:sp>
        <p:nvSpPr>
          <p:cNvPr id="4" name="Espace réservé de la date 3"/>
          <p:cNvSpPr>
            <a:spLocks noGrp="1"/>
          </p:cNvSpPr>
          <p:nvPr>
            <p:ph type="dt" sz="half" idx="10"/>
          </p:nvPr>
        </p:nvSpPr>
        <p:spPr/>
        <p:txBody>
          <a:bodyPr/>
          <a:lstStyle/>
          <a:p>
            <a:fld id="{709942CD-7A76-4ADB-AEE2-5513CD7D5B28}"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5</a:t>
            </a:fld>
            <a:endParaRPr lang="fr-FR"/>
          </a:p>
        </p:txBody>
      </p:sp>
    </p:spTree>
    <p:extLst>
      <p:ext uri="{BB962C8B-B14F-4D97-AF65-F5344CB8AC3E}">
        <p14:creationId xmlns:p14="http://schemas.microsoft.com/office/powerpoint/2010/main" val="1366062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attentes du client</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sz="2800" dirty="0" smtClean="0"/>
              <a:t> un outil pour faciliter la gestion des plannings </a:t>
            </a:r>
          </a:p>
          <a:p>
            <a:pPr>
              <a:buFont typeface="Wingdings" panose="05000000000000000000" pitchFamily="2" charset="2"/>
              <a:buChar char="q"/>
            </a:pPr>
            <a:r>
              <a:rPr lang="fr-FR" sz="2800" dirty="0"/>
              <a:t> </a:t>
            </a:r>
            <a:r>
              <a:rPr lang="fr-FR" sz="2800" dirty="0" smtClean="0"/>
              <a:t>un outil qui permet d’identifier les utilisateurs </a:t>
            </a:r>
          </a:p>
          <a:p>
            <a:pPr>
              <a:buFont typeface="Wingdings" panose="05000000000000000000" pitchFamily="2" charset="2"/>
              <a:buChar char="q"/>
            </a:pPr>
            <a:r>
              <a:rPr lang="fr-FR" sz="2800" dirty="0"/>
              <a:t> </a:t>
            </a:r>
            <a:r>
              <a:rPr lang="fr-FR" sz="2800" dirty="0" smtClean="0"/>
              <a:t>un outil permettant l’affichage des supports (planning, cours, etc.) </a:t>
            </a:r>
          </a:p>
          <a:p>
            <a:pPr>
              <a:buFont typeface="Wingdings" panose="05000000000000000000" pitchFamily="2" charset="2"/>
              <a:buChar char="q"/>
            </a:pPr>
            <a:r>
              <a:rPr lang="fr-FR" sz="2800" dirty="0"/>
              <a:t> </a:t>
            </a:r>
            <a:r>
              <a:rPr lang="fr-FR" sz="2800" dirty="0" smtClean="0"/>
              <a:t>un administrateur de l’outil </a:t>
            </a:r>
          </a:p>
          <a:p>
            <a:pPr>
              <a:buFont typeface="Wingdings" panose="05000000000000000000" pitchFamily="2" charset="2"/>
              <a:buChar char="q"/>
            </a:pPr>
            <a:r>
              <a:rPr lang="fr-FR" sz="2800" dirty="0" smtClean="0"/>
              <a:t> différents modules pour créer, modifier, supprimer ou juste lire les informations</a:t>
            </a:r>
          </a:p>
          <a:p>
            <a:pPr>
              <a:buFont typeface="Wingdings" panose="05000000000000000000" pitchFamily="2" charset="2"/>
              <a:buChar char="q"/>
            </a:pPr>
            <a:r>
              <a:rPr lang="fr-FR" sz="2800" dirty="0" smtClean="0"/>
              <a:t> outil offrant la gestion des </a:t>
            </a:r>
            <a:r>
              <a:rPr lang="fr-FR" sz="2800" dirty="0"/>
              <a:t>ressources matérielles </a:t>
            </a:r>
            <a:r>
              <a:rPr lang="fr-FR" sz="2800" dirty="0" smtClean="0"/>
              <a:t>ET humaines</a:t>
            </a:r>
          </a:p>
          <a:p>
            <a:pPr>
              <a:buFont typeface="Wingdings" panose="05000000000000000000" pitchFamily="2" charset="2"/>
              <a:buChar char="q"/>
            </a:pPr>
            <a:r>
              <a:rPr lang="fr-FR" sz="2800" dirty="0"/>
              <a:t> </a:t>
            </a:r>
            <a:r>
              <a:rPr lang="fr-FR" sz="2800" dirty="0" smtClean="0"/>
              <a:t>un outil évolutif</a:t>
            </a:r>
          </a:p>
        </p:txBody>
      </p:sp>
      <p:sp>
        <p:nvSpPr>
          <p:cNvPr id="4" name="Espace réservé de la date 3"/>
          <p:cNvSpPr>
            <a:spLocks noGrp="1"/>
          </p:cNvSpPr>
          <p:nvPr>
            <p:ph type="dt" sz="half" idx="10"/>
          </p:nvPr>
        </p:nvSpPr>
        <p:spPr/>
        <p:txBody>
          <a:bodyPr/>
          <a:lstStyle/>
          <a:p>
            <a:fld id="{735DA9B3-37F2-43C1-AF9E-3607DC1981A4}"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6</a:t>
            </a:fld>
            <a:endParaRPr lang="fr-FR"/>
          </a:p>
        </p:txBody>
      </p:sp>
      <p:sp>
        <p:nvSpPr>
          <p:cNvPr id="8" name="AutoShape 4" descr="RÃ©sultat de recherche d'images pour &quot;satisfaction client&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102" name="Picture 6" descr="RÃ©sultat de recherche d'images pour &quot;satisfaction client&quo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00458" y="35625"/>
            <a:ext cx="1759356" cy="161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502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contraintes techniques</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3200" dirty="0" smtClean="0"/>
              <a:t>Utilisation des </a:t>
            </a:r>
            <a:r>
              <a:rPr lang="fr-FR" sz="3200" dirty="0" err="1" smtClean="0"/>
              <a:t>framework</a:t>
            </a:r>
            <a:r>
              <a:rPr lang="fr-FR" sz="3200" dirty="0" smtClean="0"/>
              <a:t> </a:t>
            </a:r>
            <a:r>
              <a:rPr lang="fr-FR" sz="3200" dirty="0" err="1" smtClean="0"/>
              <a:t>SpringBoot</a:t>
            </a:r>
            <a:endParaRPr lang="fr-FR" sz="3200" dirty="0" smtClean="0"/>
          </a:p>
          <a:p>
            <a:pPr>
              <a:buFont typeface="Wingdings" panose="05000000000000000000" pitchFamily="2" charset="2"/>
              <a:buChar char="q"/>
            </a:pPr>
            <a:r>
              <a:rPr lang="fr-FR" sz="3200" dirty="0"/>
              <a:t>Utilisation de JAVA J2EE</a:t>
            </a:r>
          </a:p>
          <a:p>
            <a:pPr>
              <a:buFont typeface="Wingdings" panose="05000000000000000000" pitchFamily="2" charset="2"/>
              <a:buChar char="q"/>
            </a:pPr>
            <a:r>
              <a:rPr lang="fr-FR" sz="3200" dirty="0" smtClean="0"/>
              <a:t>Utilisation d’une base de données</a:t>
            </a:r>
          </a:p>
          <a:p>
            <a:pPr>
              <a:buFont typeface="Wingdings" panose="05000000000000000000" pitchFamily="2" charset="2"/>
              <a:buChar char="q"/>
            </a:pPr>
            <a:r>
              <a:rPr lang="fr-FR" sz="3200" dirty="0" smtClean="0"/>
              <a:t>Application via site Web </a:t>
            </a:r>
          </a:p>
          <a:p>
            <a:pPr>
              <a:buFont typeface="Wingdings" panose="05000000000000000000" pitchFamily="2" charset="2"/>
              <a:buChar char="q"/>
            </a:pPr>
            <a:r>
              <a:rPr lang="fr-FR" sz="3200" dirty="0" err="1" smtClean="0"/>
              <a:t>Securités</a:t>
            </a:r>
            <a:r>
              <a:rPr lang="fr-FR" sz="3200" dirty="0" smtClean="0"/>
              <a:t> de connexion et modification </a:t>
            </a:r>
          </a:p>
          <a:p>
            <a:pPr>
              <a:buFont typeface="Wingdings" panose="05000000000000000000" pitchFamily="2" charset="2"/>
              <a:buChar char="q"/>
            </a:pPr>
            <a:r>
              <a:rPr lang="fr-FR" sz="3200" dirty="0" smtClean="0"/>
              <a:t>Esthétiques et praticité du site/de l’application </a:t>
            </a:r>
          </a:p>
        </p:txBody>
      </p:sp>
      <p:sp>
        <p:nvSpPr>
          <p:cNvPr id="4" name="Espace réservé de la date 3"/>
          <p:cNvSpPr>
            <a:spLocks noGrp="1"/>
          </p:cNvSpPr>
          <p:nvPr>
            <p:ph type="dt" sz="half" idx="10"/>
          </p:nvPr>
        </p:nvSpPr>
        <p:spPr/>
        <p:txBody>
          <a:bodyPr/>
          <a:lstStyle/>
          <a:p>
            <a:fld id="{303909ED-43CC-431B-9325-E2536E4B4DCE}"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7</a:t>
            </a:fld>
            <a:endParaRPr lang="fr-FR"/>
          </a:p>
        </p:txBody>
      </p:sp>
    </p:spTree>
    <p:extLst>
      <p:ext uri="{BB962C8B-B14F-4D97-AF65-F5344CB8AC3E}">
        <p14:creationId xmlns:p14="http://schemas.microsoft.com/office/powerpoint/2010/main" val="1366904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identifiés du projet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mauvaise appréciation du temps nécessaire et donc retard sur date livraison </a:t>
            </a:r>
          </a:p>
          <a:p>
            <a:pPr>
              <a:buFont typeface="Wingdings" panose="05000000000000000000" pitchFamily="2" charset="2"/>
              <a:buChar char="q"/>
            </a:pPr>
            <a:r>
              <a:rPr lang="fr-FR" dirty="0"/>
              <a:t> </a:t>
            </a:r>
            <a:r>
              <a:rPr lang="fr-FR" dirty="0" smtClean="0"/>
              <a:t>assurer la simplicité d’utilisation </a:t>
            </a:r>
          </a:p>
          <a:p>
            <a:pPr>
              <a:buFont typeface="Wingdings" panose="05000000000000000000" pitchFamily="2" charset="2"/>
              <a:buChar char="q"/>
            </a:pPr>
            <a:r>
              <a:rPr lang="fr-FR" dirty="0" smtClean="0"/>
              <a:t> répondre correctement aux besoins du client </a:t>
            </a:r>
          </a:p>
          <a:p>
            <a:pPr>
              <a:buFont typeface="Wingdings" panose="05000000000000000000" pitchFamily="2" charset="2"/>
              <a:buChar char="q"/>
            </a:pPr>
            <a:r>
              <a:rPr lang="fr-FR" dirty="0"/>
              <a:t> </a:t>
            </a:r>
            <a:r>
              <a:rPr lang="fr-FR" dirty="0" smtClean="0"/>
              <a:t>mauvaise gestion des alertes en cas de matériel utilisé</a:t>
            </a:r>
          </a:p>
          <a:p>
            <a:pPr>
              <a:buFont typeface="Wingdings" panose="05000000000000000000" pitchFamily="2" charset="2"/>
              <a:buChar char="§"/>
            </a:pPr>
            <a:endParaRPr lang="fr-FR" dirty="0"/>
          </a:p>
        </p:txBody>
      </p:sp>
      <p:sp>
        <p:nvSpPr>
          <p:cNvPr id="4" name="Espace réservé de la date 3"/>
          <p:cNvSpPr>
            <a:spLocks noGrp="1"/>
          </p:cNvSpPr>
          <p:nvPr>
            <p:ph type="dt" sz="half" idx="10"/>
          </p:nvPr>
        </p:nvSpPr>
        <p:spPr/>
        <p:txBody>
          <a:bodyPr/>
          <a:lstStyle/>
          <a:p>
            <a:fld id="{AE5DF892-7EB5-477D-A5C0-5F0CD5DAE477}"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8</a:t>
            </a:fld>
            <a:endParaRPr lang="fr-FR"/>
          </a:p>
        </p:txBody>
      </p:sp>
    </p:spTree>
    <p:extLst>
      <p:ext uri="{BB962C8B-B14F-4D97-AF65-F5344CB8AC3E}">
        <p14:creationId xmlns:p14="http://schemas.microsoft.com/office/powerpoint/2010/main" val="2141549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 </a:t>
            </a:r>
            <a:r>
              <a:rPr lang="fr-FR" dirty="0" smtClean="0"/>
              <a:t>attendu</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2800" dirty="0" smtClean="0">
                <a:solidFill>
                  <a:srgbClr val="2C3E50"/>
                </a:solidFill>
                <a:latin typeface="Merriweather"/>
                <a:ea typeface="Merriweather"/>
                <a:cs typeface="Merriweather"/>
              </a:rPr>
              <a:t> Réduire </a:t>
            </a:r>
            <a:r>
              <a:rPr lang="fr-FR" sz="2800" dirty="0">
                <a:solidFill>
                  <a:srgbClr val="2C3E50"/>
                </a:solidFill>
                <a:latin typeface="Merriweather"/>
                <a:ea typeface="Merriweather"/>
                <a:cs typeface="Merriweather"/>
              </a:rPr>
              <a:t>la durée nécessaire pour créer un emploi du temps</a:t>
            </a:r>
          </a:p>
          <a:p>
            <a:pPr>
              <a:buFont typeface="Wingdings" panose="05000000000000000000" pitchFamily="2" charset="2"/>
              <a:buChar char="q"/>
            </a:pPr>
            <a:r>
              <a:rPr lang="fr-FR" sz="2800" dirty="0" smtClean="0">
                <a:solidFill>
                  <a:srgbClr val="2C3E50"/>
                </a:solidFill>
                <a:latin typeface="Merriweather"/>
                <a:ea typeface="Merriweather"/>
                <a:cs typeface="Merriweather"/>
              </a:rPr>
              <a:t> Meilleure gestion des ressources humaines</a:t>
            </a:r>
            <a:endParaRPr lang="fr-FR" sz="2800" dirty="0">
              <a:solidFill>
                <a:srgbClr val="2C3E50"/>
              </a:solidFill>
              <a:latin typeface="Merriweather"/>
              <a:ea typeface="Merriweather"/>
              <a:cs typeface="Merriweather"/>
            </a:endParaRPr>
          </a:p>
          <a:p>
            <a:pPr>
              <a:buFont typeface="Wingdings" panose="05000000000000000000" pitchFamily="2" charset="2"/>
              <a:buChar char="q"/>
            </a:pPr>
            <a:r>
              <a:rPr lang="fr-FR" sz="2800" dirty="0" smtClean="0">
                <a:solidFill>
                  <a:srgbClr val="2C3E50"/>
                </a:solidFill>
                <a:latin typeface="Merriweather"/>
                <a:ea typeface="Merriweather"/>
                <a:cs typeface="Merriweather"/>
              </a:rPr>
              <a:t> Synchronisation des </a:t>
            </a:r>
            <a:r>
              <a:rPr lang="fr-FR" sz="2800" dirty="0">
                <a:solidFill>
                  <a:srgbClr val="2C3E50"/>
                </a:solidFill>
                <a:latin typeface="Merriweather"/>
                <a:ea typeface="Merriweather"/>
                <a:cs typeface="Merriweather"/>
              </a:rPr>
              <a:t>emplois du temps</a:t>
            </a:r>
          </a:p>
          <a:p>
            <a:pPr>
              <a:buFont typeface="Wingdings" panose="05000000000000000000" pitchFamily="2" charset="2"/>
              <a:buChar char="q"/>
            </a:pPr>
            <a:r>
              <a:rPr lang="fr-FR" sz="2800" dirty="0" smtClean="0">
                <a:solidFill>
                  <a:srgbClr val="2C3E50"/>
                </a:solidFill>
                <a:latin typeface="Merriweather"/>
                <a:ea typeface="Merriweather"/>
                <a:cs typeface="Merriweather"/>
              </a:rPr>
              <a:t> Fiabilité </a:t>
            </a:r>
            <a:r>
              <a:rPr lang="fr-FR" sz="2800" dirty="0">
                <a:solidFill>
                  <a:srgbClr val="2C3E50"/>
                </a:solidFill>
                <a:latin typeface="Merriweather"/>
                <a:ea typeface="Merriweather"/>
                <a:cs typeface="Merriweather"/>
              </a:rPr>
              <a:t>des </a:t>
            </a:r>
            <a:r>
              <a:rPr lang="fr-FR" sz="2800" dirty="0" smtClean="0">
                <a:solidFill>
                  <a:srgbClr val="2C3E50"/>
                </a:solidFill>
                <a:latin typeface="Merriweather"/>
                <a:ea typeface="Merriweather"/>
                <a:cs typeface="Merriweather"/>
              </a:rPr>
              <a:t>informations</a:t>
            </a:r>
          </a:p>
          <a:p>
            <a:pPr>
              <a:buFont typeface="Wingdings" panose="05000000000000000000" pitchFamily="2" charset="2"/>
              <a:buChar char="q"/>
            </a:pPr>
            <a:r>
              <a:rPr lang="fr-FR" sz="2800" dirty="0">
                <a:solidFill>
                  <a:srgbClr val="2C3E50"/>
                </a:solidFill>
                <a:latin typeface="Merriweather"/>
                <a:ea typeface="Merriweather"/>
                <a:cs typeface="Merriweather"/>
              </a:rPr>
              <a:t> </a:t>
            </a:r>
            <a:r>
              <a:rPr lang="fr-FR" sz="2800" dirty="0" smtClean="0">
                <a:solidFill>
                  <a:srgbClr val="2C3E50"/>
                </a:solidFill>
                <a:latin typeface="Merriweather"/>
                <a:ea typeface="Merriweather"/>
                <a:cs typeface="Merriweather"/>
              </a:rPr>
              <a:t>Meilleure gestion du matériel</a:t>
            </a:r>
            <a:endParaRPr lang="fr-FR" sz="2800" dirty="0">
              <a:solidFill>
                <a:srgbClr val="2C3E50"/>
              </a:solidFill>
              <a:latin typeface="Merriweather"/>
              <a:ea typeface="Merriweather"/>
              <a:cs typeface="Merriweather"/>
            </a:endParaRPr>
          </a:p>
          <a:p>
            <a:endParaRPr lang="fr-FR" sz="2800" dirty="0"/>
          </a:p>
          <a:p>
            <a:endParaRPr lang="fr-FR" sz="2800" dirty="0"/>
          </a:p>
        </p:txBody>
      </p:sp>
      <p:sp>
        <p:nvSpPr>
          <p:cNvPr id="4" name="Espace réservé de la date 3"/>
          <p:cNvSpPr>
            <a:spLocks noGrp="1"/>
          </p:cNvSpPr>
          <p:nvPr>
            <p:ph type="dt" sz="half" idx="10"/>
          </p:nvPr>
        </p:nvSpPr>
        <p:spPr/>
        <p:txBody>
          <a:bodyPr/>
          <a:lstStyle/>
          <a:p>
            <a:fld id="{AD75710E-CB32-49E8-AA84-7E5AD91BEC32}" type="datetime1">
              <a:rPr lang="fr-FR" smtClean="0"/>
              <a:t>12/06/2018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9</a:t>
            </a:fld>
            <a:endParaRPr lang="fr-FR"/>
          </a:p>
        </p:txBody>
      </p:sp>
    </p:spTree>
    <p:extLst>
      <p:ext uri="{BB962C8B-B14F-4D97-AF65-F5344CB8AC3E}">
        <p14:creationId xmlns:p14="http://schemas.microsoft.com/office/powerpoint/2010/main" val="2963087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Personnalisé 2">
      <a:dk1>
        <a:srgbClr val="000000"/>
      </a:dk1>
      <a:lt1>
        <a:sysClr val="window" lastClr="FFFFFF"/>
      </a:lt1>
      <a:dk2>
        <a:srgbClr val="637052"/>
      </a:dk2>
      <a:lt2>
        <a:srgbClr val="CCDDEA"/>
      </a:lt2>
      <a:accent1>
        <a:srgbClr val="FFC000"/>
      </a:accent1>
      <a:accent2>
        <a:srgbClr val="FFC000"/>
      </a:accent2>
      <a:accent3>
        <a:srgbClr val="FF0000"/>
      </a:accent3>
      <a:accent4>
        <a:srgbClr val="00B050"/>
      </a:accent4>
      <a:accent5>
        <a:srgbClr val="7030A0"/>
      </a:accent5>
      <a:accent6>
        <a:srgbClr val="FF2929"/>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393</TotalTime>
  <Words>2093</Words>
  <Application>Microsoft Office PowerPoint</Application>
  <PresentationFormat>Grand écran</PresentationFormat>
  <Paragraphs>334</Paragraphs>
  <Slides>34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Amatic SC</vt:lpstr>
      <vt:lpstr>Calibri</vt:lpstr>
      <vt:lpstr>Calibri Light</vt:lpstr>
      <vt:lpstr>Merriweather</vt:lpstr>
      <vt:lpstr>Wingdings</vt:lpstr>
      <vt:lpstr>Rétrospective</vt:lpstr>
      <vt:lpstr>Projet Factory – Groupe AAA</vt:lpstr>
      <vt:lpstr>Présentation de l’équipe</vt:lpstr>
      <vt:lpstr>Sommaire</vt:lpstr>
      <vt:lpstr>1. Environnement du projet</vt:lpstr>
      <vt:lpstr>Le contexte</vt:lpstr>
      <vt:lpstr>Les attentes du client</vt:lpstr>
      <vt:lpstr>Les contraintes techniques</vt:lpstr>
      <vt:lpstr>Les risques identifiés du projet </vt:lpstr>
      <vt:lpstr>Résultat attendu</vt:lpstr>
      <vt:lpstr>2. Présentation du projet</vt:lpstr>
      <vt:lpstr>Présentation du projet</vt:lpstr>
      <vt:lpstr>Organisation agile</vt:lpstr>
      <vt:lpstr>Les technologies utilisées </vt:lpstr>
      <vt:lpstr>Le product Backlog</vt:lpstr>
      <vt:lpstr>Organisation du travail </vt:lpstr>
      <vt:lpstr>Le début du développement</vt:lpstr>
      <vt:lpstr>Présentation PowerPoint</vt:lpstr>
      <vt:lpstr>Lien avec la base de données </vt:lpstr>
      <vt:lpstr>3. Présentation de l’application</vt:lpstr>
      <vt:lpstr>Sprint 1 : </vt:lpstr>
      <vt:lpstr>Sprint 2 </vt:lpstr>
      <vt:lpstr>Presentation login </vt:lpstr>
      <vt:lpstr>Page d’accueil </vt:lpstr>
      <vt:lpstr>Exemple fonctionnalité : </vt:lpstr>
      <vt:lpstr>Exemple édition d’un module </vt:lpstr>
      <vt:lpstr>Exemple </vt:lpstr>
      <vt:lpstr>Identification Utilisateur/Admin</vt:lpstr>
      <vt:lpstr>Processus Administrateur :</vt:lpstr>
      <vt:lpstr>Exemple de planning ?  </vt:lpstr>
      <vt:lpstr>Option pour le planning</vt:lpstr>
      <vt:lpstr>4. Bilan et Perspective</vt:lpstr>
      <vt:lpstr>Bilan du projet :</vt:lpstr>
      <vt:lpstr>Perspectives : </vt:lpstr>
      <vt:lpstr>Des questions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ajc</dc:creator>
  <cp:lastModifiedBy>ajc</cp:lastModifiedBy>
  <cp:revision>107</cp:revision>
  <dcterms:created xsi:type="dcterms:W3CDTF">2018-06-11T13:37:43Z</dcterms:created>
  <dcterms:modified xsi:type="dcterms:W3CDTF">2018-06-12T15:57:27Z</dcterms:modified>
</cp:coreProperties>
</file>