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65" r:id="rId6"/>
    <p:sldId id="263" r:id="rId7"/>
    <p:sldId id="256" r:id="rId8"/>
    <p:sldId id="257" r:id="rId9"/>
    <p:sldId id="260" r:id="rId10"/>
    <p:sldId id="258" r:id="rId11"/>
    <p:sldId id="25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7A38-87CD-43EA-AFD7-A152329FF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BCEA8-1D4C-460E-9C22-58B1C2FB4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8436-0816-4AC2-B71E-4A289384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221D-9749-40FC-9386-1B5F8BA8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AF20-38AA-4029-9231-3BAB27F7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1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C6BD-386B-4C42-B15C-CACDD25B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A5DE-384F-474E-A294-B358AB6FD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3595-C923-47C5-AA2B-A7A69A46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F8A7-A034-4539-A44A-0B849BB2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C517-2185-441C-B021-4843B454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20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DE9E4-8C54-404E-B669-7C5B08E90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85B17-F374-4AE2-AE8F-3D161B4B0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DF75-D40D-4C3C-9186-3B93578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8F65-1FC2-40C0-A1D0-13BB05A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740D-F5B0-4D3A-8BC9-84890F58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7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C8348-ECFE-40C4-9281-446F3A7F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AB9D-A666-4BD0-98A7-50908C605A2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5879F-A87B-4F1B-B48A-0360915B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B1902-AD6C-486A-AE16-F3617078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E75-6CEF-4B40-851B-F41DCDF4C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B7C1-4463-4C6E-9583-42F26BB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F8AE-EE41-40A0-A30F-6221EAD3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81FF-7A5D-4FE8-AA7B-62282B79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3B7E-9410-4F6E-91B6-935FFE9C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9547-B116-4ABD-B0FE-1BCC42A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1436-86FE-4C83-BBC3-DBBBD5DF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F7F3-4D30-4D0D-A48C-91D9C734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D201-22CB-4FCB-8207-E5428CA4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0D4A-09AE-4526-A0C3-13095CBB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4A72-726B-4BE5-96FE-830854A1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6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8E1E-99B4-442E-8A39-F06A14A6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F6CE-EEE2-4EA1-B5AD-35441ADA3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2434C-9F6D-438C-9982-0DBB51A2F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6BA78-9BB0-4B3F-9759-4DA9F8AC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CAE03-5F54-405C-B8CB-2896F6B2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97A8F-EFBD-4667-986C-81EED6B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16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3C5C-911C-4AA8-89A9-44D79139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24624-75C5-4006-81EE-CB99D163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54F8-50F4-4500-8140-8CD1BA7B9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F2DCE-56F6-4863-BB8B-BED7A3311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BFB98-9E7A-4269-B1B0-029FD5B7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2B875-4F62-4E38-8C8D-75D257DC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D5B09-D601-4AEA-AFBD-601E7F4E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61A55-0151-4F87-BE5E-2836122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7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E38A-648A-4699-A0A7-5CA67FFF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12CC7-90AE-45A8-9CAD-D9CC0AC9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705BA-A583-40A3-8D2F-39766C40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86F05-3858-4FFC-A6BE-5506BA97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0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CA3B6-718C-4F70-9F87-8C065653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510EB-E7C5-4B11-8F16-7B521649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3341-D64E-410E-988C-338F5C8B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96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F232-0F4F-41D1-810C-756AB74F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8466-A72E-4F2C-B0D0-F43239E6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A1ACC-827A-4BD1-964C-165D0DF7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4358C-1003-4F8E-941D-D04CAF1C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EFB1-1C01-44C7-8452-35E7CAB4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35D47-5A49-442B-B369-FC962AFE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0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1759-A983-44F8-B3D8-BC972842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73BA6-041D-4CE2-B0A2-D3D994831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ED0BE-1A94-4B45-9A9D-55D507D1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EB6A5-CBE9-4AA5-BD7D-D7E35354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9A613-422D-418C-B46A-36CB8D67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2F3F-047E-4D73-B7F0-45063FCC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7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A4CDB-E2EB-4920-8EEA-12702C5E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DF54-9C26-4DF6-B689-DC526222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2E4F-42BA-408B-9301-52EC9F28E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FD47-51B2-4962-9DE8-7345A162542E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F76F-798A-4230-84D1-064A19608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70B2-B6C9-4482-8334-6F49D13F0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F8AA-01FA-48C8-B575-5E3996A5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7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71D3B-EAB0-4657-833F-D8C28FBA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08C15-9998-47F8-8481-627B7EF9C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3FB3C-9346-458B-B0BA-480266F2F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5AB9D-A666-4BD0-98A7-50908C605A2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456A3-7E34-4270-8731-C5B7B19B0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1421-E5EA-4CE3-BAA2-E4EA6746F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E75-6CEF-4B40-851B-F41DCDF4C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0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wndefend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B3D21A3-77D1-488C-836E-E5365D3F4402}"/>
              </a:ext>
            </a:extLst>
          </p:cNvPr>
          <p:cNvSpPr txBox="1"/>
          <p:nvPr/>
        </p:nvSpPr>
        <p:spPr>
          <a:xfrm>
            <a:off x="183707" y="4388046"/>
            <a:ext cx="627424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CKED" panose="02000500000000000000" pitchFamily="2" charset="0"/>
                <a:ea typeface="+mn-ea"/>
                <a:cs typeface="+mn-cs"/>
              </a:rPr>
              <a:t>Cyber Security Leadership Slide Examples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714FF8-7561-4D59-A57B-B503DE633F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67" y="97754"/>
            <a:ext cx="3511326" cy="1141163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C0F18D-00BA-470E-9963-8D89D246F4EC}"/>
              </a:ext>
            </a:extLst>
          </p:cNvPr>
          <p:cNvSpPr txBox="1"/>
          <p:nvPr/>
        </p:nvSpPr>
        <p:spPr>
          <a:xfrm>
            <a:off x="183707" y="5748831"/>
            <a:ext cx="6274243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CKED" panose="02000500000000000000" pitchFamily="2" charset="0"/>
                <a:ea typeface="+mn-ea"/>
                <a:cs typeface="+mn-cs"/>
              </a:rPr>
              <a:t>Version </a:t>
            </a:r>
            <a:r>
              <a:rPr lang="en-GB" sz="1200" dirty="0">
                <a:solidFill>
                  <a:prstClr val="white"/>
                </a:solidFill>
                <a:latin typeface="HACKED" panose="02000500000000000000" pitchFamily="2" charset="0"/>
              </a:rPr>
              <a:t>1.0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CKED" panose="02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CKED" panose="02000500000000000000" pitchFamily="2" charset="0"/>
                <a:ea typeface="+mn-ea"/>
                <a:cs typeface="+mn-cs"/>
              </a:rPr>
              <a:t>Copyright © Xservus Limited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CKED" panose="02000500000000000000" pitchFamily="2" charset="0"/>
                <a:ea typeface="+mn-ea"/>
                <a:cs typeface="+mn-cs"/>
              </a:rPr>
              <a:t>PUBLIC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white"/>
                </a:solidFill>
                <a:latin typeface="HACKED" panose="02000500000000000000" pitchFamily="2" charset="0"/>
                <a:hlinkClick r:id="rId4"/>
              </a:rPr>
              <a:t>www.pwndefend.com</a:t>
            </a:r>
            <a:endParaRPr lang="en-GB" sz="1200" dirty="0">
              <a:solidFill>
                <a:prstClr val="white"/>
              </a:solidFill>
              <a:latin typeface="HACKED" panose="02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CKED" panose="02000500000000000000" pitchFamily="2" charset="0"/>
                <a:ea typeface="+mn-ea"/>
                <a:cs typeface="+mn-cs"/>
              </a:rPr>
              <a:t>Created by @UK_Daniel_Card</a:t>
            </a:r>
          </a:p>
        </p:txBody>
      </p:sp>
    </p:spTree>
    <p:extLst>
      <p:ext uri="{BB962C8B-B14F-4D97-AF65-F5344CB8AC3E}">
        <p14:creationId xmlns:p14="http://schemas.microsoft.com/office/powerpoint/2010/main" val="131356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Dan’s Cyber Thought Hierarchy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1D737-875B-41A3-91B5-31397C8F2CD4}"/>
              </a:ext>
            </a:extLst>
          </p:cNvPr>
          <p:cNvSpPr/>
          <p:nvPr/>
        </p:nvSpPr>
        <p:spPr>
          <a:xfrm>
            <a:off x="4978209" y="1876425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Money/Resources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1BC6A-2186-4899-9DEB-614D9F4745DA}"/>
              </a:ext>
            </a:extLst>
          </p:cNvPr>
          <p:cNvSpPr/>
          <p:nvPr/>
        </p:nvSpPr>
        <p:spPr>
          <a:xfrm>
            <a:off x="4978209" y="2514600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People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2C48EA-1544-4E7F-A090-0DABEE504ADE}"/>
              </a:ext>
            </a:extLst>
          </p:cNvPr>
          <p:cNvSpPr/>
          <p:nvPr/>
        </p:nvSpPr>
        <p:spPr>
          <a:xfrm>
            <a:off x="4978209" y="3810373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Risks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A127C6-66A5-4591-989D-9EB81C448102}"/>
              </a:ext>
            </a:extLst>
          </p:cNvPr>
          <p:cNvSpPr/>
          <p:nvPr/>
        </p:nvSpPr>
        <p:spPr>
          <a:xfrm>
            <a:off x="4978209" y="4448175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Challenges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CCF700-B533-464F-B53E-81D773DC63C4}"/>
              </a:ext>
            </a:extLst>
          </p:cNvPr>
          <p:cNvSpPr/>
          <p:nvPr/>
        </p:nvSpPr>
        <p:spPr>
          <a:xfrm>
            <a:off x="4978209" y="3172571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Opportunities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98C8D-1629-41FF-92D6-DEF26196948C}"/>
              </a:ext>
            </a:extLst>
          </p:cNvPr>
          <p:cNvSpPr/>
          <p:nvPr/>
        </p:nvSpPr>
        <p:spPr>
          <a:xfrm>
            <a:off x="4978209" y="5085977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Capabilities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95F783-47CD-4ED7-A3FE-3352138EF46A}"/>
              </a:ext>
            </a:extLst>
          </p:cNvPr>
          <p:cNvSpPr/>
          <p:nvPr/>
        </p:nvSpPr>
        <p:spPr>
          <a:xfrm>
            <a:off x="4978209" y="5723779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Solutions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9D72DD-154A-4130-A6E6-E3CE3A320CCF}"/>
              </a:ext>
            </a:extLst>
          </p:cNvPr>
          <p:cNvSpPr/>
          <p:nvPr/>
        </p:nvSpPr>
        <p:spPr>
          <a:xfrm>
            <a:off x="4978209" y="1238250"/>
            <a:ext cx="2068497" cy="4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Value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EDF719E-1AAB-4AC7-9622-8CA1E3C481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2F2217-17AA-44AF-85B8-F292D0FEF5EF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61211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81AFF-7152-40B4-AD19-F9A514BB5C1E}"/>
              </a:ext>
            </a:extLst>
          </p:cNvPr>
          <p:cNvSpPr/>
          <p:nvPr/>
        </p:nvSpPr>
        <p:spPr>
          <a:xfrm>
            <a:off x="1358709" y="1479982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Most orgs don’t have a security budget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2700461" y="269172"/>
            <a:ext cx="6791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Cyber Security Realities,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869F-9C20-470F-9688-0E00E523AB8F}"/>
              </a:ext>
            </a:extLst>
          </p:cNvPr>
          <p:cNvSpPr/>
          <p:nvPr/>
        </p:nvSpPr>
        <p:spPr>
          <a:xfrm>
            <a:off x="3919029" y="1479982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Most orgs don’t have a CISO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5B025-3FD4-486B-9B8C-361D92F68000}"/>
              </a:ext>
            </a:extLst>
          </p:cNvPr>
          <p:cNvSpPr/>
          <p:nvPr/>
        </p:nvSpPr>
        <p:spPr>
          <a:xfrm>
            <a:off x="6489412" y="1479982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Most orgs don’t have a SOC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66A99-9E8B-48A8-A125-58119FC473A0}"/>
              </a:ext>
            </a:extLst>
          </p:cNvPr>
          <p:cNvSpPr/>
          <p:nvPr/>
        </p:nvSpPr>
        <p:spPr>
          <a:xfrm>
            <a:off x="1358708" y="3021400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Outsourced SOCs generally doesn’t work well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AF0C2-0436-4A6F-89E4-9A859FAF39F7}"/>
              </a:ext>
            </a:extLst>
          </p:cNvPr>
          <p:cNvSpPr/>
          <p:nvPr/>
        </p:nvSpPr>
        <p:spPr>
          <a:xfrm>
            <a:off x="3919029" y="3021400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Execs focus on tools rather than people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D173B-E039-4FFC-8E28-BE1ACBA7C62B}"/>
              </a:ext>
            </a:extLst>
          </p:cNvPr>
          <p:cNvSpPr/>
          <p:nvPr/>
        </p:nvSpPr>
        <p:spPr>
          <a:xfrm>
            <a:off x="6489412" y="3021400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There is a skills gap!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1A2E0-3844-4EA5-888D-ABF0BAF78891}"/>
              </a:ext>
            </a:extLst>
          </p:cNvPr>
          <p:cNvSpPr/>
          <p:nvPr/>
        </p:nvSpPr>
        <p:spPr>
          <a:xfrm>
            <a:off x="8832562" y="1479982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MSPs generally don’t have security specialists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1215A-7D46-4687-B65A-505FE07EB7E5}"/>
              </a:ext>
            </a:extLst>
          </p:cNvPr>
          <p:cNvSpPr/>
          <p:nvPr/>
        </p:nvSpPr>
        <p:spPr>
          <a:xfrm>
            <a:off x="8832562" y="3034532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Supply chain assurance questionnaires are commonly not accurate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4D99A-A6E8-42D1-B117-8BBC84FD0789}"/>
              </a:ext>
            </a:extLst>
          </p:cNvPr>
          <p:cNvSpPr/>
          <p:nvPr/>
        </p:nvSpPr>
        <p:spPr>
          <a:xfrm>
            <a:off x="1358708" y="4573135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People still misrepresent their security 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544006-F9B0-45B7-8A4E-1B795CF6AE46}"/>
              </a:ext>
            </a:extLst>
          </p:cNvPr>
          <p:cNvSpPr/>
          <p:nvPr/>
        </p:nvSpPr>
        <p:spPr>
          <a:xfrm>
            <a:off x="3919028" y="4573135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Security is NOT a priority for many orgs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3CE9D-33E0-42F0-81A3-4CA811EF7426}"/>
              </a:ext>
            </a:extLst>
          </p:cNvPr>
          <p:cNvSpPr/>
          <p:nvPr/>
        </p:nvSpPr>
        <p:spPr>
          <a:xfrm>
            <a:off x="6489412" y="4573135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Most postures are weak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466525-7EF9-4D96-9A05-D73E7538808E}"/>
              </a:ext>
            </a:extLst>
          </p:cNvPr>
          <p:cNvSpPr/>
          <p:nvPr/>
        </p:nvSpPr>
        <p:spPr>
          <a:xfrm>
            <a:off x="8832562" y="4573135"/>
            <a:ext cx="2068497" cy="1225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 still have lots of work to do!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E5FDE3-F5D9-4CE7-8BF0-35EC98B0DC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E8FED7-5BEF-40BF-8274-38063201644F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35309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CISO - First 100 Day Activities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1D737-875B-41A3-91B5-31397C8F2CD4}"/>
              </a:ext>
            </a:extLst>
          </p:cNvPr>
          <p:cNvSpPr/>
          <p:nvPr/>
        </p:nvSpPr>
        <p:spPr>
          <a:xfrm>
            <a:off x="1358709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Learn the business landscape and make connections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ADC39-DF75-42D3-8706-C967B905F625}"/>
              </a:ext>
            </a:extLst>
          </p:cNvPr>
          <p:cNvSpPr/>
          <p:nvPr/>
        </p:nvSpPr>
        <p:spPr>
          <a:xfrm>
            <a:off x="37113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Understand the financial landscape, build a business case &amp; secure budget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A5AB0-54B1-462C-B36C-BC0A81CAB197}"/>
              </a:ext>
            </a:extLst>
          </p:cNvPr>
          <p:cNvSpPr/>
          <p:nvPr/>
        </p:nvSpPr>
        <p:spPr>
          <a:xfrm>
            <a:off x="597833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Learn the people, skills, capabilities and gaps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98B55-98B2-41D5-AC7D-9CADD766A078}"/>
              </a:ext>
            </a:extLst>
          </p:cNvPr>
          <p:cNvSpPr/>
          <p:nvPr/>
        </p:nvSpPr>
        <p:spPr>
          <a:xfrm>
            <a:off x="82452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Develop a business architecture 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6FE34-1DEA-48F1-85AA-1D95C0B243F2}"/>
              </a:ext>
            </a:extLst>
          </p:cNvPr>
          <p:cNvSpPr/>
          <p:nvPr/>
        </p:nvSpPr>
        <p:spPr>
          <a:xfrm>
            <a:off x="1358709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Attack Surface Model from an Internet Facing Perspective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4720-B69A-4D55-83AF-56B0889BADA8}"/>
              </a:ext>
            </a:extLst>
          </p:cNvPr>
          <p:cNvSpPr/>
          <p:nvPr/>
        </p:nvSpPr>
        <p:spPr>
          <a:xfrm>
            <a:off x="37113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Understand the supply chain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A3613-F95B-4D2C-9969-C499759CF7DD}"/>
              </a:ext>
            </a:extLst>
          </p:cNvPr>
          <p:cNvSpPr/>
          <p:nvPr/>
        </p:nvSpPr>
        <p:spPr>
          <a:xfrm>
            <a:off x="597833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Conduct an </a:t>
            </a:r>
            <a:r>
              <a:rPr lang="en-GB" sz="1400" dirty="0"/>
              <a:t>internal asset discovery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1CAA7-FF83-4B90-B80C-C8670F231346}"/>
              </a:ext>
            </a:extLst>
          </p:cNvPr>
          <p:cNvSpPr/>
          <p:nvPr/>
        </p:nvSpPr>
        <p:spPr>
          <a:xfrm>
            <a:off x="82452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Develop an enterprise risk appetite 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12535-2E14-4236-B21B-B7575AE3166A}"/>
              </a:ext>
            </a:extLst>
          </p:cNvPr>
          <p:cNvSpPr/>
          <p:nvPr/>
        </p:nvSpPr>
        <p:spPr>
          <a:xfrm>
            <a:off x="1358708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Do a maturity assessment and control mapping</a:t>
            </a:r>
            <a:endParaRPr lang="en-GB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140BF3-F126-4B82-A161-EF70028C23EE}"/>
              </a:ext>
            </a:extLst>
          </p:cNvPr>
          <p:cNvSpPr/>
          <p:nvPr/>
        </p:nvSpPr>
        <p:spPr>
          <a:xfrm>
            <a:off x="37113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Crown jewels analysis and threat modelling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A16BF7-5A9A-481E-8D94-4942B4E1B8C4}"/>
              </a:ext>
            </a:extLst>
          </p:cNvPr>
          <p:cNvSpPr/>
          <p:nvPr/>
        </p:nvSpPr>
        <p:spPr>
          <a:xfrm>
            <a:off x="597833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Create cyber security roadmap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23A19-3A7C-49E5-A9CB-3D32A615C672}"/>
              </a:ext>
            </a:extLst>
          </p:cNvPr>
          <p:cNvSpPr/>
          <p:nvPr/>
        </p:nvSpPr>
        <p:spPr>
          <a:xfrm>
            <a:off x="82452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Improve something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F2EA2B9-D305-4FB0-8CD4-D9F08EE459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43FDEF4-0729-4AEC-8623-2CF4638341FA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9172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Business Value Stream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23A19-3A7C-49E5-A9CB-3D32A615C672}"/>
              </a:ext>
            </a:extLst>
          </p:cNvPr>
          <p:cNvSpPr/>
          <p:nvPr/>
        </p:nvSpPr>
        <p:spPr>
          <a:xfrm>
            <a:off x="3209925" y="1349350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Customers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48040-7488-4B45-8ECA-6B066489F17E}"/>
              </a:ext>
            </a:extLst>
          </p:cNvPr>
          <p:cNvSpPr/>
          <p:nvPr/>
        </p:nvSpPr>
        <p:spPr>
          <a:xfrm>
            <a:off x="3209925" y="2228369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“The Business”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D88A5-3C6E-4654-BC37-A9B59A69D3A8}"/>
              </a:ext>
            </a:extLst>
          </p:cNvPr>
          <p:cNvSpPr/>
          <p:nvPr/>
        </p:nvSpPr>
        <p:spPr>
          <a:xfrm>
            <a:off x="3209925" y="3107388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and Product Delivery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F98A9F-2A0E-45ED-AC6C-3D003EE596F6}"/>
              </a:ext>
            </a:extLst>
          </p:cNvPr>
          <p:cNvSpPr/>
          <p:nvPr/>
        </p:nvSpPr>
        <p:spPr>
          <a:xfrm>
            <a:off x="3209925" y="3986407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Back Office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03AAA8-71F7-4289-9163-13EB1188B9E7}"/>
              </a:ext>
            </a:extLst>
          </p:cNvPr>
          <p:cNvSpPr/>
          <p:nvPr/>
        </p:nvSpPr>
        <p:spPr>
          <a:xfrm>
            <a:off x="3209925" y="4865426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Supporting Technology and Platforms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795B30-959D-4659-90AD-1A494627F444}"/>
              </a:ext>
            </a:extLst>
          </p:cNvPr>
          <p:cNvSpPr/>
          <p:nvPr/>
        </p:nvSpPr>
        <p:spPr>
          <a:xfrm>
            <a:off x="3209925" y="5744445"/>
            <a:ext cx="5572125" cy="75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Supply Chain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17FCAA-FD7E-48E1-A24D-3CCE24E175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4EC0A-CE15-4128-9140-B7EB5E0E4AE7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06086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Corporate Cyber Risk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1D737-875B-41A3-91B5-31397C8F2CD4}"/>
              </a:ext>
            </a:extLst>
          </p:cNvPr>
          <p:cNvSpPr/>
          <p:nvPr/>
        </p:nvSpPr>
        <p:spPr>
          <a:xfrm>
            <a:off x="1358709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is risk in relation to revenue? (current and future potential)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ADC39-DF75-42D3-8706-C967B905F625}"/>
              </a:ext>
            </a:extLst>
          </p:cNvPr>
          <p:cNvSpPr/>
          <p:nvPr/>
        </p:nvSpPr>
        <p:spPr>
          <a:xfrm>
            <a:off x="37113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legal risks are there?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A5AB0-54B1-462C-B36C-BC0A81CAB197}"/>
              </a:ext>
            </a:extLst>
          </p:cNvPr>
          <p:cNvSpPr/>
          <p:nvPr/>
        </p:nvSpPr>
        <p:spPr>
          <a:xfrm>
            <a:off x="597833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are the contractual obligations?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98B55-98B2-41D5-AC7D-9CADD766A078}"/>
              </a:ext>
            </a:extLst>
          </p:cNvPr>
          <p:cNvSpPr/>
          <p:nvPr/>
        </p:nvSpPr>
        <p:spPr>
          <a:xfrm>
            <a:off x="82452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does the threat landscape look like?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6FE34-1DEA-48F1-85AA-1D95C0B243F2}"/>
              </a:ext>
            </a:extLst>
          </p:cNvPr>
          <p:cNvSpPr/>
          <p:nvPr/>
        </p:nvSpPr>
        <p:spPr>
          <a:xfrm>
            <a:off x="1358709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political risks are likely in the near future?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4720-B69A-4D55-83AF-56B0889BADA8}"/>
              </a:ext>
            </a:extLst>
          </p:cNvPr>
          <p:cNvSpPr/>
          <p:nvPr/>
        </p:nvSpPr>
        <p:spPr>
          <a:xfrm>
            <a:off x="37113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are the future business plans and where are the risks to these?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A3613-F95B-4D2C-9969-C499759CF7DD}"/>
              </a:ext>
            </a:extLst>
          </p:cNvPr>
          <p:cNvSpPr/>
          <p:nvPr/>
        </p:nvSpPr>
        <p:spPr>
          <a:xfrm>
            <a:off x="597833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do business resilience plans stack up against likely cyber incidents?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1CAA7-FF83-4B90-B80C-C8670F231346}"/>
              </a:ext>
            </a:extLst>
          </p:cNvPr>
          <p:cNvSpPr/>
          <p:nvPr/>
        </p:nvSpPr>
        <p:spPr>
          <a:xfrm>
            <a:off x="82452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historic incidents have occurred?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12535-2E14-4236-B21B-B7575AE3166A}"/>
              </a:ext>
            </a:extLst>
          </p:cNvPr>
          <p:cNvSpPr/>
          <p:nvPr/>
        </p:nvSpPr>
        <p:spPr>
          <a:xfrm>
            <a:off x="1358708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Where are the key business assets? What are the supply chain risks?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140BF3-F126-4B82-A161-EF70028C23EE}"/>
              </a:ext>
            </a:extLst>
          </p:cNvPr>
          <p:cNvSpPr/>
          <p:nvPr/>
        </p:nvSpPr>
        <p:spPr>
          <a:xfrm>
            <a:off x="37113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 our security capabilities align to defending against likely risks?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A16BF7-5A9A-481E-8D94-4942B4E1B8C4}"/>
              </a:ext>
            </a:extLst>
          </p:cNvPr>
          <p:cNvSpPr/>
          <p:nvPr/>
        </p:nvSpPr>
        <p:spPr>
          <a:xfrm>
            <a:off x="597833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Are the team aware of the cyber risks?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23A19-3A7C-49E5-A9CB-3D32A615C672}"/>
              </a:ext>
            </a:extLst>
          </p:cNvPr>
          <p:cNvSpPr/>
          <p:nvPr/>
        </p:nvSpPr>
        <p:spPr>
          <a:xfrm>
            <a:off x="82452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Are we covered for a “bad day” scenario?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ACAD7-01EC-492F-9FCF-E00873C7EF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D745D8-4133-4FBC-AD46-CD61EDEC0A8D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89320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Business Landscape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1D737-875B-41A3-91B5-31397C8F2CD4}"/>
              </a:ext>
            </a:extLst>
          </p:cNvPr>
          <p:cNvSpPr/>
          <p:nvPr/>
        </p:nvSpPr>
        <p:spPr>
          <a:xfrm>
            <a:off x="1358709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do we sell?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ADC39-DF75-42D3-8706-C967B905F625}"/>
              </a:ext>
            </a:extLst>
          </p:cNvPr>
          <p:cNvSpPr/>
          <p:nvPr/>
        </p:nvSpPr>
        <p:spPr>
          <a:xfrm>
            <a:off x="37113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Who are our customers?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A5AB0-54B1-462C-B36C-BC0A81CAB197}"/>
              </a:ext>
            </a:extLst>
          </p:cNvPr>
          <p:cNvSpPr/>
          <p:nvPr/>
        </p:nvSpPr>
        <p:spPr>
          <a:xfrm>
            <a:off x="597833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is the split of revenue by LOB delivery stream?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98B55-98B2-41D5-AC7D-9CADD766A078}"/>
              </a:ext>
            </a:extLst>
          </p:cNvPr>
          <p:cNvSpPr/>
          <p:nvPr/>
        </p:nvSpPr>
        <p:spPr>
          <a:xfrm>
            <a:off x="8245284" y="1718107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Who are the key stakeholders? What does the business org look like?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6FE34-1DEA-48F1-85AA-1D95C0B243F2}"/>
              </a:ext>
            </a:extLst>
          </p:cNvPr>
          <p:cNvSpPr/>
          <p:nvPr/>
        </p:nvSpPr>
        <p:spPr>
          <a:xfrm>
            <a:off x="1358709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is our business risk governance approach?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4720-B69A-4D55-83AF-56B0889BADA8}"/>
              </a:ext>
            </a:extLst>
          </p:cNvPr>
          <p:cNvSpPr/>
          <p:nvPr/>
        </p:nvSpPr>
        <p:spPr>
          <a:xfrm>
            <a:off x="37113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What’s in the current risk registers?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A3613-F95B-4D2C-9969-C499759CF7DD}"/>
              </a:ext>
            </a:extLst>
          </p:cNvPr>
          <p:cNvSpPr/>
          <p:nvPr/>
        </p:nvSpPr>
        <p:spPr>
          <a:xfrm>
            <a:off x="597833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 the risk registers reflect the business architecture?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1CAA7-FF83-4B90-B80C-C8670F231346}"/>
              </a:ext>
            </a:extLst>
          </p:cNvPr>
          <p:cNvSpPr/>
          <p:nvPr/>
        </p:nvSpPr>
        <p:spPr>
          <a:xfrm>
            <a:off x="8245284" y="3165908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Who are the key suppliers?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12535-2E14-4236-B21B-B7575AE3166A}"/>
              </a:ext>
            </a:extLst>
          </p:cNvPr>
          <p:cNvSpPr/>
          <p:nvPr/>
        </p:nvSpPr>
        <p:spPr>
          <a:xfrm>
            <a:off x="1358708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Are there future business changes on the business roadmap that may fundamentally alter the landscape?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140BF3-F126-4B82-A161-EF70028C23EE}"/>
              </a:ext>
            </a:extLst>
          </p:cNvPr>
          <p:cNvSpPr/>
          <p:nvPr/>
        </p:nvSpPr>
        <p:spPr>
          <a:xfrm>
            <a:off x="37113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are the business mission, vision, goals and objectives?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A16BF7-5A9A-481E-8D94-4942B4E1B8C4}"/>
              </a:ext>
            </a:extLst>
          </p:cNvPr>
          <p:cNvSpPr/>
          <p:nvPr/>
        </p:nvSpPr>
        <p:spPr>
          <a:xfrm>
            <a:off x="597833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does the business cost/opportunity portfolio look like?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23A19-3A7C-49E5-A9CB-3D32A615C672}"/>
              </a:ext>
            </a:extLst>
          </p:cNvPr>
          <p:cNvSpPr/>
          <p:nvPr/>
        </p:nvSpPr>
        <p:spPr>
          <a:xfrm>
            <a:off x="8245284" y="4613709"/>
            <a:ext cx="2068497" cy="12251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budget do we have for cyber security?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14E128-0002-4E0A-A915-4C7105493A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B7D387-F933-4994-990D-98D7753B8683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89045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Threat Landscape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98B55-98B2-41D5-AC7D-9CADD766A078}"/>
              </a:ext>
            </a:extLst>
          </p:cNvPr>
          <p:cNvSpPr/>
          <p:nvPr/>
        </p:nvSpPr>
        <p:spPr>
          <a:xfrm>
            <a:off x="442515" y="1432357"/>
            <a:ext cx="5215336" cy="4916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Human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A11EE3-8870-4B6E-955C-D79C1E1042D0}"/>
              </a:ext>
            </a:extLst>
          </p:cNvPr>
          <p:cNvSpPr/>
          <p:nvPr/>
        </p:nvSpPr>
        <p:spPr>
          <a:xfrm>
            <a:off x="5765775" y="1432357"/>
            <a:ext cx="2835300" cy="4916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Environmental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9732E-4878-4B16-AABB-53808C45E325}"/>
              </a:ext>
            </a:extLst>
          </p:cNvPr>
          <p:cNvSpPr/>
          <p:nvPr/>
        </p:nvSpPr>
        <p:spPr>
          <a:xfrm>
            <a:off x="8708999" y="1432357"/>
            <a:ext cx="2835300" cy="4916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Social,  Economical, Political, Legal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B8F3A0-69EA-45CD-8189-7956D2FB2AC0}"/>
              </a:ext>
            </a:extLst>
          </p:cNvPr>
          <p:cNvSpPr/>
          <p:nvPr/>
        </p:nvSpPr>
        <p:spPr>
          <a:xfrm>
            <a:off x="5765775" y="2052540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Natural Disasters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AF8AA-3553-4BF3-A3FB-EA7F853369E1}"/>
              </a:ext>
            </a:extLst>
          </p:cNvPr>
          <p:cNvSpPr/>
          <p:nvPr/>
        </p:nvSpPr>
        <p:spPr>
          <a:xfrm>
            <a:off x="5765775" y="2793589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Physical/Facilities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928C77-D504-4BD2-9977-229EA30B4A15}"/>
              </a:ext>
            </a:extLst>
          </p:cNvPr>
          <p:cNvSpPr/>
          <p:nvPr/>
        </p:nvSpPr>
        <p:spPr>
          <a:xfrm>
            <a:off x="5765775" y="3534638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Infrastructure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580A79-A1BF-4915-B365-F07D7AAD0DA7}"/>
              </a:ext>
            </a:extLst>
          </p:cNvPr>
          <p:cNvSpPr/>
          <p:nvPr/>
        </p:nvSpPr>
        <p:spPr>
          <a:xfrm>
            <a:off x="8708999" y="2052540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Legal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30F480-42C6-4207-B30C-500920587CFF}"/>
              </a:ext>
            </a:extLst>
          </p:cNvPr>
          <p:cNvSpPr/>
          <p:nvPr/>
        </p:nvSpPr>
        <p:spPr>
          <a:xfrm>
            <a:off x="8708999" y="2793588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Regulatory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98CFE5-7B00-434D-8334-43CB01D52AD1}"/>
              </a:ext>
            </a:extLst>
          </p:cNvPr>
          <p:cNvSpPr/>
          <p:nvPr/>
        </p:nvSpPr>
        <p:spPr>
          <a:xfrm>
            <a:off x="8708999" y="3534638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Political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4749E6-1A27-4B78-B814-D3ED2E64FDD8}"/>
              </a:ext>
            </a:extLst>
          </p:cNvPr>
          <p:cNvSpPr/>
          <p:nvPr/>
        </p:nvSpPr>
        <p:spPr>
          <a:xfrm>
            <a:off x="8708999" y="4249448"/>
            <a:ext cx="28353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Economics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A7113A-1E32-4603-A8F0-F1DA9192ED33}"/>
              </a:ext>
            </a:extLst>
          </p:cNvPr>
          <p:cNvSpPr/>
          <p:nvPr/>
        </p:nvSpPr>
        <p:spPr>
          <a:xfrm>
            <a:off x="442514" y="2052540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Nation State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34596D-F5DE-411E-8AE0-F772B5994851}"/>
              </a:ext>
            </a:extLst>
          </p:cNvPr>
          <p:cNvSpPr/>
          <p:nvPr/>
        </p:nvSpPr>
        <p:spPr>
          <a:xfrm>
            <a:off x="442514" y="2793588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Serious Organised Cyber Crime/Cybercrime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60B40-0BC8-4ECA-A7C0-A8655A957220}"/>
              </a:ext>
            </a:extLst>
          </p:cNvPr>
          <p:cNvSpPr/>
          <p:nvPr/>
        </p:nvSpPr>
        <p:spPr>
          <a:xfrm>
            <a:off x="442514" y="3534636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Cyber Terrorists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0BC873-A92B-4414-BC50-D9569D447C41}"/>
              </a:ext>
            </a:extLst>
          </p:cNvPr>
          <p:cNvSpPr/>
          <p:nvPr/>
        </p:nvSpPr>
        <p:spPr>
          <a:xfrm>
            <a:off x="442514" y="4249449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Hacktivist/Lone Wolf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8A402A-E0C1-4095-8908-E73470812AF2}"/>
              </a:ext>
            </a:extLst>
          </p:cNvPr>
          <p:cNvSpPr/>
          <p:nvPr/>
        </p:nvSpPr>
        <p:spPr>
          <a:xfrm>
            <a:off x="442514" y="4964262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Malicious Insider/Supply Chain Malicious Insider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4BA8B4-E4FD-40DA-ADA3-90F8C9788453}"/>
              </a:ext>
            </a:extLst>
          </p:cNvPr>
          <p:cNvSpPr/>
          <p:nvPr/>
        </p:nvSpPr>
        <p:spPr>
          <a:xfrm>
            <a:off x="442514" y="5679075"/>
            <a:ext cx="5215335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Human Error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1CC6484-28E9-464B-B346-1725738198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E6AE48-D398-4658-AD1D-0BAEA85E958B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05530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4D520-10C1-4743-9A18-A66E37A5BDD2}"/>
              </a:ext>
            </a:extLst>
          </p:cNvPr>
          <p:cNvSpPr txBox="1"/>
          <p:nvPr/>
        </p:nvSpPr>
        <p:spPr>
          <a:xfrm>
            <a:off x="915614" y="269172"/>
            <a:ext cx="103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Cyber Value Enablers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1D737-875B-41A3-91B5-31397C8F2CD4}"/>
              </a:ext>
            </a:extLst>
          </p:cNvPr>
          <p:cNvSpPr/>
          <p:nvPr/>
        </p:nvSpPr>
        <p:spPr>
          <a:xfrm>
            <a:off x="1501584" y="1718107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Reduce/Manage Risk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ADC39-DF75-42D3-8706-C967B905F625}"/>
              </a:ext>
            </a:extLst>
          </p:cNvPr>
          <p:cNvSpPr/>
          <p:nvPr/>
        </p:nvSpPr>
        <p:spPr>
          <a:xfrm>
            <a:off x="3854259" y="1718107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Gain competitive advantage in the marketspace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A5AB0-54B1-462C-B36C-BC0A81CAB197}"/>
              </a:ext>
            </a:extLst>
          </p:cNvPr>
          <p:cNvSpPr/>
          <p:nvPr/>
        </p:nvSpPr>
        <p:spPr>
          <a:xfrm>
            <a:off x="6121209" y="1718107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Cyber as a USP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98B55-98B2-41D5-AC7D-9CADD766A078}"/>
              </a:ext>
            </a:extLst>
          </p:cNvPr>
          <p:cNvSpPr/>
          <p:nvPr/>
        </p:nvSpPr>
        <p:spPr>
          <a:xfrm>
            <a:off x="8388159" y="1718107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Cost Optimisation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6FE34-1DEA-48F1-85AA-1D95C0B243F2}"/>
              </a:ext>
            </a:extLst>
          </p:cNvPr>
          <p:cNvSpPr/>
          <p:nvPr/>
        </p:nvSpPr>
        <p:spPr>
          <a:xfrm>
            <a:off x="1501584" y="3165908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Intelligence through CYBER INTELLIGENCE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84720-B69A-4D55-83AF-56B0889BADA8}"/>
              </a:ext>
            </a:extLst>
          </p:cNvPr>
          <p:cNvSpPr/>
          <p:nvPr/>
        </p:nvSpPr>
        <p:spPr>
          <a:xfrm>
            <a:off x="3854259" y="3165908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Reduce compliance costs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A3613-F95B-4D2C-9969-C499759CF7DD}"/>
              </a:ext>
            </a:extLst>
          </p:cNvPr>
          <p:cNvSpPr/>
          <p:nvPr/>
        </p:nvSpPr>
        <p:spPr>
          <a:xfrm>
            <a:off x="6121209" y="3165908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Increase market attractiveness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1CAA7-FF83-4B90-B80C-C8670F231346}"/>
              </a:ext>
            </a:extLst>
          </p:cNvPr>
          <p:cNvSpPr/>
          <p:nvPr/>
        </p:nvSpPr>
        <p:spPr>
          <a:xfrm>
            <a:off x="8388159" y="3165908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Demonstrate supply chain assurance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12535-2E14-4236-B21B-B7575AE3166A}"/>
              </a:ext>
            </a:extLst>
          </p:cNvPr>
          <p:cNvSpPr/>
          <p:nvPr/>
        </p:nvSpPr>
        <p:spPr>
          <a:xfrm>
            <a:off x="1501583" y="4613709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Democratise Cyber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140BF3-F126-4B82-A161-EF70028C23EE}"/>
              </a:ext>
            </a:extLst>
          </p:cNvPr>
          <p:cNvSpPr/>
          <p:nvPr/>
        </p:nvSpPr>
        <p:spPr>
          <a:xfrm>
            <a:off x="3854259" y="4613709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Reduce likelihood and impact of incidents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A16BF7-5A9A-481E-8D94-4942B4E1B8C4}"/>
              </a:ext>
            </a:extLst>
          </p:cNvPr>
          <p:cNvSpPr/>
          <p:nvPr/>
        </p:nvSpPr>
        <p:spPr>
          <a:xfrm>
            <a:off x="6121209" y="4613709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Cyber as a business enabler/Cyber as a Customer 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23A19-3A7C-49E5-A9CB-3D32A615C672}"/>
              </a:ext>
            </a:extLst>
          </p:cNvPr>
          <p:cNvSpPr/>
          <p:nvPr/>
        </p:nvSpPr>
        <p:spPr>
          <a:xfrm>
            <a:off x="8388159" y="4613709"/>
            <a:ext cx="2068497" cy="1225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Portfolio Intelligence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301569-DD57-4A92-907E-44DC66E2CA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1" y="97755"/>
            <a:ext cx="1809401" cy="58804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8A2A14-B44B-4914-98A6-A5C925947CF5}"/>
              </a:ext>
            </a:extLst>
          </p:cNvPr>
          <p:cNvSpPr txBox="1"/>
          <p:nvPr/>
        </p:nvSpPr>
        <p:spPr>
          <a:xfrm>
            <a:off x="66676" y="6361581"/>
            <a:ext cx="53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Copyright © Xservus Limited</a:t>
            </a:r>
          </a:p>
          <a:p>
            <a:r>
              <a:rPr lang="en-GB" sz="700" dirty="0"/>
              <a:t>Public</a:t>
            </a:r>
          </a:p>
          <a:p>
            <a:r>
              <a:rPr lang="en-US" sz="700" dirty="0"/>
              <a:t>Feel free to use, please credit with usage</a:t>
            </a:r>
            <a:endParaRPr lang="en-GB" sz="700" dirty="0"/>
          </a:p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7664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A4DA50F17EB8419F06643E965659C2" ma:contentTypeVersion="13" ma:contentTypeDescription="Create a new document." ma:contentTypeScope="" ma:versionID="c26e53d580aa5499c61bf33feb039c80">
  <xsd:schema xmlns:xsd="http://www.w3.org/2001/XMLSchema" xmlns:xs="http://www.w3.org/2001/XMLSchema" xmlns:p="http://schemas.microsoft.com/office/2006/metadata/properties" xmlns:ns1="http://schemas.microsoft.com/sharepoint/v3" xmlns:ns3="33d0595e-9757-4061-8573-643a0e698ae7" xmlns:ns4="a2e1cebc-971a-4e06-a063-f1ccbd3a8d4f" targetNamespace="http://schemas.microsoft.com/office/2006/metadata/properties" ma:root="true" ma:fieldsID="066561e59fb20f858cca23fff4953171" ns1:_="" ns3:_="" ns4:_="">
    <xsd:import namespace="http://schemas.microsoft.com/sharepoint/v3"/>
    <xsd:import namespace="33d0595e-9757-4061-8573-643a0e698ae7"/>
    <xsd:import namespace="a2e1cebc-971a-4e06-a063-f1ccbd3a8d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0595e-9757-4061-8573-643a0e698a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1cebc-971a-4e06-a063-f1ccbd3a8d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784B1B0-8D96-444E-92DF-055DD0D4C4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3d0595e-9757-4061-8573-643a0e698ae7"/>
    <ds:schemaRef ds:uri="a2e1cebc-971a-4e06-a063-f1ccbd3a8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93B5E3-E887-434B-BCE9-F2B16DC7CE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EB205-ECFE-467E-B7BA-09F50997D440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2e1cebc-971a-4e06-a063-f1ccbd3a8d4f"/>
    <ds:schemaRef ds:uri="http://schemas.microsoft.com/sharepoint/v3"/>
    <ds:schemaRef ds:uri="33d0595e-9757-4061-8573-643a0e698ae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676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HACKED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Card</dc:creator>
  <cp:lastModifiedBy>Daniel Card</cp:lastModifiedBy>
  <cp:revision>2</cp:revision>
  <dcterms:created xsi:type="dcterms:W3CDTF">2022-04-16T05:41:20Z</dcterms:created>
  <dcterms:modified xsi:type="dcterms:W3CDTF">2022-04-16T07:31:49Z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0x010100D2A4DA50F17EB8419F06643E965659C2</vt:lpwstr>
  </property>
</Properties>
</file>