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0" r:id="rId4"/>
    <p:sldId id="270" r:id="rId5"/>
    <p:sldId id="271" r:id="rId6"/>
    <p:sldId id="272" r:id="rId7"/>
    <p:sldId id="273" r:id="rId8"/>
    <p:sldId id="274" r:id="rId9"/>
    <p:sldId id="275" r:id="rId10"/>
    <p:sldId id="276" r:id="rId11"/>
    <p:sldId id="278" r:id="rId12"/>
    <p:sldId id="279" r:id="rId13"/>
    <p:sldId id="280" r:id="rId14"/>
    <p:sldId id="277" r:id="rId15"/>
    <p:sldId id="293" r:id="rId16"/>
    <p:sldId id="296" r:id="rId17"/>
    <p:sldId id="295" r:id="rId18"/>
    <p:sldId id="269"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59" r:id="rId32"/>
    <p:sldId id="297"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2" d="100"/>
          <a:sy n="112"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940B028-1CA5-463A-9070-C8119C8E7D70}" type="datetimeFigureOut">
              <a:rPr lang="pt-BR" smtClean="0"/>
              <a:t>26/11/2019</a:t>
            </a:fld>
            <a:endParaRPr lang="pt-B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t-B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5616008-B29F-4D6C-8F2C-C097997A4B2C}" type="slidenum">
              <a:rPr lang="pt-BR" smtClean="0"/>
              <a:t>‹nº›</a:t>
            </a:fld>
            <a:endParaRPr lang="pt-B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58734836"/>
      </p:ext>
    </p:extLst>
  </p:cSld>
  <p:clrMapOvr>
    <a:overrideClrMapping bg1="lt1" tx1="dk1" bg2="lt2" tx2="dk2" accent1="accent1" accent2="accent2" accent3="accent3" accent4="accent4" accent5="accent5" accent6="accent6" hlink="hlink" folHlink="folHlink"/>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940B028-1CA5-463A-9070-C8119C8E7D70}" type="datetimeFigureOut">
              <a:rPr lang="pt-BR" smtClean="0"/>
              <a:t>26/11/2019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5616008-B29F-4D6C-8F2C-C097997A4B2C}" type="slidenum">
              <a:rPr lang="pt-BR" smtClean="0"/>
              <a:t>‹nº›</a:t>
            </a:fld>
            <a:endParaRPr lang="pt-BR"/>
          </a:p>
        </p:txBody>
      </p:sp>
    </p:spTree>
    <p:extLst>
      <p:ext uri="{BB962C8B-B14F-4D97-AF65-F5344CB8AC3E}">
        <p14:creationId xmlns:p14="http://schemas.microsoft.com/office/powerpoint/2010/main" val="221666384"/>
      </p:ext>
    </p:extLst>
  </p:cSld>
  <p:clrMapOvr>
    <a:masterClrMapping/>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940B028-1CA5-463A-9070-C8119C8E7D70}" type="datetimeFigureOut">
              <a:rPr lang="pt-BR" smtClean="0"/>
              <a:t>26/11/2019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5616008-B29F-4D6C-8F2C-C097997A4B2C}" type="slidenum">
              <a:rPr lang="pt-BR" smtClean="0"/>
              <a:t>‹nº›</a:t>
            </a:fld>
            <a:endParaRPr lang="pt-BR"/>
          </a:p>
        </p:txBody>
      </p:sp>
    </p:spTree>
    <p:extLst>
      <p:ext uri="{BB962C8B-B14F-4D97-AF65-F5344CB8AC3E}">
        <p14:creationId xmlns:p14="http://schemas.microsoft.com/office/powerpoint/2010/main" val="2805517912"/>
      </p:ext>
    </p:extLst>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940B028-1CA5-463A-9070-C8119C8E7D70}" type="datetimeFigureOut">
              <a:rPr lang="pt-BR" smtClean="0"/>
              <a:t>26/11/2019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5616008-B29F-4D6C-8F2C-C097997A4B2C}" type="slidenum">
              <a:rPr lang="pt-BR" smtClean="0"/>
              <a:t>‹nº›</a:t>
            </a:fld>
            <a:endParaRPr lang="pt-BR"/>
          </a:p>
        </p:txBody>
      </p:sp>
    </p:spTree>
    <p:extLst>
      <p:ext uri="{BB962C8B-B14F-4D97-AF65-F5344CB8AC3E}">
        <p14:creationId xmlns:p14="http://schemas.microsoft.com/office/powerpoint/2010/main" val="1884283403"/>
      </p:ext>
    </p:extLst>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940B028-1CA5-463A-9070-C8119C8E7D70}" type="datetimeFigureOut">
              <a:rPr lang="pt-BR" smtClean="0"/>
              <a:t>26/11/2019</a:t>
            </a:fld>
            <a:endParaRPr lang="pt-B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pt-B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5616008-B29F-4D6C-8F2C-C097997A4B2C}" type="slidenum">
              <a:rPr lang="pt-BR" smtClean="0"/>
              <a:t>‹nº›</a:t>
            </a:fld>
            <a:endParaRPr lang="pt-B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68855414"/>
      </p:ext>
    </p:extLst>
  </p:cSld>
  <p:clrMapOvr>
    <a:overrideClrMapping bg1="dk1" tx1="lt1" bg2="dk2" tx2="lt2" accent1="accent1" accent2="accent2" accent3="accent3" accent4="accent4" accent5="accent5" accent6="accent6" hlink="hlink" folHlink="folHlink"/>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940B028-1CA5-463A-9070-C8119C8E7D70}" type="datetimeFigureOut">
              <a:rPr lang="pt-BR" smtClean="0"/>
              <a:t>26/11/2019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5616008-B29F-4D6C-8F2C-C097997A4B2C}" type="slidenum">
              <a:rPr lang="pt-BR" smtClean="0"/>
              <a:t>‹nº›</a:t>
            </a:fld>
            <a:endParaRPr lang="pt-BR"/>
          </a:p>
        </p:txBody>
      </p:sp>
    </p:spTree>
    <p:extLst>
      <p:ext uri="{BB962C8B-B14F-4D97-AF65-F5344CB8AC3E}">
        <p14:creationId xmlns:p14="http://schemas.microsoft.com/office/powerpoint/2010/main" val="3449609103"/>
      </p:ext>
    </p:extLst>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940B028-1CA5-463A-9070-C8119C8E7D70}" type="datetimeFigureOut">
              <a:rPr lang="pt-BR" smtClean="0"/>
              <a:t>26/11/2019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5616008-B29F-4D6C-8F2C-C097997A4B2C}" type="slidenum">
              <a:rPr lang="pt-BR" smtClean="0"/>
              <a:t>‹nº›</a:t>
            </a:fld>
            <a:endParaRPr lang="pt-BR"/>
          </a:p>
        </p:txBody>
      </p:sp>
    </p:spTree>
    <p:extLst>
      <p:ext uri="{BB962C8B-B14F-4D97-AF65-F5344CB8AC3E}">
        <p14:creationId xmlns:p14="http://schemas.microsoft.com/office/powerpoint/2010/main" val="1336436053"/>
      </p:ext>
    </p:extLst>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940B028-1CA5-463A-9070-C8119C8E7D70}" type="datetimeFigureOut">
              <a:rPr lang="pt-BR" smtClean="0"/>
              <a:t>26/11/2019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5616008-B29F-4D6C-8F2C-C097997A4B2C}" type="slidenum">
              <a:rPr lang="pt-BR" smtClean="0"/>
              <a:t>‹nº›</a:t>
            </a:fld>
            <a:endParaRPr lang="pt-BR"/>
          </a:p>
        </p:txBody>
      </p:sp>
    </p:spTree>
    <p:extLst>
      <p:ext uri="{BB962C8B-B14F-4D97-AF65-F5344CB8AC3E}">
        <p14:creationId xmlns:p14="http://schemas.microsoft.com/office/powerpoint/2010/main" val="900818865"/>
      </p:ext>
    </p:extLst>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40B028-1CA5-463A-9070-C8119C8E7D70}" type="datetimeFigureOut">
              <a:rPr lang="pt-BR" smtClean="0"/>
              <a:t>26/11/2019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5616008-B29F-4D6C-8F2C-C097997A4B2C}" type="slidenum">
              <a:rPr lang="pt-BR" smtClean="0"/>
              <a:t>‹nº›</a:t>
            </a:fld>
            <a:endParaRPr lang="pt-BR"/>
          </a:p>
        </p:txBody>
      </p:sp>
    </p:spTree>
    <p:extLst>
      <p:ext uri="{BB962C8B-B14F-4D97-AF65-F5344CB8AC3E}">
        <p14:creationId xmlns:p14="http://schemas.microsoft.com/office/powerpoint/2010/main" val="88031353"/>
      </p:ext>
    </p:extLst>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940B028-1CA5-463A-9070-C8119C8E7D70}" type="datetimeFigureOut">
              <a:rPr lang="pt-BR" smtClean="0"/>
              <a:t>26/11/2019</a:t>
            </a:fld>
            <a:endParaRPr lang="pt-B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616008-B29F-4D6C-8F2C-C097997A4B2C}" type="slidenum">
              <a:rPr lang="pt-BR" smtClean="0"/>
              <a:t>‹nº›</a:t>
            </a:fld>
            <a:endParaRPr lang="pt-B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7984427"/>
      </p:ext>
    </p:extLst>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940B028-1CA5-463A-9070-C8119C8E7D70}" type="datetimeFigureOut">
              <a:rPr lang="pt-BR" smtClean="0"/>
              <a:t>26/11/2019</a:t>
            </a:fld>
            <a:endParaRPr lang="pt-B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616008-B29F-4D6C-8F2C-C097997A4B2C}" type="slidenum">
              <a:rPr lang="pt-BR" smtClean="0"/>
              <a:t>‹nº›</a:t>
            </a:fld>
            <a:endParaRPr lang="pt-B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6875306"/>
      </p:ext>
    </p:extLst>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940B028-1CA5-463A-9070-C8119C8E7D70}" type="datetimeFigureOut">
              <a:rPr lang="pt-BR" smtClean="0"/>
              <a:t>26/11/2019</a:t>
            </a:fld>
            <a:endParaRPr lang="pt-B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t-B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5616008-B29F-4D6C-8F2C-C097997A4B2C}" type="slidenum">
              <a:rPr lang="pt-BR" smtClean="0"/>
              <a:t>‹nº›</a:t>
            </a:fld>
            <a:endParaRPr lang="pt-B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5375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dir="r"/>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esignculture.com.br/10-dicas-de-como-comecar-um-design-responsivo" TargetMode="External"/><Relationship Id="rId2" Type="http://schemas.openxmlformats.org/officeDocument/2006/relationships/hyperlink" Target="https://brasil.uxdesign.cc/a-import%C3%A2ncia-do-design-responsivo-5f31966323d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skyje.com/responsive-web-design-infographic/" TargetMode="External"/><Relationship Id="rId3" Type="http://schemas.openxmlformats.org/officeDocument/2006/relationships/hyperlink" Target="https://digitalsynopsis.com/design/ui-button-design-rules/?fbclid=IwAR14Ql-xbYvza78gcWeky3JSvZBLlAEyZzzMRXV26wBXDcLeTYKb2Masoig" TargetMode="External"/><Relationship Id="rId7" Type="http://schemas.openxmlformats.org/officeDocument/2006/relationships/hyperlink" Target="https://www.designmantic.com/blog/infographics/14-user-facts-for-ux-designers/" TargetMode="External"/><Relationship Id="rId2" Type="http://schemas.openxmlformats.org/officeDocument/2006/relationships/hyperlink" Target="https://medium.com/sketch-app-sources/design-cheatsheet-274384775da9" TargetMode="External"/><Relationship Id="rId1" Type="http://schemas.openxmlformats.org/officeDocument/2006/relationships/slideLayout" Target="../slideLayouts/slideLayout2.xml"/><Relationship Id="rId6" Type="http://schemas.openxmlformats.org/officeDocument/2006/relationships/hyperlink" Target="https://uxdesign.cc/ux-design-heuristics-meets-psychology-9f93695bda42" TargetMode="External"/><Relationship Id="rId5" Type="http://schemas.openxmlformats.org/officeDocument/2006/relationships/hyperlink" Target="https://www.nngroup.com/articles/ten-usability-heuristics/" TargetMode="External"/><Relationship Id="rId4" Type="http://schemas.openxmlformats.org/officeDocument/2006/relationships/hyperlink" Target="https://www.userfocus.co.uk/resources/guidelin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Design digital</a:t>
            </a:r>
          </a:p>
        </p:txBody>
      </p:sp>
      <p:sp>
        <p:nvSpPr>
          <p:cNvPr id="4" name="Subtítulo 3">
            <a:extLst>
              <a:ext uri="{FF2B5EF4-FFF2-40B4-BE49-F238E27FC236}">
                <a16:creationId xmlns:a16="http://schemas.microsoft.com/office/drawing/2014/main" id="{ED51D112-72C6-4AA0-8B45-270A71F5FDFF}"/>
              </a:ext>
            </a:extLst>
          </p:cNvPr>
          <p:cNvSpPr>
            <a:spLocks noGrp="1"/>
          </p:cNvSpPr>
          <p:nvPr>
            <p:ph type="subTitle" idx="1"/>
          </p:nvPr>
        </p:nvSpPr>
        <p:spPr/>
        <p:txBody>
          <a:bodyPr/>
          <a:lstStyle/>
          <a:p>
            <a:r>
              <a:rPr lang="pt-BR" dirty="0"/>
              <a:t>Interfaces de usuário x Usabilidade</a:t>
            </a:r>
          </a:p>
        </p:txBody>
      </p:sp>
    </p:spTree>
    <p:extLst>
      <p:ext uri="{BB962C8B-B14F-4D97-AF65-F5344CB8AC3E}">
        <p14:creationId xmlns:p14="http://schemas.microsoft.com/office/powerpoint/2010/main" val="771414338"/>
      </p:ext>
    </p:extLst>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mesa, lego, bolo, brinquedo&#10;&#10;Descrição gerada automaticamente">
            <a:extLst>
              <a:ext uri="{FF2B5EF4-FFF2-40B4-BE49-F238E27FC236}">
                <a16:creationId xmlns:a16="http://schemas.microsoft.com/office/drawing/2014/main" id="{85D522C3-A248-4016-996E-5F4BD013F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04220" y="387461"/>
            <a:ext cx="8811547" cy="4371352"/>
          </a:xfrm>
        </p:spPr>
      </p:pic>
      <p:sp>
        <p:nvSpPr>
          <p:cNvPr id="7" name="Espaço Reservado para Conteúdo 6">
            <a:extLst>
              <a:ext uri="{FF2B5EF4-FFF2-40B4-BE49-F238E27FC236}">
                <a16:creationId xmlns:a16="http://schemas.microsoft.com/office/drawing/2014/main" id="{A9D875A5-E487-4847-9A53-6904E5B8DA5F}"/>
              </a:ext>
            </a:extLst>
          </p:cNvPr>
          <p:cNvSpPr>
            <a:spLocks noGrp="1"/>
          </p:cNvSpPr>
          <p:nvPr>
            <p:ph sz="half" idx="2"/>
          </p:nvPr>
        </p:nvSpPr>
        <p:spPr>
          <a:xfrm>
            <a:off x="1286295" y="5057152"/>
            <a:ext cx="9847395" cy="1413387"/>
          </a:xfrm>
        </p:spPr>
        <p:txBody>
          <a:bodyPr/>
          <a:lstStyle/>
          <a:p>
            <a:r>
              <a:rPr lang="pt-BR" dirty="0"/>
              <a:t>Também é possível construir uma hierarquia visual com elementos em diferentes direções, tamanho e orientações. Isso dá ideia de movimento e, naturalmente, muda a forma com que lemos um determinado conteúdo</a:t>
            </a:r>
          </a:p>
        </p:txBody>
      </p:sp>
    </p:spTree>
    <p:extLst>
      <p:ext uri="{BB962C8B-B14F-4D97-AF65-F5344CB8AC3E}">
        <p14:creationId xmlns:p14="http://schemas.microsoft.com/office/powerpoint/2010/main" val="489192196"/>
      </p:ext>
    </p:ext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E354A60-B93C-4CCB-90C5-4BE512EE9B95}"/>
              </a:ext>
            </a:extLst>
          </p:cNvPr>
          <p:cNvSpPr>
            <a:spLocks noGrp="1"/>
          </p:cNvSpPr>
          <p:nvPr>
            <p:ph type="title"/>
          </p:nvPr>
        </p:nvSpPr>
        <p:spPr/>
        <p:txBody>
          <a:bodyPr/>
          <a:lstStyle/>
          <a:p>
            <a:r>
              <a:rPr lang="pt-BR" dirty="0"/>
              <a:t>Repetição de elementos</a:t>
            </a:r>
          </a:p>
        </p:txBody>
      </p:sp>
      <p:sp>
        <p:nvSpPr>
          <p:cNvPr id="11" name="Espaço Reservado para Conteúdo 10">
            <a:extLst>
              <a:ext uri="{FF2B5EF4-FFF2-40B4-BE49-F238E27FC236}">
                <a16:creationId xmlns:a16="http://schemas.microsoft.com/office/drawing/2014/main" id="{43C3B828-027E-40C9-92A5-F4478452EB84}"/>
              </a:ext>
            </a:extLst>
          </p:cNvPr>
          <p:cNvSpPr>
            <a:spLocks noGrp="1"/>
          </p:cNvSpPr>
          <p:nvPr>
            <p:ph idx="1"/>
          </p:nvPr>
        </p:nvSpPr>
        <p:spPr>
          <a:xfrm>
            <a:off x="1488280" y="2647335"/>
            <a:ext cx="4607719" cy="3524865"/>
          </a:xfrm>
        </p:spPr>
        <p:txBody>
          <a:bodyPr>
            <a:normAutofit fontScale="92500" lnSpcReduction="20000"/>
          </a:bodyPr>
          <a:lstStyle/>
          <a:p>
            <a:pPr marL="0" indent="0">
              <a:buNone/>
            </a:pPr>
            <a:r>
              <a:rPr lang="pt-BR" dirty="0"/>
              <a:t>Este princípio atribui consistência ao </a:t>
            </a:r>
            <a:r>
              <a:rPr lang="pt-BR" i="1" dirty="0"/>
              <a:t>design</a:t>
            </a:r>
            <a:r>
              <a:rPr lang="pt-BR" dirty="0"/>
              <a:t> através da repetição de elementos.	</a:t>
            </a:r>
          </a:p>
          <a:p>
            <a:pPr marL="0" indent="0">
              <a:buNone/>
            </a:pPr>
            <a:r>
              <a:rPr lang="pt-BR" dirty="0"/>
              <a:t>O ato de repetir um elemento no </a:t>
            </a:r>
            <a:r>
              <a:rPr lang="pt-BR" i="1" dirty="0"/>
              <a:t>layout</a:t>
            </a:r>
            <a:r>
              <a:rPr lang="pt-BR" dirty="0"/>
              <a:t> faz com que o observador siga um fluxo de leitura. E ausentar a repetição de elementos pode deixar a arte sem um conectivo visual, fazendo com que o observador se sinta perdido. É obvio que a repetição em demasia também cria confusão, então para evitar esse ruído visual utilize o princípio da repetição com o intuito de organizar as informações da composição.</a:t>
            </a:r>
          </a:p>
        </p:txBody>
      </p:sp>
      <p:pic>
        <p:nvPicPr>
          <p:cNvPr id="13" name="Imagem 12" descr="Tela de celular com publicação numa rede social&#10;&#10;Descrição gerada automaticamente">
            <a:extLst>
              <a:ext uri="{FF2B5EF4-FFF2-40B4-BE49-F238E27FC236}">
                <a16:creationId xmlns:a16="http://schemas.microsoft.com/office/drawing/2014/main" id="{4BF26BD7-2946-4990-BCDA-5D7148741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477" y="2256864"/>
            <a:ext cx="5567669" cy="4011200"/>
          </a:xfrm>
          <a:prstGeom prst="rect">
            <a:avLst/>
          </a:prstGeom>
        </p:spPr>
      </p:pic>
    </p:spTree>
    <p:extLst>
      <p:ext uri="{BB962C8B-B14F-4D97-AF65-F5344CB8AC3E}">
        <p14:creationId xmlns:p14="http://schemas.microsoft.com/office/powerpoint/2010/main" val="3360689370"/>
      </p:ext>
    </p:extLst>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BE1BD-C6B5-419B-8415-3140EB01A2CE}"/>
              </a:ext>
            </a:extLst>
          </p:cNvPr>
          <p:cNvSpPr>
            <a:spLocks noGrp="1"/>
          </p:cNvSpPr>
          <p:nvPr>
            <p:ph type="title"/>
          </p:nvPr>
        </p:nvSpPr>
        <p:spPr/>
        <p:txBody>
          <a:bodyPr/>
          <a:lstStyle/>
          <a:p>
            <a:r>
              <a:rPr lang="pt-BR" dirty="0"/>
              <a:t>Alinhamento</a:t>
            </a:r>
          </a:p>
        </p:txBody>
      </p:sp>
      <p:pic>
        <p:nvPicPr>
          <p:cNvPr id="7" name="Imagem 6" descr="Uma imagem contendo comida&#10;&#10;Descrição gerada automaticamente">
            <a:extLst>
              <a:ext uri="{FF2B5EF4-FFF2-40B4-BE49-F238E27FC236}">
                <a16:creationId xmlns:a16="http://schemas.microsoft.com/office/drawing/2014/main" id="{29DBC592-6901-415E-8F47-4DA233E55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914" y="2150018"/>
            <a:ext cx="7275320" cy="4298407"/>
          </a:xfrm>
          <a:prstGeom prst="rect">
            <a:avLst/>
          </a:prstGeom>
        </p:spPr>
      </p:pic>
      <p:pic>
        <p:nvPicPr>
          <p:cNvPr id="5" name="Espaço Reservado para Conteúdo 4" descr="Uma imagem contendo screenshot, texto&#10;&#10;Descrição gerada automaticamente">
            <a:extLst>
              <a:ext uri="{FF2B5EF4-FFF2-40B4-BE49-F238E27FC236}">
                <a16:creationId xmlns:a16="http://schemas.microsoft.com/office/drawing/2014/main" id="{6EEABCF8-AD7B-42D0-8F4E-CFB845919E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2676" y="226463"/>
            <a:ext cx="5094709" cy="2937618"/>
          </a:xfrm>
        </p:spPr>
      </p:pic>
    </p:spTree>
    <p:extLst>
      <p:ext uri="{BB962C8B-B14F-4D97-AF65-F5344CB8AC3E}">
        <p14:creationId xmlns:p14="http://schemas.microsoft.com/office/powerpoint/2010/main" val="1713676741"/>
      </p:ext>
    </p:extLst>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873AE-4C68-408D-A050-617A4DD143D7}"/>
              </a:ext>
            </a:extLst>
          </p:cNvPr>
          <p:cNvSpPr>
            <a:spLocks noGrp="1"/>
          </p:cNvSpPr>
          <p:nvPr>
            <p:ph type="title"/>
          </p:nvPr>
        </p:nvSpPr>
        <p:spPr/>
        <p:txBody>
          <a:bodyPr/>
          <a:lstStyle/>
          <a:p>
            <a:r>
              <a:rPr lang="pt-BR" dirty="0"/>
              <a:t>Proximidade</a:t>
            </a:r>
          </a:p>
        </p:txBody>
      </p:sp>
      <p:pic>
        <p:nvPicPr>
          <p:cNvPr id="5" name="Espaço Reservado para Conteúdo 4" descr="Uma imagem contendo screenshot, computador&#10;&#10;Descrição gerada automaticamente">
            <a:extLst>
              <a:ext uri="{FF2B5EF4-FFF2-40B4-BE49-F238E27FC236}">
                <a16:creationId xmlns:a16="http://schemas.microsoft.com/office/drawing/2014/main" id="{34569528-FFA4-4F8D-A1EA-C5CC2F157C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14800" y="4076699"/>
            <a:ext cx="7866689" cy="2585020"/>
          </a:xfrm>
        </p:spPr>
      </p:pic>
      <p:sp>
        <p:nvSpPr>
          <p:cNvPr id="6" name="Espaço Reservado para Conteúdo 5">
            <a:extLst>
              <a:ext uri="{FF2B5EF4-FFF2-40B4-BE49-F238E27FC236}">
                <a16:creationId xmlns:a16="http://schemas.microsoft.com/office/drawing/2014/main" id="{583CF5F6-9E62-4D0D-B79F-60B00E5DF3DC}"/>
              </a:ext>
            </a:extLst>
          </p:cNvPr>
          <p:cNvSpPr>
            <a:spLocks noGrp="1"/>
          </p:cNvSpPr>
          <p:nvPr>
            <p:ph sz="half" idx="2"/>
          </p:nvPr>
        </p:nvSpPr>
        <p:spPr>
          <a:xfrm>
            <a:off x="1371600" y="1638299"/>
            <a:ext cx="9601200" cy="3581401"/>
          </a:xfrm>
        </p:spPr>
        <p:txBody>
          <a:bodyPr/>
          <a:lstStyle/>
          <a:p>
            <a:r>
              <a:rPr lang="pt-BR" dirty="0"/>
              <a:t>Manter elementos da mesma natureza próximos maximiza a capacidade do interlocutor entender que esses elementos </a:t>
            </a:r>
            <a:r>
              <a:rPr lang="pt-BR" b="1" dirty="0"/>
              <a:t>são a mesma coisa</a:t>
            </a:r>
            <a:r>
              <a:rPr lang="pt-BR" dirty="0"/>
              <a:t>. Da mesma forma como o alinhamento dos links e o uso da mesma formatação na página de busca do </a:t>
            </a:r>
            <a:r>
              <a:rPr lang="pt-BR" dirty="0" err="1"/>
              <a:t>google</a:t>
            </a:r>
            <a:r>
              <a:rPr lang="pt-BR" dirty="0"/>
              <a:t> </a:t>
            </a:r>
            <a:r>
              <a:rPr lang="pt-BR" b="1" dirty="0"/>
              <a:t>facilita a pesquisa</a:t>
            </a:r>
            <a:r>
              <a:rPr lang="pt-BR" dirty="0"/>
              <a:t>, aqui no site da magazine </a:t>
            </a:r>
            <a:r>
              <a:rPr lang="pt-BR" dirty="0" err="1"/>
              <a:t>luiza</a:t>
            </a:r>
            <a:r>
              <a:rPr lang="pt-BR" dirty="0"/>
              <a:t> entendemos que aqueles itens são produtos. Da mesma forma com quê a formatação semelhante facilita a busca pelo preço do produto.</a:t>
            </a:r>
          </a:p>
        </p:txBody>
      </p:sp>
    </p:spTree>
    <p:extLst>
      <p:ext uri="{BB962C8B-B14F-4D97-AF65-F5344CB8AC3E}">
        <p14:creationId xmlns:p14="http://schemas.microsoft.com/office/powerpoint/2010/main" val="1706661556"/>
      </p:ext>
    </p:extLst>
  </p:cSld>
  <p:clrMapOvr>
    <a:masterClrMapping/>
  </p:clrMapOvr>
  <p:transition spd="med">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7C86B-2958-47D0-8D90-F8500F6E990A}"/>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04FE022B-1E0D-4C57-9CCE-9B6A6207E420}"/>
              </a:ext>
            </a:extLst>
          </p:cNvPr>
          <p:cNvSpPr>
            <a:spLocks noGrp="1"/>
          </p:cNvSpPr>
          <p:nvPr>
            <p:ph idx="1"/>
          </p:nvPr>
        </p:nvSpPr>
        <p:spPr/>
        <p:txBody>
          <a:bodyPr/>
          <a:lstStyle/>
          <a:p>
            <a:pPr marL="0" indent="0">
              <a:buNone/>
            </a:pPr>
            <a:r>
              <a:rPr lang="pt-BR" dirty="0"/>
              <a:t>O </a:t>
            </a:r>
            <a:r>
              <a:rPr lang="pt-BR" i="1" dirty="0" err="1"/>
              <a:t>canva</a:t>
            </a:r>
            <a:r>
              <a:rPr lang="pt-BR" dirty="0"/>
              <a:t> tem um material muito bom sobre como utilizar os elementos do design para produzir interfaces mais interessantes</a:t>
            </a:r>
          </a:p>
          <a:p>
            <a:pPr marL="0" indent="0">
              <a:buNone/>
            </a:pPr>
            <a:r>
              <a:rPr lang="pt-BR" dirty="0"/>
              <a:t>https://www.canva.com/pt_br/aprenda/20-principios-elementos-do-design/</a:t>
            </a:r>
          </a:p>
        </p:txBody>
      </p:sp>
    </p:spTree>
    <p:extLst>
      <p:ext uri="{BB962C8B-B14F-4D97-AF65-F5344CB8AC3E}">
        <p14:creationId xmlns:p14="http://schemas.microsoft.com/office/powerpoint/2010/main" val="3319745699"/>
      </p:ext>
    </p:extLst>
  </p:cSld>
  <p:clrMapOvr>
    <a:masterClrMapping/>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E03BE-0AA6-46C2-A8BA-5E36EBA33800}"/>
              </a:ext>
            </a:extLst>
          </p:cNvPr>
          <p:cNvSpPr>
            <a:spLocks noGrp="1"/>
          </p:cNvSpPr>
          <p:nvPr>
            <p:ph type="title"/>
          </p:nvPr>
        </p:nvSpPr>
        <p:spPr/>
        <p:txBody>
          <a:bodyPr/>
          <a:lstStyle/>
          <a:p>
            <a:r>
              <a:rPr lang="pt-BR" dirty="0"/>
              <a:t>Responsividade e Mobile </a:t>
            </a:r>
            <a:r>
              <a:rPr lang="pt-BR" dirty="0" err="1"/>
              <a:t>First</a:t>
            </a:r>
            <a:endParaRPr lang="pt-BR" dirty="0"/>
          </a:p>
        </p:txBody>
      </p:sp>
      <p:sp>
        <p:nvSpPr>
          <p:cNvPr id="3" name="Espaço Reservado para Conteúdo 2">
            <a:extLst>
              <a:ext uri="{FF2B5EF4-FFF2-40B4-BE49-F238E27FC236}">
                <a16:creationId xmlns:a16="http://schemas.microsoft.com/office/drawing/2014/main" id="{C1B537AB-F754-476A-B4CC-49778E2427C3}"/>
              </a:ext>
            </a:extLst>
          </p:cNvPr>
          <p:cNvSpPr>
            <a:spLocks noGrp="1"/>
          </p:cNvSpPr>
          <p:nvPr>
            <p:ph idx="1"/>
          </p:nvPr>
        </p:nvSpPr>
        <p:spPr>
          <a:xfrm>
            <a:off x="1371600" y="2286000"/>
            <a:ext cx="5137355" cy="3581400"/>
          </a:xfrm>
        </p:spPr>
        <p:txBody>
          <a:bodyPr>
            <a:normAutofit lnSpcReduction="10000"/>
          </a:bodyPr>
          <a:lstStyle/>
          <a:p>
            <a:pPr marL="0" indent="0">
              <a:buNone/>
            </a:pPr>
            <a:r>
              <a:rPr lang="pt-BR" dirty="0"/>
              <a:t>Resumidamente um design responsivo nada mais é que um site onde seu conteúdo permanece igual, independente do dispositivo que está sendo acessado.</a:t>
            </a:r>
          </a:p>
          <a:p>
            <a:pPr marL="0" indent="0">
              <a:buNone/>
            </a:pPr>
            <a:r>
              <a:rPr lang="pt-BR" dirty="0"/>
              <a:t>Cada usuário interage com o seu site de forma diferente em diferentes dispositivos. A chave é entender o que eles buscam e como você pode melhorar e oferecer para quem acessa o seu site e pensar que, na atualidade, a maioria das pessoas utilizam dispositivos móveis para acessar a internet e acessarem produtos e serviços.</a:t>
            </a:r>
          </a:p>
          <a:p>
            <a:pPr marL="0" indent="0">
              <a:buNone/>
            </a:pPr>
            <a:endParaRPr lang="pt-BR" dirty="0"/>
          </a:p>
        </p:txBody>
      </p:sp>
      <p:pic>
        <p:nvPicPr>
          <p:cNvPr id="4" name="Espaço Reservado para Conteúdo 4" descr="Texto preto sobre fundo branco&#10;&#10;Descrição gerada automaticamente">
            <a:extLst>
              <a:ext uri="{FF2B5EF4-FFF2-40B4-BE49-F238E27FC236}">
                <a16:creationId xmlns:a16="http://schemas.microsoft.com/office/drawing/2014/main" id="{BA7DCFE9-DE1D-4B46-A6B9-9105116D3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634" y="2590800"/>
            <a:ext cx="5372100" cy="3581400"/>
          </a:xfrm>
          <a:prstGeom prst="rect">
            <a:avLst/>
          </a:prstGeom>
        </p:spPr>
      </p:pic>
    </p:spTree>
    <p:extLst>
      <p:ext uri="{BB962C8B-B14F-4D97-AF65-F5344CB8AC3E}">
        <p14:creationId xmlns:p14="http://schemas.microsoft.com/office/powerpoint/2010/main" val="3705248014"/>
      </p:ext>
    </p:extLst>
  </p:cSld>
  <p:clrMapOvr>
    <a:masterClrMapping/>
  </p:clrMapOvr>
  <p:transition spd="med">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723F2-14F0-403A-A886-CB27C3BCF14F}"/>
              </a:ext>
            </a:extLst>
          </p:cNvPr>
          <p:cNvSpPr>
            <a:spLocks noGrp="1"/>
          </p:cNvSpPr>
          <p:nvPr>
            <p:ph type="title"/>
          </p:nvPr>
        </p:nvSpPr>
        <p:spPr/>
        <p:txBody>
          <a:bodyPr/>
          <a:lstStyle/>
          <a:p>
            <a:r>
              <a:rPr lang="pt-BR" b="1" dirty="0"/>
              <a:t>Design adaptativo, responsivo ou fluído </a:t>
            </a:r>
            <a:endParaRPr lang="pt-BR" dirty="0"/>
          </a:p>
        </p:txBody>
      </p:sp>
      <p:sp>
        <p:nvSpPr>
          <p:cNvPr id="3" name="Espaço Reservado para Conteúdo 2">
            <a:extLst>
              <a:ext uri="{FF2B5EF4-FFF2-40B4-BE49-F238E27FC236}">
                <a16:creationId xmlns:a16="http://schemas.microsoft.com/office/drawing/2014/main" id="{1A539A25-5082-4D5D-A910-65A50323F1A1}"/>
              </a:ext>
            </a:extLst>
          </p:cNvPr>
          <p:cNvSpPr>
            <a:spLocks noGrp="1"/>
          </p:cNvSpPr>
          <p:nvPr>
            <p:ph idx="1"/>
          </p:nvPr>
        </p:nvSpPr>
        <p:spPr/>
        <p:txBody>
          <a:bodyPr>
            <a:normAutofit/>
          </a:bodyPr>
          <a:lstStyle/>
          <a:p>
            <a:pPr marL="0" indent="0">
              <a:buNone/>
            </a:pPr>
            <a:r>
              <a:rPr lang="pt-BR" dirty="0"/>
              <a:t>Um design realmente responsivo não é a mesma coisa do que um design dito fluído.</a:t>
            </a:r>
          </a:p>
          <a:p>
            <a:pPr marL="0" indent="0">
              <a:buNone/>
            </a:pPr>
            <a:r>
              <a:rPr lang="pt-BR" dirty="0"/>
              <a:t>A diferença principal é que um design fluído trabalha com porcentagens ao invés de pixels como unidade de medida e, dessa forma </a:t>
            </a:r>
            <a:r>
              <a:rPr lang="pt-BR" b="1" dirty="0"/>
              <a:t>mantêm a mesma aparência</a:t>
            </a:r>
            <a:r>
              <a:rPr lang="pt-BR" dirty="0"/>
              <a:t> em todos os dispositivos com </a:t>
            </a:r>
            <a:r>
              <a:rPr lang="pt-BR" b="1" dirty="0"/>
              <a:t>mesma proporção de tela.</a:t>
            </a:r>
            <a:endParaRPr lang="pt-BR" dirty="0"/>
          </a:p>
          <a:p>
            <a:pPr marL="0" indent="0">
              <a:buNone/>
            </a:pPr>
            <a:r>
              <a:rPr lang="pt-BR" dirty="0"/>
              <a:t>Nele é impossível de se ‘repensar’ uma página para que ela seja visualizada em orientações diferentes, como paisagem e retrato. </a:t>
            </a:r>
          </a:p>
          <a:p>
            <a:pPr marL="0" indent="0">
              <a:buNone/>
            </a:pPr>
            <a:r>
              <a:rPr lang="pt-BR" dirty="0"/>
              <a:t>Design responsivo utiliza principalmente uma ferramenta do </a:t>
            </a:r>
            <a:r>
              <a:rPr lang="pt-BR" dirty="0" err="1"/>
              <a:t>css</a:t>
            </a:r>
            <a:r>
              <a:rPr lang="pt-BR" dirty="0"/>
              <a:t> chamada </a:t>
            </a:r>
            <a:r>
              <a:rPr lang="pt-BR" i="1" dirty="0"/>
              <a:t>media query</a:t>
            </a:r>
            <a:r>
              <a:rPr lang="pt-BR" dirty="0"/>
              <a:t> para definir como o site deve se comportar em cada momento.</a:t>
            </a:r>
          </a:p>
        </p:txBody>
      </p:sp>
    </p:spTree>
    <p:extLst>
      <p:ext uri="{BB962C8B-B14F-4D97-AF65-F5344CB8AC3E}">
        <p14:creationId xmlns:p14="http://schemas.microsoft.com/office/powerpoint/2010/main" val="2973839103"/>
      </p:ext>
    </p:extLst>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A6BCA-32CA-41CD-97DC-31E96F195CF4}"/>
              </a:ext>
            </a:extLst>
          </p:cNvPr>
          <p:cNvSpPr>
            <a:spLocks noGrp="1"/>
          </p:cNvSpPr>
          <p:nvPr>
            <p:ph type="title"/>
          </p:nvPr>
        </p:nvSpPr>
        <p:spPr/>
        <p:txBody>
          <a:bodyPr/>
          <a:lstStyle/>
          <a:p>
            <a:r>
              <a:rPr lang="pt-BR" dirty="0" err="1"/>
              <a:t>Bootstrap</a:t>
            </a:r>
            <a:r>
              <a:rPr lang="pt-BR" dirty="0"/>
              <a:t> 4</a:t>
            </a:r>
          </a:p>
        </p:txBody>
      </p:sp>
      <p:sp>
        <p:nvSpPr>
          <p:cNvPr id="5" name="Espaço Reservado para Conteúdo 4">
            <a:extLst>
              <a:ext uri="{FF2B5EF4-FFF2-40B4-BE49-F238E27FC236}">
                <a16:creationId xmlns:a16="http://schemas.microsoft.com/office/drawing/2014/main" id="{F667F201-3D04-4D71-8F75-A78F26C421EA}"/>
              </a:ext>
            </a:extLst>
          </p:cNvPr>
          <p:cNvSpPr>
            <a:spLocks noGrp="1"/>
          </p:cNvSpPr>
          <p:nvPr>
            <p:ph sz="half" idx="1"/>
          </p:nvPr>
        </p:nvSpPr>
        <p:spPr>
          <a:xfrm>
            <a:off x="5412657" y="685800"/>
            <a:ext cx="6307393" cy="1881649"/>
          </a:xfrm>
        </p:spPr>
        <p:txBody>
          <a:bodyPr/>
          <a:lstStyle/>
          <a:p>
            <a:r>
              <a:rPr lang="pt-BR" dirty="0"/>
              <a:t>Provavelmente o framework mais popular para o desenvolvimento front-</a:t>
            </a:r>
            <a:r>
              <a:rPr lang="pt-BR" dirty="0" err="1"/>
              <a:t>end</a:t>
            </a:r>
            <a:r>
              <a:rPr lang="pt-BR" dirty="0"/>
              <a:t> é completamente responsivo e apresenta uma série de ideias para a criação de layouts com seus grids responsivos.</a:t>
            </a:r>
          </a:p>
        </p:txBody>
      </p:sp>
      <p:pic>
        <p:nvPicPr>
          <p:cNvPr id="4" name="Imagem 3">
            <a:extLst>
              <a:ext uri="{FF2B5EF4-FFF2-40B4-BE49-F238E27FC236}">
                <a16:creationId xmlns:a16="http://schemas.microsoft.com/office/drawing/2014/main" id="{C260B495-E8F6-47F4-AF17-BBC52E272EF8}"/>
              </a:ext>
            </a:extLst>
          </p:cNvPr>
          <p:cNvPicPr>
            <a:picLocks noChangeAspect="1"/>
          </p:cNvPicPr>
          <p:nvPr/>
        </p:nvPicPr>
        <p:blipFill>
          <a:blip r:embed="rId2"/>
          <a:stretch>
            <a:fillRect/>
          </a:stretch>
        </p:blipFill>
        <p:spPr>
          <a:xfrm>
            <a:off x="1171575" y="1937877"/>
            <a:ext cx="11020425" cy="4705350"/>
          </a:xfrm>
          <a:prstGeom prst="rect">
            <a:avLst/>
          </a:prstGeom>
        </p:spPr>
      </p:pic>
    </p:spTree>
    <p:extLst>
      <p:ext uri="{BB962C8B-B14F-4D97-AF65-F5344CB8AC3E}">
        <p14:creationId xmlns:p14="http://schemas.microsoft.com/office/powerpoint/2010/main" val="1670380921"/>
      </p:ext>
    </p:extLst>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6176E-38B4-4879-8F71-5BC858BD39F5}"/>
              </a:ext>
            </a:extLst>
          </p:cNvPr>
          <p:cNvSpPr>
            <a:spLocks noGrp="1"/>
          </p:cNvSpPr>
          <p:nvPr>
            <p:ph type="title"/>
          </p:nvPr>
        </p:nvSpPr>
        <p:spPr/>
        <p:txBody>
          <a:bodyPr/>
          <a:lstStyle/>
          <a:p>
            <a:r>
              <a:rPr lang="pt-BR" dirty="0"/>
              <a:t>Heurísticas de usabilidade</a:t>
            </a:r>
          </a:p>
        </p:txBody>
      </p:sp>
      <p:sp>
        <p:nvSpPr>
          <p:cNvPr id="3" name="Espaço Reservado para Texto 2">
            <a:extLst>
              <a:ext uri="{FF2B5EF4-FFF2-40B4-BE49-F238E27FC236}">
                <a16:creationId xmlns:a16="http://schemas.microsoft.com/office/drawing/2014/main" id="{A777BA70-B2F4-4414-AB60-6BDB31269751}"/>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4189502604"/>
      </p:ext>
    </p:extLst>
  </p:cSld>
  <p:clrMapOvr>
    <a:masterClrMapping/>
  </p:clrMapOvr>
  <p:transition spd="med">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1E97BA1-3F51-4F52-B593-A9CDFF319B8F}"/>
              </a:ext>
            </a:extLst>
          </p:cNvPr>
          <p:cNvSpPr>
            <a:spLocks noGrp="1"/>
          </p:cNvSpPr>
          <p:nvPr>
            <p:ph type="title"/>
          </p:nvPr>
        </p:nvSpPr>
        <p:spPr/>
        <p:txBody>
          <a:bodyPr/>
          <a:lstStyle/>
          <a:p>
            <a:endParaRPr lang="pt-BR"/>
          </a:p>
        </p:txBody>
      </p:sp>
      <p:sp>
        <p:nvSpPr>
          <p:cNvPr id="7" name="Espaço Reservado para Conteúdo 6">
            <a:extLst>
              <a:ext uri="{FF2B5EF4-FFF2-40B4-BE49-F238E27FC236}">
                <a16:creationId xmlns:a16="http://schemas.microsoft.com/office/drawing/2014/main" id="{2FA22ED1-F00C-438A-ABF7-D1CA7522A5ED}"/>
              </a:ext>
            </a:extLst>
          </p:cNvPr>
          <p:cNvSpPr>
            <a:spLocks noGrp="1"/>
          </p:cNvSpPr>
          <p:nvPr>
            <p:ph idx="1"/>
          </p:nvPr>
        </p:nvSpPr>
        <p:spPr/>
        <p:txBody>
          <a:bodyPr/>
          <a:lstStyle/>
          <a:p>
            <a:r>
              <a:rPr lang="pt-BR" b="1" dirty="0"/>
              <a:t>O que são Heurísticas de Nielsen?</a:t>
            </a:r>
          </a:p>
          <a:p>
            <a:r>
              <a:rPr lang="pt-BR" dirty="0"/>
              <a:t>“</a:t>
            </a:r>
            <a:r>
              <a:rPr lang="pt-BR" b="1" dirty="0"/>
              <a:t>Heurísticas de Nielsen</a:t>
            </a:r>
            <a:r>
              <a:rPr lang="pt-BR" dirty="0"/>
              <a:t> são 10 princípios de avaliação da usabilidade de interfaces de sites, criados pelo cientista de computação Jakob Nielsen em 1990. Estes princípios definem pontos importantes da composição de interfaces e devem ser considerados no momento da criação dos </a:t>
            </a:r>
            <a:r>
              <a:rPr lang="pt-BR" i="1" dirty="0"/>
              <a:t>layouts</a:t>
            </a:r>
            <a:r>
              <a:rPr lang="pt-BR" dirty="0"/>
              <a:t>“.</a:t>
            </a:r>
          </a:p>
          <a:p>
            <a:endParaRPr lang="pt-BR" dirty="0"/>
          </a:p>
        </p:txBody>
      </p:sp>
    </p:spTree>
    <p:extLst>
      <p:ext uri="{BB962C8B-B14F-4D97-AF65-F5344CB8AC3E}">
        <p14:creationId xmlns:p14="http://schemas.microsoft.com/office/powerpoint/2010/main" val="3456520326"/>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3EB74-1976-4887-AD46-E5E6F8F39B1E}"/>
              </a:ext>
            </a:extLst>
          </p:cNvPr>
          <p:cNvSpPr>
            <a:spLocks noGrp="1"/>
          </p:cNvSpPr>
          <p:nvPr>
            <p:ph type="title"/>
          </p:nvPr>
        </p:nvSpPr>
        <p:spPr/>
        <p:txBody>
          <a:bodyPr/>
          <a:lstStyle/>
          <a:p>
            <a:r>
              <a:rPr lang="pt-BR" dirty="0"/>
              <a:t>O que é web design</a:t>
            </a:r>
          </a:p>
        </p:txBody>
      </p:sp>
      <p:sp>
        <p:nvSpPr>
          <p:cNvPr id="3" name="Espaço Reservado para Conteúdo 2">
            <a:extLst>
              <a:ext uri="{FF2B5EF4-FFF2-40B4-BE49-F238E27FC236}">
                <a16:creationId xmlns:a16="http://schemas.microsoft.com/office/drawing/2014/main" id="{3B8965BE-905D-4A63-8030-181D40CB414D}"/>
              </a:ext>
            </a:extLst>
          </p:cNvPr>
          <p:cNvSpPr>
            <a:spLocks noGrp="1"/>
          </p:cNvSpPr>
          <p:nvPr>
            <p:ph idx="1"/>
          </p:nvPr>
        </p:nvSpPr>
        <p:spPr/>
        <p:txBody>
          <a:bodyPr>
            <a:normAutofit/>
          </a:bodyPr>
          <a:lstStyle/>
          <a:p>
            <a:pPr marL="0" indent="0">
              <a:buNone/>
            </a:pPr>
            <a:r>
              <a:rPr lang="pt-BR" dirty="0"/>
              <a:t>Web design é a irmã vocacionada para aplicações web do </a:t>
            </a:r>
            <a:r>
              <a:rPr lang="pt-BR" i="1" dirty="0"/>
              <a:t>design digital.</a:t>
            </a:r>
            <a:r>
              <a:rPr lang="pt-BR" dirty="0"/>
              <a:t> </a:t>
            </a:r>
          </a:p>
          <a:p>
            <a:pPr marL="0" indent="0">
              <a:buNone/>
            </a:pPr>
            <a:r>
              <a:rPr lang="pt-BR" dirty="0"/>
              <a:t>É o nome que damos, para o design de um site, aplicativo, software, plataforma ou interface, e tem como principal objetivo projetar algo que tenha uma boa </a:t>
            </a:r>
            <a:r>
              <a:rPr lang="pt-BR" b="1" dirty="0"/>
              <a:t>usabilidade, isto é: consiga ser utilizado pelo usuário de maneira mais eficiente e ser mais assertivo nos anseios de quem o utiliza.</a:t>
            </a:r>
          </a:p>
          <a:p>
            <a:pPr marL="0" indent="0">
              <a:buNone/>
            </a:pPr>
            <a:endParaRPr lang="pt-BR" b="1" dirty="0"/>
          </a:p>
          <a:p>
            <a:pPr marL="0" indent="0">
              <a:buNone/>
            </a:pPr>
            <a:r>
              <a:rPr lang="pt-BR" sz="3500" b="1" dirty="0"/>
              <a:t>Um bom design tira do usuário o esforço em usar um produto ou serviço.</a:t>
            </a:r>
          </a:p>
        </p:txBody>
      </p:sp>
    </p:spTree>
    <p:extLst>
      <p:ext uri="{BB962C8B-B14F-4D97-AF65-F5344CB8AC3E}">
        <p14:creationId xmlns:p14="http://schemas.microsoft.com/office/powerpoint/2010/main" val="1346241005"/>
      </p:ext>
    </p:extLst>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AC5E4-26C9-4A49-A85B-C45DB5758B40}"/>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C7E9A44E-5384-46A6-AD55-030C819925A1}"/>
              </a:ext>
            </a:extLst>
          </p:cNvPr>
          <p:cNvSpPr>
            <a:spLocks noGrp="1"/>
          </p:cNvSpPr>
          <p:nvPr>
            <p:ph idx="1"/>
          </p:nvPr>
        </p:nvSpPr>
        <p:spPr/>
        <p:txBody>
          <a:bodyPr/>
          <a:lstStyle/>
          <a:p>
            <a:r>
              <a:rPr lang="pt-BR" dirty="0"/>
              <a:t>As heurísticas podem ser um pouco </a:t>
            </a:r>
            <a:r>
              <a:rPr lang="pt-BR" b="1" dirty="0"/>
              <a:t>complicadas </a:t>
            </a:r>
            <a:r>
              <a:rPr lang="pt-BR" dirty="0"/>
              <a:t> de serem utilizadas e são um estudo complexo que permite ao especialista em usabilidade projetar </a:t>
            </a:r>
            <a:r>
              <a:rPr lang="pt-BR" i="1" dirty="0"/>
              <a:t>sites mais eficientes</a:t>
            </a:r>
            <a:r>
              <a:rPr lang="pt-BR" dirty="0"/>
              <a:t> e são, num geral, um conjunto de guias e regras que devem ser respeitadas para garantir um experiência de utilização ótima para o usuário.</a:t>
            </a:r>
            <a:endParaRPr lang="pt-BR" i="1" dirty="0"/>
          </a:p>
        </p:txBody>
      </p:sp>
    </p:spTree>
    <p:extLst>
      <p:ext uri="{BB962C8B-B14F-4D97-AF65-F5344CB8AC3E}">
        <p14:creationId xmlns:p14="http://schemas.microsoft.com/office/powerpoint/2010/main" val="2280624382"/>
      </p:ext>
    </p:extLst>
  </p:cSld>
  <p:clrMapOvr>
    <a:masterClrMapping/>
  </p:clrMapOvr>
  <p:transition spd="med">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C14D2-7367-49A2-81F3-B68257806309}"/>
              </a:ext>
            </a:extLst>
          </p:cNvPr>
          <p:cNvSpPr>
            <a:spLocks noGrp="1"/>
          </p:cNvSpPr>
          <p:nvPr>
            <p:ph type="title"/>
          </p:nvPr>
        </p:nvSpPr>
        <p:spPr/>
        <p:txBody>
          <a:bodyPr/>
          <a:lstStyle/>
          <a:p>
            <a:r>
              <a:rPr lang="pt-BR" b="1"/>
              <a:t>Visibilidade </a:t>
            </a:r>
            <a:r>
              <a:rPr lang="pt-BR" b="1" dirty="0"/>
              <a:t>do estado do sistema</a:t>
            </a:r>
            <a:endParaRPr lang="pt-BR" dirty="0"/>
          </a:p>
        </p:txBody>
      </p:sp>
      <p:sp>
        <p:nvSpPr>
          <p:cNvPr id="3" name="Espaço Reservado para Conteúdo 2">
            <a:extLst>
              <a:ext uri="{FF2B5EF4-FFF2-40B4-BE49-F238E27FC236}">
                <a16:creationId xmlns:a16="http://schemas.microsoft.com/office/drawing/2014/main" id="{D519ED4A-C50D-46E0-A683-E980CD55C7FC}"/>
              </a:ext>
            </a:extLst>
          </p:cNvPr>
          <p:cNvSpPr>
            <a:spLocks noGrp="1"/>
          </p:cNvSpPr>
          <p:nvPr>
            <p:ph idx="1"/>
          </p:nvPr>
        </p:nvSpPr>
        <p:spPr/>
        <p:txBody>
          <a:bodyPr/>
          <a:lstStyle/>
          <a:p>
            <a:pPr marL="0" indent="0">
              <a:buNone/>
            </a:pPr>
            <a:r>
              <a:rPr lang="pt-BR" dirty="0"/>
              <a:t>O usuário deverá ser informado do que está acontecendo.</a:t>
            </a:r>
          </a:p>
          <a:p>
            <a:pPr marL="0" indent="0">
              <a:buNone/>
            </a:pPr>
            <a:endParaRPr lang="pt-BR" dirty="0"/>
          </a:p>
          <a:p>
            <a:pPr marL="0" indent="0">
              <a:buNone/>
            </a:pPr>
            <a:endParaRPr lang="pt-BR" dirty="0"/>
          </a:p>
          <a:p>
            <a:pPr marL="0" indent="0">
              <a:buNone/>
            </a:pPr>
            <a:r>
              <a:rPr lang="pt-BR" sz="1600" dirty="0"/>
              <a:t>Exemplos:</a:t>
            </a:r>
          </a:p>
          <a:p>
            <a:pPr marL="0" indent="0">
              <a:buNone/>
            </a:pPr>
            <a:r>
              <a:rPr lang="pt-BR" sz="1600" dirty="0"/>
              <a:t>Isso acontece quando criamos um ícone com a foto do usuário </a:t>
            </a:r>
            <a:r>
              <a:rPr lang="pt-BR" sz="1600" i="1" dirty="0"/>
              <a:t>a partir do momento que ele se </a:t>
            </a:r>
            <a:r>
              <a:rPr lang="pt-BR" sz="1600" i="1" dirty="0" err="1"/>
              <a:t>logou</a:t>
            </a:r>
            <a:r>
              <a:rPr lang="pt-BR" sz="1600" i="1" dirty="0"/>
              <a:t>. </a:t>
            </a:r>
            <a:r>
              <a:rPr lang="pt-BR" sz="1600" dirty="0"/>
              <a:t>Indicando que ele está </a:t>
            </a:r>
            <a:r>
              <a:rPr lang="pt-BR" sz="1600" b="1" i="1" dirty="0"/>
              <a:t>logado</a:t>
            </a:r>
            <a:r>
              <a:rPr lang="pt-BR" sz="1600" i="1" dirty="0"/>
              <a:t> e evitando verificações.</a:t>
            </a:r>
          </a:p>
          <a:p>
            <a:pPr marL="0" indent="0">
              <a:buNone/>
            </a:pPr>
            <a:r>
              <a:rPr lang="pt-BR" sz="1600" dirty="0"/>
              <a:t>Acontece quando colocamos </a:t>
            </a:r>
            <a:r>
              <a:rPr lang="pt-BR" sz="1600" b="1" i="1" dirty="0" err="1"/>
              <a:t>breadcrumbs</a:t>
            </a:r>
            <a:r>
              <a:rPr lang="pt-BR" sz="1600" i="1" dirty="0"/>
              <a:t> </a:t>
            </a:r>
            <a:r>
              <a:rPr lang="pt-BR" sz="1600" dirty="0"/>
              <a:t>que indiquem qual seção do site o usuário está atualmente.</a:t>
            </a:r>
            <a:endParaRPr lang="pt-BR" sz="1600" b="1" i="1" dirty="0"/>
          </a:p>
        </p:txBody>
      </p:sp>
    </p:spTree>
    <p:extLst>
      <p:ext uri="{BB962C8B-B14F-4D97-AF65-F5344CB8AC3E}">
        <p14:creationId xmlns:p14="http://schemas.microsoft.com/office/powerpoint/2010/main" val="2500547456"/>
      </p:ext>
    </p:extLst>
  </p:cSld>
  <p:clrMapOvr>
    <a:masterClrMapping/>
  </p:clrMapOvr>
  <p:transition spd="med">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B00D5-2FBE-4B6E-8A23-984DFD5113BA}"/>
              </a:ext>
            </a:extLst>
          </p:cNvPr>
          <p:cNvSpPr>
            <a:spLocks noGrp="1"/>
          </p:cNvSpPr>
          <p:nvPr>
            <p:ph type="title"/>
          </p:nvPr>
        </p:nvSpPr>
        <p:spPr/>
        <p:txBody>
          <a:bodyPr>
            <a:normAutofit/>
          </a:bodyPr>
          <a:lstStyle/>
          <a:p>
            <a:r>
              <a:rPr lang="pt-BR" b="1" dirty="0"/>
              <a:t>Equivalência entre o sistema e o mundo real</a:t>
            </a:r>
            <a:endParaRPr lang="pt-BR" dirty="0"/>
          </a:p>
        </p:txBody>
      </p:sp>
      <p:sp>
        <p:nvSpPr>
          <p:cNvPr id="3" name="Espaço Reservado para Conteúdo 2">
            <a:extLst>
              <a:ext uri="{FF2B5EF4-FFF2-40B4-BE49-F238E27FC236}">
                <a16:creationId xmlns:a16="http://schemas.microsoft.com/office/drawing/2014/main" id="{3B3505A2-3168-438F-BACC-AD0FA3A995B8}"/>
              </a:ext>
            </a:extLst>
          </p:cNvPr>
          <p:cNvSpPr>
            <a:spLocks noGrp="1"/>
          </p:cNvSpPr>
          <p:nvPr>
            <p:ph idx="1"/>
          </p:nvPr>
        </p:nvSpPr>
        <p:spPr/>
        <p:txBody>
          <a:bodyPr>
            <a:normAutofit/>
          </a:bodyPr>
          <a:lstStyle/>
          <a:p>
            <a:pPr marL="0" indent="0">
              <a:buNone/>
            </a:pPr>
            <a:r>
              <a:rPr lang="pt-BR" dirty="0"/>
              <a:t>É o uso de termos e ícones relacionados ao mundo real e a sua utilização.</a:t>
            </a:r>
          </a:p>
          <a:p>
            <a:pPr marL="0" indent="0">
              <a:buNone/>
            </a:pPr>
            <a:endParaRPr lang="pt-BR" dirty="0"/>
          </a:p>
          <a:p>
            <a:pPr marL="0" indent="0">
              <a:buNone/>
            </a:pPr>
            <a:endParaRPr lang="pt-BR" dirty="0"/>
          </a:p>
          <a:p>
            <a:pPr marL="0" indent="0">
              <a:buNone/>
            </a:pPr>
            <a:r>
              <a:rPr lang="pt-BR" sz="1600" dirty="0"/>
              <a:t>Exemplo:</a:t>
            </a:r>
          </a:p>
          <a:p>
            <a:pPr marL="0" indent="0">
              <a:buNone/>
            </a:pPr>
            <a:r>
              <a:rPr lang="pt-BR" sz="1600" dirty="0"/>
              <a:t>Ícones do GIMP/Photoshop: </a:t>
            </a:r>
          </a:p>
          <a:p>
            <a:pPr marL="0" indent="0">
              <a:buNone/>
            </a:pPr>
            <a:r>
              <a:rPr lang="pt-BR" sz="1600" dirty="0"/>
              <a:t>	Pintar: pincel</a:t>
            </a:r>
          </a:p>
          <a:p>
            <a:pPr marL="0" indent="0">
              <a:buNone/>
            </a:pPr>
            <a:r>
              <a:rPr lang="pt-BR" sz="1600" dirty="0"/>
              <a:t>	Preencher com cor: Balde de Tinta</a:t>
            </a:r>
          </a:p>
          <a:p>
            <a:pPr marL="0" indent="0">
              <a:buNone/>
            </a:pPr>
            <a:r>
              <a:rPr lang="pt-BR" sz="1600" dirty="0"/>
              <a:t>Carrinho de compras</a:t>
            </a:r>
          </a:p>
        </p:txBody>
      </p:sp>
    </p:spTree>
    <p:extLst>
      <p:ext uri="{BB962C8B-B14F-4D97-AF65-F5344CB8AC3E}">
        <p14:creationId xmlns:p14="http://schemas.microsoft.com/office/powerpoint/2010/main" val="1316848844"/>
      </p:ext>
    </p:extLst>
  </p:cSld>
  <p:clrMapOvr>
    <a:masterClrMapping/>
  </p:clrMapOvr>
  <p:transition spd="med">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3139F-1E5D-4D1A-9768-05C6AB76461F}"/>
              </a:ext>
            </a:extLst>
          </p:cNvPr>
          <p:cNvSpPr>
            <a:spLocks noGrp="1"/>
          </p:cNvSpPr>
          <p:nvPr>
            <p:ph type="title"/>
          </p:nvPr>
        </p:nvSpPr>
        <p:spPr/>
        <p:txBody>
          <a:bodyPr>
            <a:normAutofit/>
          </a:bodyPr>
          <a:lstStyle/>
          <a:p>
            <a:r>
              <a:rPr lang="pt-BR" b="1" dirty="0"/>
              <a:t>Liberdade e controle do usuário</a:t>
            </a:r>
            <a:br>
              <a:rPr lang="pt-BR" dirty="0"/>
            </a:br>
            <a:endParaRPr lang="pt-BR" dirty="0"/>
          </a:p>
        </p:txBody>
      </p:sp>
      <p:sp>
        <p:nvSpPr>
          <p:cNvPr id="3" name="Espaço Reservado para Conteúdo 2">
            <a:extLst>
              <a:ext uri="{FF2B5EF4-FFF2-40B4-BE49-F238E27FC236}">
                <a16:creationId xmlns:a16="http://schemas.microsoft.com/office/drawing/2014/main" id="{77F0134D-6B2B-4442-A369-52C08B59415F}"/>
              </a:ext>
            </a:extLst>
          </p:cNvPr>
          <p:cNvSpPr>
            <a:spLocks noGrp="1"/>
          </p:cNvSpPr>
          <p:nvPr>
            <p:ph idx="1"/>
          </p:nvPr>
        </p:nvSpPr>
        <p:spPr/>
        <p:txBody>
          <a:bodyPr/>
          <a:lstStyle/>
          <a:p>
            <a:pPr marL="0" indent="0">
              <a:buNone/>
            </a:pPr>
            <a:r>
              <a:rPr lang="pt-BR" dirty="0"/>
              <a:t>O usuário deve ter a liberdade para ignorar, avançar, voltar e realizar etc.</a:t>
            </a:r>
          </a:p>
          <a:p>
            <a:pPr marL="0" indent="0">
              <a:buNone/>
            </a:pPr>
            <a:endParaRPr lang="pt-BR" dirty="0"/>
          </a:p>
          <a:p>
            <a:pPr marL="0" indent="0">
              <a:buNone/>
            </a:pPr>
            <a:endParaRPr lang="pt-BR" sz="1600" dirty="0"/>
          </a:p>
          <a:p>
            <a:pPr marL="0" indent="0">
              <a:buNone/>
            </a:pPr>
            <a:endParaRPr lang="pt-BR" sz="1600" dirty="0"/>
          </a:p>
          <a:p>
            <a:pPr marL="0" indent="0">
              <a:buNone/>
            </a:pPr>
            <a:endParaRPr lang="pt-BR" sz="1600" dirty="0"/>
          </a:p>
          <a:p>
            <a:pPr marL="0" indent="0">
              <a:buNone/>
            </a:pPr>
            <a:r>
              <a:rPr lang="pt-BR" sz="1600" dirty="0"/>
              <a:t>Exemplo:</a:t>
            </a:r>
          </a:p>
          <a:p>
            <a:pPr marL="0" indent="0">
              <a:buNone/>
            </a:pPr>
            <a:r>
              <a:rPr lang="pt-BR" sz="1600" dirty="0"/>
              <a:t>Não respeitar essa heurística faz com que o </a:t>
            </a:r>
            <a:r>
              <a:rPr lang="pt-BR" sz="1600" dirty="0" err="1"/>
              <a:t>usário</a:t>
            </a:r>
            <a:r>
              <a:rPr lang="pt-BR" sz="1600" dirty="0"/>
              <a:t> entre num </a:t>
            </a:r>
            <a:r>
              <a:rPr lang="pt-BR" sz="1600" i="1" dirty="0"/>
              <a:t>loop de frustração</a:t>
            </a:r>
            <a:r>
              <a:rPr lang="pt-BR" sz="1600" dirty="0"/>
              <a:t>. Não consigo cancelar minha compra, não consigo sair dessa tela, </a:t>
            </a:r>
            <a:r>
              <a:rPr lang="pt-BR" sz="1600" dirty="0" err="1"/>
              <a:t>etc</a:t>
            </a:r>
            <a:endParaRPr lang="pt-BR" sz="1600" dirty="0"/>
          </a:p>
        </p:txBody>
      </p:sp>
    </p:spTree>
    <p:extLst>
      <p:ext uri="{BB962C8B-B14F-4D97-AF65-F5344CB8AC3E}">
        <p14:creationId xmlns:p14="http://schemas.microsoft.com/office/powerpoint/2010/main" val="2051597322"/>
      </p:ext>
    </p:extLst>
  </p:cSld>
  <p:clrMapOvr>
    <a:masterClrMapping/>
  </p:clrMapOvr>
  <p:transition spd="med">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E7BD9-9B41-4D1E-BC29-3621D3C5A5C9}"/>
              </a:ext>
            </a:extLst>
          </p:cNvPr>
          <p:cNvSpPr>
            <a:spLocks noGrp="1"/>
          </p:cNvSpPr>
          <p:nvPr>
            <p:ph type="title"/>
          </p:nvPr>
        </p:nvSpPr>
        <p:spPr/>
        <p:txBody>
          <a:bodyPr/>
          <a:lstStyle/>
          <a:p>
            <a:r>
              <a:rPr lang="pt-BR" b="1" dirty="0"/>
              <a:t>Consistência de padrões</a:t>
            </a:r>
            <a:endParaRPr lang="pt-BR" dirty="0"/>
          </a:p>
        </p:txBody>
      </p:sp>
      <p:sp>
        <p:nvSpPr>
          <p:cNvPr id="3" name="Espaço Reservado para Conteúdo 2">
            <a:extLst>
              <a:ext uri="{FF2B5EF4-FFF2-40B4-BE49-F238E27FC236}">
                <a16:creationId xmlns:a16="http://schemas.microsoft.com/office/drawing/2014/main" id="{08A28B1B-0FC7-4223-953C-F93585100092}"/>
              </a:ext>
            </a:extLst>
          </p:cNvPr>
          <p:cNvSpPr>
            <a:spLocks noGrp="1"/>
          </p:cNvSpPr>
          <p:nvPr>
            <p:ph idx="1"/>
          </p:nvPr>
        </p:nvSpPr>
        <p:spPr/>
        <p:txBody>
          <a:bodyPr>
            <a:normAutofit lnSpcReduction="10000"/>
          </a:bodyPr>
          <a:lstStyle/>
          <a:p>
            <a:pPr marL="0" indent="0">
              <a:buNone/>
            </a:pPr>
            <a:r>
              <a:rPr lang="pt-BR" sz="2400" dirty="0"/>
              <a:t>Preserve os padrões já conhecidos pelo usuário, tais como os botões em X para fechar, etc.</a:t>
            </a:r>
          </a:p>
          <a:p>
            <a:pPr marL="0" indent="0">
              <a:buNone/>
            </a:pPr>
            <a:endParaRPr lang="pt-BR" dirty="0"/>
          </a:p>
          <a:p>
            <a:pPr marL="0" indent="0">
              <a:buNone/>
            </a:pPr>
            <a:r>
              <a:rPr lang="pt-BR" dirty="0"/>
              <a:t>O usuário não deve </a:t>
            </a:r>
            <a:r>
              <a:rPr lang="pt-BR" b="1" dirty="0"/>
              <a:t>nunca</a:t>
            </a:r>
            <a:r>
              <a:rPr lang="pt-BR" dirty="0"/>
              <a:t> ter que aprender a usar o seu software </a:t>
            </a:r>
            <a:r>
              <a:rPr lang="pt-BR" b="1" dirty="0"/>
              <a:t>do zero. </a:t>
            </a:r>
            <a:r>
              <a:rPr lang="pt-BR" dirty="0"/>
              <a:t>Ele têm de ser guiado e reconhecer elementos e formas familiares e respeitar a sua experiência anterior em sites e outras ferramentas.</a:t>
            </a:r>
          </a:p>
          <a:p>
            <a:pPr marL="0" indent="0">
              <a:buNone/>
            </a:pPr>
            <a:endParaRPr lang="pt-BR" sz="1600" dirty="0"/>
          </a:p>
          <a:p>
            <a:pPr marL="0" indent="0">
              <a:buNone/>
            </a:pPr>
            <a:r>
              <a:rPr lang="pt-BR" sz="1600" dirty="0"/>
              <a:t>Exemplos:</a:t>
            </a:r>
          </a:p>
          <a:p>
            <a:pPr marL="0" indent="0">
              <a:buNone/>
            </a:pPr>
            <a:r>
              <a:rPr lang="pt-BR" sz="1600" dirty="0"/>
              <a:t>“Menu do Windows 8.”</a:t>
            </a:r>
          </a:p>
          <a:p>
            <a:pPr marL="0" indent="0">
              <a:buNone/>
            </a:pPr>
            <a:r>
              <a:rPr lang="pt-BR" sz="1600" dirty="0"/>
              <a:t>“Aperte o X para pular”</a:t>
            </a:r>
          </a:p>
          <a:p>
            <a:pPr marL="0" indent="0">
              <a:buNone/>
            </a:pPr>
            <a:endParaRPr lang="pt-BR" dirty="0"/>
          </a:p>
        </p:txBody>
      </p:sp>
    </p:spTree>
    <p:extLst>
      <p:ext uri="{BB962C8B-B14F-4D97-AF65-F5344CB8AC3E}">
        <p14:creationId xmlns:p14="http://schemas.microsoft.com/office/powerpoint/2010/main" val="2926779002"/>
      </p:ext>
    </p:extLst>
  </p:cSld>
  <p:clrMapOvr>
    <a:masterClrMapping/>
  </p:clrMapOvr>
  <p:transition spd="med">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5767D-5740-4E49-93F9-29CBEBE542A9}"/>
              </a:ext>
            </a:extLst>
          </p:cNvPr>
          <p:cNvSpPr>
            <a:spLocks noGrp="1"/>
          </p:cNvSpPr>
          <p:nvPr>
            <p:ph type="title"/>
          </p:nvPr>
        </p:nvSpPr>
        <p:spPr/>
        <p:txBody>
          <a:bodyPr/>
          <a:lstStyle/>
          <a:p>
            <a:r>
              <a:rPr lang="pt-BR" b="1" dirty="0"/>
              <a:t>Prevenção de erros</a:t>
            </a:r>
            <a:endParaRPr lang="pt-BR" dirty="0"/>
          </a:p>
        </p:txBody>
      </p:sp>
      <p:sp>
        <p:nvSpPr>
          <p:cNvPr id="3" name="Espaço Reservado para Conteúdo 2">
            <a:extLst>
              <a:ext uri="{FF2B5EF4-FFF2-40B4-BE49-F238E27FC236}">
                <a16:creationId xmlns:a16="http://schemas.microsoft.com/office/drawing/2014/main" id="{35257E2D-EA84-4BD4-B178-E2C221A32469}"/>
              </a:ext>
            </a:extLst>
          </p:cNvPr>
          <p:cNvSpPr>
            <a:spLocks noGrp="1"/>
          </p:cNvSpPr>
          <p:nvPr>
            <p:ph idx="1"/>
          </p:nvPr>
        </p:nvSpPr>
        <p:spPr/>
        <p:txBody>
          <a:bodyPr/>
          <a:lstStyle/>
          <a:p>
            <a:pPr marL="0" indent="0">
              <a:buNone/>
            </a:pPr>
            <a:r>
              <a:rPr lang="pt-BR" dirty="0"/>
              <a:t>Ações drásticas como deletar e sair devem ser confirmadas antes de serem executadas, evitando, assim, erros.</a:t>
            </a:r>
          </a:p>
          <a:p>
            <a:pPr marL="0" indent="0">
              <a:buNone/>
            </a:pPr>
            <a:endParaRPr lang="pt-BR" dirty="0"/>
          </a:p>
          <a:p>
            <a:pPr marL="0" indent="0">
              <a:buNone/>
            </a:pPr>
            <a:endParaRPr lang="pt-BR" dirty="0"/>
          </a:p>
          <a:p>
            <a:pPr marL="0" indent="0">
              <a:buNone/>
            </a:pPr>
            <a:r>
              <a:rPr lang="pt-BR" sz="1600" dirty="0"/>
              <a:t>Exemplo traumático:</a:t>
            </a:r>
          </a:p>
          <a:p>
            <a:pPr marL="0" indent="0">
              <a:buNone/>
            </a:pPr>
            <a:r>
              <a:rPr lang="pt-BR" sz="1600" dirty="0"/>
              <a:t>Deseja formatar o pen drive? Sim: Exige confirmação</a:t>
            </a:r>
          </a:p>
          <a:p>
            <a:pPr marL="0" indent="0">
              <a:buNone/>
            </a:pPr>
            <a:r>
              <a:rPr lang="pt-BR" sz="1600" dirty="0"/>
              <a:t>Shift + Delete x Delete: Excluir os arquivos exige </a:t>
            </a:r>
            <a:r>
              <a:rPr lang="pt-BR" sz="1600" u="sng" dirty="0"/>
              <a:t>confirmação</a:t>
            </a:r>
            <a:r>
              <a:rPr lang="pt-BR" sz="1600" dirty="0"/>
              <a:t>, mandar para a lixeira não.</a:t>
            </a:r>
          </a:p>
        </p:txBody>
      </p:sp>
    </p:spTree>
    <p:extLst>
      <p:ext uri="{BB962C8B-B14F-4D97-AF65-F5344CB8AC3E}">
        <p14:creationId xmlns:p14="http://schemas.microsoft.com/office/powerpoint/2010/main" val="3437849899"/>
      </p:ext>
    </p:extLst>
  </p:cSld>
  <p:clrMapOvr>
    <a:masterClrMapping/>
  </p:clrMapOvr>
  <p:transition spd="med">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68426-6DD2-44C4-A5F6-4829D9C55D93}"/>
              </a:ext>
            </a:extLst>
          </p:cNvPr>
          <p:cNvSpPr>
            <a:spLocks noGrp="1"/>
          </p:cNvSpPr>
          <p:nvPr>
            <p:ph type="title"/>
          </p:nvPr>
        </p:nvSpPr>
        <p:spPr/>
        <p:txBody>
          <a:bodyPr/>
          <a:lstStyle/>
          <a:p>
            <a:r>
              <a:rPr lang="pt-BR" b="1" dirty="0"/>
              <a:t>Reconhecimento x memorização</a:t>
            </a:r>
            <a:endParaRPr lang="pt-BR" dirty="0"/>
          </a:p>
        </p:txBody>
      </p:sp>
      <p:sp>
        <p:nvSpPr>
          <p:cNvPr id="3" name="Espaço Reservado para Conteúdo 2">
            <a:extLst>
              <a:ext uri="{FF2B5EF4-FFF2-40B4-BE49-F238E27FC236}">
                <a16:creationId xmlns:a16="http://schemas.microsoft.com/office/drawing/2014/main" id="{A7A96580-01E5-428C-8360-7D6AF556A390}"/>
              </a:ext>
            </a:extLst>
          </p:cNvPr>
          <p:cNvSpPr>
            <a:spLocks noGrp="1"/>
          </p:cNvSpPr>
          <p:nvPr>
            <p:ph idx="1"/>
          </p:nvPr>
        </p:nvSpPr>
        <p:spPr/>
        <p:txBody>
          <a:bodyPr/>
          <a:lstStyle/>
          <a:p>
            <a:pPr marL="0" indent="0">
              <a:buNone/>
            </a:pPr>
            <a:r>
              <a:rPr lang="pt-BR" dirty="0"/>
              <a:t>O usuário não tem obrigação de lembrar todo o caminho que fez dentro de um site.</a:t>
            </a:r>
          </a:p>
          <a:p>
            <a:pPr marL="0" indent="0">
              <a:buNone/>
            </a:pPr>
            <a:endParaRPr lang="pt-BR" dirty="0"/>
          </a:p>
          <a:p>
            <a:pPr marL="0" indent="0">
              <a:buNone/>
            </a:pPr>
            <a:endParaRPr lang="pt-BR" sz="1600" dirty="0"/>
          </a:p>
          <a:p>
            <a:pPr marL="0" indent="0">
              <a:buNone/>
            </a:pPr>
            <a:r>
              <a:rPr lang="pt-BR" sz="1600" dirty="0"/>
              <a:t>Exemplo:</a:t>
            </a:r>
          </a:p>
          <a:p>
            <a:pPr marL="0" indent="0">
              <a:buNone/>
            </a:pPr>
            <a:r>
              <a:rPr lang="pt-BR" sz="1600" dirty="0"/>
              <a:t>Uso de </a:t>
            </a:r>
            <a:r>
              <a:rPr lang="pt-BR" sz="1600" i="1" dirty="0" err="1"/>
              <a:t>breadcrumbs</a:t>
            </a:r>
            <a:r>
              <a:rPr lang="pt-BR" sz="1600" dirty="0"/>
              <a:t> e mapa do site para facilitar a navegação.</a:t>
            </a:r>
          </a:p>
          <a:p>
            <a:pPr marL="0" indent="0">
              <a:buNone/>
            </a:pPr>
            <a:r>
              <a:rPr lang="pt-BR" sz="1600" dirty="0"/>
              <a:t>Manter o menu em diferentes patês do site de forma com que ele consiga se localizar.</a:t>
            </a:r>
          </a:p>
        </p:txBody>
      </p:sp>
    </p:spTree>
    <p:extLst>
      <p:ext uri="{BB962C8B-B14F-4D97-AF65-F5344CB8AC3E}">
        <p14:creationId xmlns:p14="http://schemas.microsoft.com/office/powerpoint/2010/main" val="2350237002"/>
      </p:ext>
    </p:extLst>
  </p:cSld>
  <p:clrMapOvr>
    <a:masterClrMapping/>
  </p:clrMapOvr>
  <p:transition spd="med">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A9367-23C3-4850-A1B8-F3157AB6899B}"/>
              </a:ext>
            </a:extLst>
          </p:cNvPr>
          <p:cNvSpPr>
            <a:spLocks noGrp="1"/>
          </p:cNvSpPr>
          <p:nvPr>
            <p:ph type="title"/>
          </p:nvPr>
        </p:nvSpPr>
        <p:spPr/>
        <p:txBody>
          <a:bodyPr/>
          <a:lstStyle/>
          <a:p>
            <a:r>
              <a:rPr lang="pt-BR" b="1" dirty="0"/>
              <a:t>Flexibilidade</a:t>
            </a:r>
            <a:endParaRPr lang="pt-BR" dirty="0"/>
          </a:p>
        </p:txBody>
      </p:sp>
      <p:sp>
        <p:nvSpPr>
          <p:cNvPr id="3" name="Espaço Reservado para Conteúdo 2">
            <a:extLst>
              <a:ext uri="{FF2B5EF4-FFF2-40B4-BE49-F238E27FC236}">
                <a16:creationId xmlns:a16="http://schemas.microsoft.com/office/drawing/2014/main" id="{3C9386E7-5568-4795-91AE-CDE7E47D34DE}"/>
              </a:ext>
            </a:extLst>
          </p:cNvPr>
          <p:cNvSpPr>
            <a:spLocks noGrp="1"/>
          </p:cNvSpPr>
          <p:nvPr>
            <p:ph idx="1"/>
          </p:nvPr>
        </p:nvSpPr>
        <p:spPr/>
        <p:txBody>
          <a:bodyPr>
            <a:normAutofit/>
          </a:bodyPr>
          <a:lstStyle/>
          <a:p>
            <a:pPr marL="0" indent="0">
              <a:buNone/>
            </a:pPr>
            <a:r>
              <a:rPr lang="pt-BR" dirty="0"/>
              <a:t>O usuário deve poder escolher o melhor ajuste para utilizar a interface. E, idealmente, ela não pode </a:t>
            </a:r>
            <a:r>
              <a:rPr lang="pt-BR" i="1" dirty="0"/>
              <a:t>parar de funcionar</a:t>
            </a:r>
            <a:r>
              <a:rPr lang="pt-BR" dirty="0"/>
              <a:t>.</a:t>
            </a:r>
          </a:p>
          <a:p>
            <a:pPr marL="0" indent="0">
              <a:buNone/>
            </a:pPr>
            <a:endParaRPr lang="pt-BR" dirty="0"/>
          </a:p>
          <a:p>
            <a:pPr marL="0" indent="0">
              <a:buNone/>
            </a:pPr>
            <a:endParaRPr lang="pt-BR" dirty="0"/>
          </a:p>
          <a:p>
            <a:pPr marL="0" indent="0">
              <a:buNone/>
            </a:pPr>
            <a:r>
              <a:rPr lang="pt-BR" sz="1600" dirty="0"/>
              <a:t>Exemplo:</a:t>
            </a:r>
          </a:p>
          <a:p>
            <a:pPr marL="0" indent="0">
              <a:buNone/>
            </a:pPr>
            <a:r>
              <a:rPr lang="pt-BR" sz="1600" dirty="0"/>
              <a:t>Redimensionar janelas.</a:t>
            </a:r>
          </a:p>
          <a:p>
            <a:pPr marL="0" indent="0">
              <a:buNone/>
            </a:pPr>
            <a:r>
              <a:rPr lang="pt-BR" sz="1600" dirty="0"/>
              <a:t>Teclado do </a:t>
            </a:r>
            <a:r>
              <a:rPr lang="pt-BR" sz="1600" dirty="0" err="1"/>
              <a:t>google</a:t>
            </a:r>
            <a:r>
              <a:rPr lang="pt-BR" sz="1600" dirty="0"/>
              <a:t>.</a:t>
            </a:r>
          </a:p>
          <a:p>
            <a:pPr marL="0" indent="0">
              <a:buNone/>
            </a:pPr>
            <a:r>
              <a:rPr lang="pt-BR" sz="1600" dirty="0"/>
              <a:t>Alterar resolução</a:t>
            </a:r>
          </a:p>
          <a:p>
            <a:pPr marL="0" indent="0">
              <a:buNone/>
            </a:pPr>
            <a:r>
              <a:rPr lang="pt-BR" sz="1600" dirty="0"/>
              <a:t>Tamanho de tela maior</a:t>
            </a:r>
          </a:p>
        </p:txBody>
      </p:sp>
    </p:spTree>
    <p:extLst>
      <p:ext uri="{BB962C8B-B14F-4D97-AF65-F5344CB8AC3E}">
        <p14:creationId xmlns:p14="http://schemas.microsoft.com/office/powerpoint/2010/main" val="505462367"/>
      </p:ext>
    </p:extLst>
  </p:cSld>
  <p:clrMapOvr>
    <a:masterClrMapping/>
  </p:clrMapOvr>
  <p:transition spd="med">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076F3-514E-4049-9529-B100A5ABDA2F}"/>
              </a:ext>
            </a:extLst>
          </p:cNvPr>
          <p:cNvSpPr>
            <a:spLocks noGrp="1"/>
          </p:cNvSpPr>
          <p:nvPr>
            <p:ph type="title"/>
          </p:nvPr>
        </p:nvSpPr>
        <p:spPr/>
        <p:txBody>
          <a:bodyPr/>
          <a:lstStyle/>
          <a:p>
            <a:r>
              <a:rPr lang="pt-BR" b="1" dirty="0"/>
              <a:t>Estética e Minimalismo</a:t>
            </a:r>
            <a:endParaRPr lang="pt-BR" dirty="0"/>
          </a:p>
        </p:txBody>
      </p:sp>
      <p:sp>
        <p:nvSpPr>
          <p:cNvPr id="3" name="Espaço Reservado para Conteúdo 2">
            <a:extLst>
              <a:ext uri="{FF2B5EF4-FFF2-40B4-BE49-F238E27FC236}">
                <a16:creationId xmlns:a16="http://schemas.microsoft.com/office/drawing/2014/main" id="{FFFB31BA-1990-46EF-865E-4E43A4440DAA}"/>
              </a:ext>
            </a:extLst>
          </p:cNvPr>
          <p:cNvSpPr>
            <a:spLocks noGrp="1"/>
          </p:cNvSpPr>
          <p:nvPr>
            <p:ph idx="1"/>
          </p:nvPr>
        </p:nvSpPr>
        <p:spPr/>
        <p:txBody>
          <a:bodyPr>
            <a:normAutofit/>
          </a:bodyPr>
          <a:lstStyle/>
          <a:p>
            <a:pPr marL="0" indent="0">
              <a:buNone/>
            </a:pPr>
            <a:r>
              <a:rPr lang="pt-BR" dirty="0"/>
              <a:t>Evite colocar muitas informações juntas. Ocultar parte da informação e permitir que o usuário a visualize apenas quando quiser é uma alternativa.</a:t>
            </a:r>
          </a:p>
          <a:p>
            <a:pPr marL="0" indent="0">
              <a:buNone/>
            </a:pPr>
            <a:r>
              <a:rPr lang="pt-BR" dirty="0"/>
              <a:t>Manter as interfaces simples e ter preocupação com a estética do produto.</a:t>
            </a:r>
          </a:p>
          <a:p>
            <a:pPr marL="0" indent="0">
              <a:buNone/>
            </a:pPr>
            <a:endParaRPr lang="pt-BR" dirty="0"/>
          </a:p>
          <a:p>
            <a:pPr marL="0" indent="0">
              <a:buNone/>
            </a:pPr>
            <a:endParaRPr lang="pt-BR" dirty="0"/>
          </a:p>
          <a:p>
            <a:pPr marL="0" indent="0">
              <a:buNone/>
            </a:pPr>
            <a:r>
              <a:rPr lang="pt-BR" sz="1600" dirty="0"/>
              <a:t>Exemplo:</a:t>
            </a:r>
          </a:p>
          <a:p>
            <a:pPr marL="0" indent="0">
              <a:buNone/>
            </a:pPr>
            <a:r>
              <a:rPr lang="pt-BR" sz="1600" dirty="0"/>
              <a:t>Instagram – Leia mais.</a:t>
            </a:r>
          </a:p>
          <a:p>
            <a:pPr marL="0" indent="0">
              <a:buNone/>
            </a:pPr>
            <a:r>
              <a:rPr lang="pt-BR" sz="1600" dirty="0"/>
              <a:t>Expandir Menu</a:t>
            </a:r>
          </a:p>
          <a:p>
            <a:pPr marL="0" indent="0">
              <a:buNone/>
            </a:pPr>
            <a:r>
              <a:rPr lang="pt-BR" sz="1600" dirty="0"/>
              <a:t>Menu </a:t>
            </a:r>
            <a:r>
              <a:rPr lang="pt-BR" sz="1600" i="1" dirty="0"/>
              <a:t>Hamburguer</a:t>
            </a:r>
          </a:p>
        </p:txBody>
      </p:sp>
    </p:spTree>
    <p:extLst>
      <p:ext uri="{BB962C8B-B14F-4D97-AF65-F5344CB8AC3E}">
        <p14:creationId xmlns:p14="http://schemas.microsoft.com/office/powerpoint/2010/main" val="3632335385"/>
      </p:ext>
    </p:extLst>
  </p:cSld>
  <p:clrMapOvr>
    <a:masterClrMapping/>
  </p:clrMapOvr>
  <p:transition spd="med">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01031-FEA2-4383-A3D0-54AFEA71B737}"/>
              </a:ext>
            </a:extLst>
          </p:cNvPr>
          <p:cNvSpPr>
            <a:spLocks noGrp="1"/>
          </p:cNvSpPr>
          <p:nvPr>
            <p:ph type="title"/>
          </p:nvPr>
        </p:nvSpPr>
        <p:spPr/>
        <p:txBody>
          <a:bodyPr/>
          <a:lstStyle/>
          <a:p>
            <a:r>
              <a:rPr lang="pt-BR" b="1" dirty="0"/>
              <a:t>Reconhecimento de erros</a:t>
            </a:r>
            <a:endParaRPr lang="pt-BR" dirty="0"/>
          </a:p>
        </p:txBody>
      </p:sp>
      <p:sp>
        <p:nvSpPr>
          <p:cNvPr id="3" name="Espaço Reservado para Conteúdo 2">
            <a:extLst>
              <a:ext uri="{FF2B5EF4-FFF2-40B4-BE49-F238E27FC236}">
                <a16:creationId xmlns:a16="http://schemas.microsoft.com/office/drawing/2014/main" id="{115BF1CA-D3BE-442D-B072-2ABB06640CA3}"/>
              </a:ext>
            </a:extLst>
          </p:cNvPr>
          <p:cNvSpPr>
            <a:spLocks noGrp="1"/>
          </p:cNvSpPr>
          <p:nvPr>
            <p:ph idx="1"/>
          </p:nvPr>
        </p:nvSpPr>
        <p:spPr/>
        <p:txBody>
          <a:bodyPr>
            <a:normAutofit/>
          </a:bodyPr>
          <a:lstStyle/>
          <a:p>
            <a:pPr marL="0" indent="0">
              <a:buNone/>
            </a:pPr>
            <a:r>
              <a:rPr lang="pt-BR" dirty="0"/>
              <a:t>Quando algo sair errado, deixe claro para o usuário o que está acontecendo e o que ele deve fazer para resolver e fornecer dicas para a recuperação de estado.</a:t>
            </a:r>
          </a:p>
          <a:p>
            <a:pPr marL="0" indent="0">
              <a:buNone/>
            </a:pPr>
            <a:endParaRPr lang="pt-BR" dirty="0"/>
          </a:p>
          <a:p>
            <a:pPr marL="0" indent="0">
              <a:buNone/>
            </a:pPr>
            <a:endParaRPr lang="pt-BR" dirty="0"/>
          </a:p>
          <a:p>
            <a:pPr marL="0" indent="0">
              <a:buNone/>
            </a:pPr>
            <a:endParaRPr lang="pt-BR" dirty="0"/>
          </a:p>
          <a:p>
            <a:pPr marL="0" indent="0">
              <a:buNone/>
            </a:pPr>
            <a:r>
              <a:rPr lang="pt-BR" dirty="0"/>
              <a:t>Exemplo:</a:t>
            </a:r>
          </a:p>
          <a:p>
            <a:pPr marL="0" indent="0">
              <a:buNone/>
            </a:pPr>
            <a:r>
              <a:rPr lang="pt-BR" dirty="0"/>
              <a:t>“O Firefox fechou e vai ser reiniciado. Recuperaremos as suas abas.</a:t>
            </a:r>
          </a:p>
        </p:txBody>
      </p:sp>
    </p:spTree>
    <p:extLst>
      <p:ext uri="{BB962C8B-B14F-4D97-AF65-F5344CB8AC3E}">
        <p14:creationId xmlns:p14="http://schemas.microsoft.com/office/powerpoint/2010/main" val="2202630734"/>
      </p:ext>
    </p:extLst>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normAutofit/>
          </a:bodyPr>
          <a:lstStyle/>
          <a:p>
            <a:r>
              <a:rPr lang="pt-BR" dirty="0"/>
              <a:t>USABILIDADE</a:t>
            </a:r>
          </a:p>
        </p:txBody>
      </p:sp>
      <p:sp>
        <p:nvSpPr>
          <p:cNvPr id="12" name="Espaço Reservado para Texto 11"/>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169196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1C717-7E6C-4B3F-BFFA-3122B48EA3AC}"/>
              </a:ext>
            </a:extLst>
          </p:cNvPr>
          <p:cNvSpPr>
            <a:spLocks noGrp="1"/>
          </p:cNvSpPr>
          <p:nvPr>
            <p:ph type="title"/>
          </p:nvPr>
        </p:nvSpPr>
        <p:spPr/>
        <p:txBody>
          <a:bodyPr/>
          <a:lstStyle/>
          <a:p>
            <a:r>
              <a:rPr lang="pt-BR" b="1" dirty="0"/>
              <a:t>Ajuda</a:t>
            </a:r>
            <a:endParaRPr lang="pt-BR" dirty="0"/>
          </a:p>
        </p:txBody>
      </p:sp>
      <p:sp>
        <p:nvSpPr>
          <p:cNvPr id="3" name="Espaço Reservado para Conteúdo 2">
            <a:extLst>
              <a:ext uri="{FF2B5EF4-FFF2-40B4-BE49-F238E27FC236}">
                <a16:creationId xmlns:a16="http://schemas.microsoft.com/office/drawing/2014/main" id="{46F2F0E1-0E4F-428B-94A7-0B804C95B365}"/>
              </a:ext>
            </a:extLst>
          </p:cNvPr>
          <p:cNvSpPr>
            <a:spLocks noGrp="1"/>
          </p:cNvSpPr>
          <p:nvPr>
            <p:ph idx="1"/>
          </p:nvPr>
        </p:nvSpPr>
        <p:spPr/>
        <p:txBody>
          <a:bodyPr/>
          <a:lstStyle/>
          <a:p>
            <a:pPr marL="0" indent="0">
              <a:buNone/>
            </a:pPr>
            <a:r>
              <a:rPr lang="pt-BR" dirty="0"/>
              <a:t>Oriente o usuário sobre a informação necessária e sempre busque deixar isto o mais claro possível e da maneira mais rápida.</a:t>
            </a:r>
          </a:p>
          <a:p>
            <a:pPr marL="0" indent="0">
              <a:buNone/>
            </a:pPr>
            <a:r>
              <a:rPr lang="pt-BR" dirty="0"/>
              <a:t>Não é necessário um botão de ajuda, não espere o usuário pedir ajuda.</a:t>
            </a:r>
          </a:p>
          <a:p>
            <a:pPr marL="0" indent="0">
              <a:buNone/>
            </a:pPr>
            <a:endParaRPr lang="pt-BR" dirty="0"/>
          </a:p>
          <a:p>
            <a:pPr marL="0" indent="0">
              <a:buNone/>
            </a:pPr>
            <a:r>
              <a:rPr lang="pt-BR" dirty="0"/>
              <a:t>Exemplo:</a:t>
            </a:r>
          </a:p>
          <a:p>
            <a:pPr marL="0" indent="0">
              <a:buNone/>
            </a:pPr>
            <a:r>
              <a:rPr lang="pt-BR" dirty="0"/>
              <a:t>Campos com validação que ficam em vermelho e colocam a máscara adequada:</a:t>
            </a:r>
          </a:p>
          <a:p>
            <a:pPr marL="0" indent="0">
              <a:buNone/>
            </a:pPr>
            <a:r>
              <a:rPr lang="pt-BR" dirty="0"/>
              <a:t>“Sua senha precisa ter caracteres especiais e 8 dígitos”</a:t>
            </a:r>
          </a:p>
        </p:txBody>
      </p:sp>
    </p:spTree>
    <p:extLst>
      <p:ext uri="{BB962C8B-B14F-4D97-AF65-F5344CB8AC3E}">
        <p14:creationId xmlns:p14="http://schemas.microsoft.com/office/powerpoint/2010/main" val="1663686346"/>
      </p:ext>
    </p:extLst>
  </p:cSld>
  <p:clrMapOvr>
    <a:masterClrMapping/>
  </p:clrMapOvr>
  <p:transition spd="med">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Referências </a:t>
            </a:r>
          </a:p>
        </p:txBody>
      </p:sp>
      <p:sp>
        <p:nvSpPr>
          <p:cNvPr id="6" name="Espaço Reservado para Conteúdo 5"/>
          <p:cNvSpPr>
            <a:spLocks noGrp="1"/>
          </p:cNvSpPr>
          <p:nvPr>
            <p:ph idx="1"/>
          </p:nvPr>
        </p:nvSpPr>
        <p:spPr/>
        <p:txBody>
          <a:bodyPr/>
          <a:lstStyle/>
          <a:p>
            <a:pPr marL="0" indent="0">
              <a:buNone/>
            </a:pPr>
            <a:r>
              <a:rPr lang="pt-BR" sz="1200" i="1" dirty="0" err="1"/>
              <a:t>UXDesign</a:t>
            </a:r>
            <a:r>
              <a:rPr lang="pt-BR" sz="1200" i="1" dirty="0"/>
              <a:t> Brasil</a:t>
            </a:r>
          </a:p>
          <a:p>
            <a:pPr marL="0" indent="0">
              <a:buNone/>
            </a:pPr>
            <a:r>
              <a:rPr lang="pt-BR" sz="1200" i="1" dirty="0">
                <a:hlinkClick r:id="rId2"/>
              </a:rPr>
              <a:t>https://brasil.uxdesign.cc/a-import%C3%A2ncia-do-design-responsivo-5f31966323d1</a:t>
            </a:r>
            <a:endParaRPr lang="pt-BR" sz="1200" i="1" dirty="0"/>
          </a:p>
          <a:p>
            <a:pPr marL="0" indent="0">
              <a:buNone/>
            </a:pPr>
            <a:r>
              <a:rPr lang="pt-BR" sz="1200" i="1" dirty="0"/>
              <a:t>Design </a:t>
            </a:r>
            <a:r>
              <a:rPr lang="pt-BR" sz="1200" i="1" dirty="0" err="1"/>
              <a:t>Culture</a:t>
            </a:r>
            <a:endParaRPr lang="pt-BR" sz="1200" i="1" dirty="0"/>
          </a:p>
          <a:p>
            <a:pPr marL="0" indent="0">
              <a:buNone/>
            </a:pPr>
            <a:r>
              <a:rPr lang="pt-BR" sz="1200" i="1" dirty="0">
                <a:hlinkClick r:id="rId3"/>
              </a:rPr>
              <a:t>https://designculture.com.br/10-dicas-de-como-comecar-um-design-responsivo</a:t>
            </a:r>
            <a:endParaRPr lang="pt-BR" sz="1200" i="1" dirty="0"/>
          </a:p>
          <a:p>
            <a:pPr marL="0" indent="0">
              <a:buNone/>
            </a:pPr>
            <a:r>
              <a:rPr lang="pt-BR" sz="1200" i="1" dirty="0" err="1"/>
              <a:t>Tableless</a:t>
            </a:r>
            <a:endParaRPr lang="pt-BR" sz="1200" i="1" dirty="0"/>
          </a:p>
          <a:p>
            <a:pPr marL="0" indent="0">
              <a:buNone/>
            </a:pPr>
            <a:r>
              <a:rPr lang="pt-BR" sz="1200" i="1" dirty="0"/>
              <a:t>https://tableless.com.br/introducao-sobre-media-queries</a:t>
            </a:r>
          </a:p>
          <a:p>
            <a:pPr marL="0" indent="0">
              <a:buNone/>
            </a:pPr>
            <a:r>
              <a:rPr lang="pt-BR" sz="1200" i="1" dirty="0"/>
              <a:t>Norman Nielsen </a:t>
            </a:r>
            <a:r>
              <a:rPr lang="pt-BR" sz="1200" i="1" dirty="0" err="1"/>
              <a:t>Group</a:t>
            </a:r>
            <a:endParaRPr lang="pt-BR" sz="1200" i="1" dirty="0"/>
          </a:p>
          <a:p>
            <a:pPr marL="0" indent="0">
              <a:buNone/>
            </a:pPr>
            <a:r>
              <a:rPr lang="pt-BR" sz="1200" i="1" dirty="0"/>
              <a:t>https://www.nngroup.com/</a:t>
            </a:r>
          </a:p>
          <a:p>
            <a:pPr marL="0" indent="0">
              <a:buNone/>
            </a:pPr>
            <a:endParaRPr lang="pt-BR" sz="1200" i="1" dirty="0"/>
          </a:p>
        </p:txBody>
      </p:sp>
    </p:spTree>
    <p:extLst>
      <p:ext uri="{BB962C8B-B14F-4D97-AF65-F5344CB8AC3E}">
        <p14:creationId xmlns:p14="http://schemas.microsoft.com/office/powerpoint/2010/main" val="3320579986"/>
      </p:ext>
    </p:extLst>
  </p:cSld>
  <p:clrMapOvr>
    <a:masterClrMapping/>
  </p:clrMapOvr>
  <p:transition spd="med">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053DC-4CB8-4FB7-B56E-9E978832F5E9}"/>
              </a:ext>
            </a:extLst>
          </p:cNvPr>
          <p:cNvSpPr>
            <a:spLocks noGrp="1"/>
          </p:cNvSpPr>
          <p:nvPr>
            <p:ph type="title"/>
          </p:nvPr>
        </p:nvSpPr>
        <p:spPr/>
        <p:txBody>
          <a:bodyPr/>
          <a:lstStyle/>
          <a:p>
            <a:r>
              <a:rPr lang="pt-BR" dirty="0"/>
              <a:t>Referências práticas</a:t>
            </a:r>
          </a:p>
        </p:txBody>
      </p:sp>
      <p:sp>
        <p:nvSpPr>
          <p:cNvPr id="3" name="Espaço Reservado para Conteúdo 2">
            <a:extLst>
              <a:ext uri="{FF2B5EF4-FFF2-40B4-BE49-F238E27FC236}">
                <a16:creationId xmlns:a16="http://schemas.microsoft.com/office/drawing/2014/main" id="{1E2C5DD1-CFCF-485F-BD1B-7449E2375461}"/>
              </a:ext>
            </a:extLst>
          </p:cNvPr>
          <p:cNvSpPr>
            <a:spLocks noGrp="1"/>
          </p:cNvSpPr>
          <p:nvPr>
            <p:ph idx="1"/>
          </p:nvPr>
        </p:nvSpPr>
        <p:spPr/>
        <p:txBody>
          <a:bodyPr/>
          <a:lstStyle/>
          <a:p>
            <a:pPr marL="0" indent="0">
              <a:buNone/>
            </a:pPr>
            <a:r>
              <a:rPr lang="pt-BR" dirty="0">
                <a:hlinkClick r:id="rId2"/>
              </a:rPr>
              <a:t>https://medium.com/sketch-app-sources/design-cheatsheet-274384775da9</a:t>
            </a:r>
            <a:endParaRPr lang="pt-BR" dirty="0"/>
          </a:p>
          <a:p>
            <a:pPr marL="0" indent="0">
              <a:buNone/>
            </a:pPr>
            <a:r>
              <a:rPr lang="pt-BR" dirty="0">
                <a:hlinkClick r:id="rId3"/>
              </a:rPr>
              <a:t>https://digitalsynopsis.com/design/ui-button-design-rules/?fbclid=IwAR14Ql-xbYvza78gcWeky3JSvZBLlAEyZzzMRXV26wBXDcLeTYKb2Masoig</a:t>
            </a:r>
            <a:endParaRPr lang="pt-BR" dirty="0"/>
          </a:p>
          <a:p>
            <a:pPr marL="0" indent="0">
              <a:buNone/>
            </a:pPr>
            <a:r>
              <a:rPr lang="pt-BR" dirty="0">
                <a:hlinkClick r:id="rId4"/>
              </a:rPr>
              <a:t>https://www.userfocus.co.uk/resources/guidelines.html</a:t>
            </a:r>
            <a:endParaRPr lang="pt-BR" dirty="0"/>
          </a:p>
          <a:p>
            <a:pPr marL="0" indent="0">
              <a:buNone/>
            </a:pPr>
            <a:r>
              <a:rPr lang="pt-BR" dirty="0">
                <a:hlinkClick r:id="rId5"/>
              </a:rPr>
              <a:t>https://www.nngroup.com/articles/ten-usability-heuristics/</a:t>
            </a:r>
            <a:endParaRPr lang="pt-BR" dirty="0"/>
          </a:p>
          <a:p>
            <a:pPr marL="0" indent="0">
              <a:buNone/>
            </a:pPr>
            <a:r>
              <a:rPr lang="pt-BR" dirty="0">
                <a:hlinkClick r:id="rId6"/>
              </a:rPr>
              <a:t>https://uxdesign.cc/ux-design-heuristics-meets-psychology-9f93695bda42</a:t>
            </a:r>
            <a:endParaRPr lang="pt-BR" dirty="0"/>
          </a:p>
          <a:p>
            <a:pPr marL="0" indent="0">
              <a:buNone/>
            </a:pPr>
            <a:r>
              <a:rPr lang="pt-BR" dirty="0">
                <a:hlinkClick r:id="rId7"/>
              </a:rPr>
              <a:t>https://www.designmantic.com/blog/infographics/14-user-facts-for-ux-designers/</a:t>
            </a:r>
            <a:endParaRPr lang="pt-BR" dirty="0"/>
          </a:p>
          <a:p>
            <a:pPr marL="0" indent="0">
              <a:buNone/>
            </a:pPr>
            <a:r>
              <a:rPr lang="pt-BR" dirty="0">
                <a:hlinkClick r:id="rId8"/>
              </a:rPr>
              <a:t>https://skyje.com/responsive-web-design-infographic/</a:t>
            </a:r>
            <a:endParaRPr lang="pt-BR" dirty="0"/>
          </a:p>
          <a:p>
            <a:pPr marL="0" indent="0">
              <a:buNone/>
            </a:pPr>
            <a:endParaRPr lang="pt-BR" dirty="0"/>
          </a:p>
        </p:txBody>
      </p:sp>
    </p:spTree>
    <p:extLst>
      <p:ext uri="{BB962C8B-B14F-4D97-AF65-F5344CB8AC3E}">
        <p14:creationId xmlns:p14="http://schemas.microsoft.com/office/powerpoint/2010/main" val="3430829057"/>
      </p:ext>
    </p:extLst>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E70A1-462E-43C8-AFF8-A7747D9DF9EC}"/>
              </a:ext>
            </a:extLst>
          </p:cNvPr>
          <p:cNvSpPr>
            <a:spLocks noGrp="1"/>
          </p:cNvSpPr>
          <p:nvPr>
            <p:ph type="title"/>
          </p:nvPr>
        </p:nvSpPr>
        <p:spPr/>
        <p:txBody>
          <a:bodyPr/>
          <a:lstStyle/>
          <a:p>
            <a:r>
              <a:rPr lang="pt-BR" dirty="0"/>
              <a:t>Definição</a:t>
            </a:r>
          </a:p>
        </p:txBody>
      </p:sp>
      <p:sp>
        <p:nvSpPr>
          <p:cNvPr id="3" name="Espaço Reservado para Conteúdo 2">
            <a:extLst>
              <a:ext uri="{FF2B5EF4-FFF2-40B4-BE49-F238E27FC236}">
                <a16:creationId xmlns:a16="http://schemas.microsoft.com/office/drawing/2014/main" id="{7DAB16E4-FFED-40B7-82DA-79F4915440F6}"/>
              </a:ext>
            </a:extLst>
          </p:cNvPr>
          <p:cNvSpPr>
            <a:spLocks noGrp="1"/>
          </p:cNvSpPr>
          <p:nvPr>
            <p:ph idx="1"/>
          </p:nvPr>
        </p:nvSpPr>
        <p:spPr/>
        <p:txBody>
          <a:bodyPr>
            <a:normAutofit/>
          </a:bodyPr>
          <a:lstStyle/>
          <a:p>
            <a:pPr marL="0" indent="0">
              <a:buNone/>
            </a:pPr>
            <a:r>
              <a:rPr lang="pt-BR" dirty="0"/>
              <a:t>Usabilidade é característica daquilo que é funcional e simples.</a:t>
            </a:r>
            <a:br>
              <a:rPr lang="pt-BR" dirty="0"/>
            </a:br>
            <a:br>
              <a:rPr lang="pt-BR" b="1" dirty="0"/>
            </a:br>
            <a:r>
              <a:rPr lang="pt-BR" dirty="0"/>
              <a:t>A usabilidade na internet foca na interação dos usuários com websites e sistemas da web. As interfaces devem ser desenvolvidas, de modo a garantir a qualidade e a eficiência de um site através de um estudo que envolve a engenharia de software, desenvolvimento de telas, e estudo de uso da aplicação em si.</a:t>
            </a:r>
          </a:p>
          <a:p>
            <a:pPr marL="0" indent="0">
              <a:buNone/>
            </a:pPr>
            <a:r>
              <a:rPr lang="pt-BR" dirty="0"/>
              <a:t>Saber construir uma tela de modo que ela seja relativamente fácil de usar para qualquer tipo de usuário, experiente ou inexperiente com a Internet, não é algo simples e requer muito estudo afim de facilitar a utilização para </a:t>
            </a:r>
            <a:r>
              <a:rPr lang="pt-BR" b="1" dirty="0"/>
              <a:t>todos os usuários</a:t>
            </a:r>
            <a:r>
              <a:rPr lang="pt-BR" dirty="0"/>
              <a:t>, não é tarefa fácil e exige do desenvolvedor cuidados redobrados para conseguir atingir de maneira eficaz todo o público sem restrição.</a:t>
            </a:r>
          </a:p>
        </p:txBody>
      </p:sp>
    </p:spTree>
    <p:extLst>
      <p:ext uri="{BB962C8B-B14F-4D97-AF65-F5344CB8AC3E}">
        <p14:creationId xmlns:p14="http://schemas.microsoft.com/office/powerpoint/2010/main" val="3559192938"/>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15249-713F-403A-A3BE-ED000BCA2EA8}"/>
              </a:ext>
            </a:extLst>
          </p:cNvPr>
          <p:cNvSpPr>
            <a:spLocks noGrp="1"/>
          </p:cNvSpPr>
          <p:nvPr>
            <p:ph type="ctrTitle"/>
          </p:nvPr>
        </p:nvSpPr>
        <p:spPr>
          <a:xfrm>
            <a:off x="1915128" y="1229033"/>
            <a:ext cx="8361229" cy="3382296"/>
          </a:xfrm>
        </p:spPr>
        <p:txBody>
          <a:bodyPr/>
          <a:lstStyle/>
          <a:p>
            <a:r>
              <a:rPr lang="pt-BR" sz="4800" dirty="0"/>
              <a:t>O que eu devo saber quando penso nas criação das interfaces do meu site?</a:t>
            </a:r>
          </a:p>
        </p:txBody>
      </p:sp>
    </p:spTree>
    <p:extLst>
      <p:ext uri="{BB962C8B-B14F-4D97-AF65-F5344CB8AC3E}">
        <p14:creationId xmlns:p14="http://schemas.microsoft.com/office/powerpoint/2010/main" val="3197982286"/>
      </p:ext>
    </p:extLst>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4EDE5-C0CB-45E5-8E7C-7CEAB43A718A}"/>
              </a:ext>
            </a:extLst>
          </p:cNvPr>
          <p:cNvSpPr>
            <a:spLocks noGrp="1"/>
          </p:cNvSpPr>
          <p:nvPr>
            <p:ph type="title"/>
          </p:nvPr>
        </p:nvSpPr>
        <p:spPr/>
        <p:txBody>
          <a:bodyPr/>
          <a:lstStyle/>
          <a:p>
            <a:r>
              <a:rPr lang="pt-BR" dirty="0"/>
              <a:t>Hierarquia visual</a:t>
            </a:r>
          </a:p>
        </p:txBody>
      </p:sp>
      <p:sp>
        <p:nvSpPr>
          <p:cNvPr id="3" name="Espaço Reservado para Conteúdo 2">
            <a:extLst>
              <a:ext uri="{FF2B5EF4-FFF2-40B4-BE49-F238E27FC236}">
                <a16:creationId xmlns:a16="http://schemas.microsoft.com/office/drawing/2014/main" id="{D975BE97-6F80-4F5C-9120-91A1143BAFC0}"/>
              </a:ext>
            </a:extLst>
          </p:cNvPr>
          <p:cNvSpPr>
            <a:spLocks noGrp="1"/>
          </p:cNvSpPr>
          <p:nvPr>
            <p:ph idx="1"/>
          </p:nvPr>
        </p:nvSpPr>
        <p:spPr/>
        <p:txBody>
          <a:bodyPr/>
          <a:lstStyle/>
          <a:p>
            <a:r>
              <a:rPr lang="pt-BR" dirty="0"/>
              <a:t>Um dos princípios básicos do design é o conceito de </a:t>
            </a:r>
            <a:r>
              <a:rPr lang="pt-BR" b="1" dirty="0"/>
              <a:t>hierarquia:</a:t>
            </a:r>
          </a:p>
          <a:p>
            <a:pPr marL="0" indent="0">
              <a:buNone/>
            </a:pPr>
            <a:r>
              <a:rPr lang="pt-BR" b="1" dirty="0"/>
              <a:t>Como está na apostila do curso:</a:t>
            </a:r>
          </a:p>
          <a:p>
            <a:pPr marL="0" indent="0">
              <a:buNone/>
            </a:pPr>
            <a:r>
              <a:rPr lang="pt-BR" dirty="0"/>
              <a:t>“Hierarquia pode ser resumida na ordem onde o interlocutor irá processar o conteúdo da sua produção. Quando pensamos no design da interface do usuário (UI </a:t>
            </a:r>
            <a:r>
              <a:rPr lang="pt-BR" i="1" dirty="0" err="1"/>
              <a:t>user</a:t>
            </a:r>
            <a:r>
              <a:rPr lang="pt-BR" i="1" dirty="0"/>
              <a:t> Interface</a:t>
            </a:r>
            <a:r>
              <a:rPr lang="pt-BR" dirty="0"/>
              <a:t>) para softwares e páginas da web o objetivo é criar interfaces que facilitem o entendimento das informações. Para criar essa relação hierárquica das informações, isso é, direcionar a atenção do usuário para </a:t>
            </a:r>
            <a:r>
              <a:rPr lang="pt-BR" b="1" dirty="0"/>
              <a:t>determinados conteúdos</a:t>
            </a:r>
            <a:r>
              <a:rPr lang="pt-BR" dirty="0"/>
              <a:t>.”</a:t>
            </a:r>
          </a:p>
        </p:txBody>
      </p:sp>
    </p:spTree>
    <p:extLst>
      <p:ext uri="{BB962C8B-B14F-4D97-AF65-F5344CB8AC3E}">
        <p14:creationId xmlns:p14="http://schemas.microsoft.com/office/powerpoint/2010/main" val="1464394110"/>
      </p:ext>
    </p:extLst>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4B513A10-95AB-4B00-AB0A-13E4D904118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685800"/>
            <a:ext cx="7391709" cy="3257563"/>
          </a:xfrm>
        </p:spPr>
      </p:pic>
      <p:sp>
        <p:nvSpPr>
          <p:cNvPr id="7" name="Espaço Reservado para Conteúdo 6">
            <a:extLst>
              <a:ext uri="{FF2B5EF4-FFF2-40B4-BE49-F238E27FC236}">
                <a16:creationId xmlns:a16="http://schemas.microsoft.com/office/drawing/2014/main" id="{9D27E00F-ED63-486E-A172-049A68BFDC63}"/>
              </a:ext>
            </a:extLst>
          </p:cNvPr>
          <p:cNvSpPr>
            <a:spLocks noGrp="1"/>
          </p:cNvSpPr>
          <p:nvPr>
            <p:ph sz="half" idx="2"/>
          </p:nvPr>
        </p:nvSpPr>
        <p:spPr>
          <a:xfrm>
            <a:off x="1858297" y="4267200"/>
            <a:ext cx="9114892" cy="1600200"/>
          </a:xfrm>
        </p:spPr>
        <p:txBody>
          <a:bodyPr>
            <a:normAutofit/>
          </a:bodyPr>
          <a:lstStyle/>
          <a:p>
            <a:r>
              <a:rPr lang="pt-BR" dirty="0"/>
              <a:t>O Padrão de leitura em F, como retratado pela principal referência em usabilidade da atualidade Jakob Nielsen, mostra que num site os locais por onde passamos os olhos respeitam um padrão em F. Onde o lado superior esquerdo é o que recebe mais atenção e o inferior direito o que recebe menor.</a:t>
            </a:r>
          </a:p>
        </p:txBody>
      </p:sp>
    </p:spTree>
    <p:extLst>
      <p:ext uri="{BB962C8B-B14F-4D97-AF65-F5344CB8AC3E}">
        <p14:creationId xmlns:p14="http://schemas.microsoft.com/office/powerpoint/2010/main" val="2261628808"/>
      </p:ext>
    </p:extLst>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Conteúdo 5" descr="Tela de computador com texto preto sobre fundo branco&#10;&#10;Descrição gerada automaticamente">
            <a:extLst>
              <a:ext uri="{FF2B5EF4-FFF2-40B4-BE49-F238E27FC236}">
                <a16:creationId xmlns:a16="http://schemas.microsoft.com/office/drawing/2014/main" id="{900F6130-64EA-4DD9-9B64-1279404405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0091" y="760503"/>
            <a:ext cx="4448175" cy="3050991"/>
          </a:xfrm>
        </p:spPr>
      </p:pic>
      <p:sp>
        <p:nvSpPr>
          <p:cNvPr id="4" name="Espaço Reservado para Conteúdo 3">
            <a:extLst>
              <a:ext uri="{FF2B5EF4-FFF2-40B4-BE49-F238E27FC236}">
                <a16:creationId xmlns:a16="http://schemas.microsoft.com/office/drawing/2014/main" id="{9C2ACEF3-D749-4D20-844E-1E7150B93AB2}"/>
              </a:ext>
            </a:extLst>
          </p:cNvPr>
          <p:cNvSpPr>
            <a:spLocks noGrp="1"/>
          </p:cNvSpPr>
          <p:nvPr>
            <p:ph sz="half" idx="2"/>
          </p:nvPr>
        </p:nvSpPr>
        <p:spPr>
          <a:xfrm>
            <a:off x="6283736" y="648929"/>
            <a:ext cx="4689453" cy="5218471"/>
          </a:xfrm>
        </p:spPr>
        <p:txBody>
          <a:bodyPr/>
          <a:lstStyle/>
          <a:p>
            <a:r>
              <a:rPr lang="pt-BR" dirty="0"/>
              <a:t>Já no padrão de leitura em Z, temos que os olhos do interlocutor acompanham a peça sempre de cima pra baixo da esquerda pra direita. De forma com que o usuário </a:t>
            </a:r>
            <a:r>
              <a:rPr lang="pt-BR" b="1" dirty="0"/>
              <a:t>deve </a:t>
            </a:r>
            <a:r>
              <a:rPr lang="pt-BR" dirty="0"/>
              <a:t> seguir esse percurso afim de entender melhor o funcionamento do seu site.</a:t>
            </a:r>
          </a:p>
          <a:p>
            <a:r>
              <a:rPr lang="pt-BR" dirty="0"/>
              <a:t>Esse estudo mostra como a nossa cabeça funciona, não adianta muito querer quebrar essa hierarquia, o objetivo aqui é que a navegação soe </a:t>
            </a:r>
            <a:r>
              <a:rPr lang="pt-BR" i="1" dirty="0"/>
              <a:t>natural</a:t>
            </a:r>
            <a:r>
              <a:rPr lang="pt-BR" dirty="0"/>
              <a:t>. Naturalmente a pessoa interage com o site, absorve seu conteúdo e, nesse caso, ao final da navegação se inscreve ou não no site.</a:t>
            </a:r>
          </a:p>
        </p:txBody>
      </p:sp>
    </p:spTree>
    <p:extLst>
      <p:ext uri="{BB962C8B-B14F-4D97-AF65-F5344CB8AC3E}">
        <p14:creationId xmlns:p14="http://schemas.microsoft.com/office/powerpoint/2010/main" val="4254484878"/>
      </p:ext>
    </p:extLst>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70C869C-4C60-451D-B717-E21CA868841A}"/>
              </a:ext>
            </a:extLst>
          </p:cNvPr>
          <p:cNvSpPr>
            <a:spLocks noGrp="1"/>
          </p:cNvSpPr>
          <p:nvPr>
            <p:ph type="title"/>
          </p:nvPr>
        </p:nvSpPr>
        <p:spPr/>
        <p:txBody>
          <a:bodyPr/>
          <a:lstStyle/>
          <a:p>
            <a:endParaRPr lang="pt-BR" dirty="0"/>
          </a:p>
        </p:txBody>
      </p:sp>
      <p:sp>
        <p:nvSpPr>
          <p:cNvPr id="6" name="Espaço Reservado para Conteúdo 5">
            <a:extLst>
              <a:ext uri="{FF2B5EF4-FFF2-40B4-BE49-F238E27FC236}">
                <a16:creationId xmlns:a16="http://schemas.microsoft.com/office/drawing/2014/main" id="{82BD0668-4017-47C8-BF14-CC188A474ED9}"/>
              </a:ext>
            </a:extLst>
          </p:cNvPr>
          <p:cNvSpPr>
            <a:spLocks noGrp="1"/>
          </p:cNvSpPr>
          <p:nvPr>
            <p:ph idx="1"/>
          </p:nvPr>
        </p:nvSpPr>
        <p:spPr/>
        <p:txBody>
          <a:bodyPr/>
          <a:lstStyle/>
          <a:p>
            <a:pPr marL="0" indent="0">
              <a:buNone/>
            </a:pPr>
            <a:r>
              <a:rPr lang="pt-BR" dirty="0"/>
              <a:t>Parar criarmos essa hierarquia podemos utilizar diferentes tamanho de fontes, imagens coloridas ou linhas imaginárias para guiar o nosso usuário para termos uma melhor experiência.</a:t>
            </a:r>
          </a:p>
          <a:p>
            <a:pPr marL="0" indent="0">
              <a:buNone/>
            </a:pPr>
            <a:r>
              <a:rPr lang="pt-BR" dirty="0"/>
              <a:t>Posicione o conteúdo do site afim de que, naturalmente, ele interaja com o conteúdo seguindo um desses padrões: O Padrão F, para sites com mais conteúdo (e principalmente quando temos o famoso </a:t>
            </a:r>
            <a:r>
              <a:rPr lang="pt-BR" i="1" dirty="0"/>
              <a:t>scroll infinito</a:t>
            </a:r>
            <a:r>
              <a:rPr lang="pt-BR" dirty="0"/>
              <a:t> conhecido do Facebook, </a:t>
            </a:r>
            <a:r>
              <a:rPr lang="pt-BR" dirty="0" err="1"/>
              <a:t>instagram</a:t>
            </a:r>
            <a:r>
              <a:rPr lang="pt-BR" dirty="0"/>
              <a:t> e similares) e o padrão Z para peças de página única.</a:t>
            </a:r>
          </a:p>
        </p:txBody>
      </p:sp>
    </p:spTree>
    <p:extLst>
      <p:ext uri="{BB962C8B-B14F-4D97-AF65-F5344CB8AC3E}">
        <p14:creationId xmlns:p14="http://schemas.microsoft.com/office/powerpoint/2010/main" val="1734919653"/>
      </p:ext>
    </p:extLst>
  </p:cSld>
  <p:clrMapOvr>
    <a:masterClrMapping/>
  </p:clrMapOvr>
  <p:transition spd="med">
    <p:pull dir="r"/>
  </p:transition>
</p:sld>
</file>

<file path=ppt/theme/theme1.xml><?xml version="1.0" encoding="utf-8"?>
<a:theme xmlns:a="http://schemas.openxmlformats.org/drawingml/2006/main" name="Crop">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TM10001105[[fn=Corte]]</Template>
  <TotalTime>198</TotalTime>
  <Words>1822</Words>
  <Application>Microsoft Office PowerPoint</Application>
  <PresentationFormat>Widescreen</PresentationFormat>
  <Paragraphs>139</Paragraphs>
  <Slides>32</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32</vt:i4>
      </vt:variant>
    </vt:vector>
  </HeadingPairs>
  <TitlesOfParts>
    <vt:vector size="34" baseType="lpstr">
      <vt:lpstr>Franklin Gothic Book</vt:lpstr>
      <vt:lpstr>Crop</vt:lpstr>
      <vt:lpstr>Design digital</vt:lpstr>
      <vt:lpstr>O que é web design</vt:lpstr>
      <vt:lpstr>USABILIDADE</vt:lpstr>
      <vt:lpstr>Definição</vt:lpstr>
      <vt:lpstr>O que eu devo saber quando penso nas criação das interfaces do meu site?</vt:lpstr>
      <vt:lpstr>Hierarquia visual</vt:lpstr>
      <vt:lpstr>Apresentação do PowerPoint</vt:lpstr>
      <vt:lpstr>Apresentação do PowerPoint</vt:lpstr>
      <vt:lpstr>Apresentação do PowerPoint</vt:lpstr>
      <vt:lpstr>Apresentação do PowerPoint</vt:lpstr>
      <vt:lpstr>Repetição de elementos</vt:lpstr>
      <vt:lpstr>Alinhamento</vt:lpstr>
      <vt:lpstr>Proximidade</vt:lpstr>
      <vt:lpstr>Apresentação do PowerPoint</vt:lpstr>
      <vt:lpstr>Responsividade e Mobile First</vt:lpstr>
      <vt:lpstr>Design adaptativo, responsivo ou fluído </vt:lpstr>
      <vt:lpstr>Bootstrap 4</vt:lpstr>
      <vt:lpstr>Heurísticas de usabilidade</vt:lpstr>
      <vt:lpstr>Apresentação do PowerPoint</vt:lpstr>
      <vt:lpstr>Apresentação do PowerPoint</vt:lpstr>
      <vt:lpstr>Visibilidade do estado do sistema</vt:lpstr>
      <vt:lpstr>Equivalência entre o sistema e o mundo real</vt:lpstr>
      <vt:lpstr>Liberdade e controle do usuário </vt:lpstr>
      <vt:lpstr>Consistência de padrões</vt:lpstr>
      <vt:lpstr>Prevenção de erros</vt:lpstr>
      <vt:lpstr>Reconhecimento x memorização</vt:lpstr>
      <vt:lpstr>Flexibilidade</vt:lpstr>
      <vt:lpstr>Estética e Minimalismo</vt:lpstr>
      <vt:lpstr>Reconhecimento de erros</vt:lpstr>
      <vt:lpstr>Ajuda</vt:lpstr>
      <vt:lpstr>Referências </vt:lpstr>
      <vt:lpstr>Referências práticas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Planejamento de trabalho de conclusão de curso</dc:title>
  <dc:creator>Usuário do Windows</dc:creator>
  <cp:lastModifiedBy>Guilherme Carvalho</cp:lastModifiedBy>
  <cp:revision>30</cp:revision>
  <dcterms:created xsi:type="dcterms:W3CDTF">2019-02-07T19:09:45Z</dcterms:created>
  <dcterms:modified xsi:type="dcterms:W3CDTF">2019-11-26T16:02:58Z</dcterms:modified>
</cp:coreProperties>
</file>