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media/image12.svg" ContentType="image/svg+xml"/>
  <Override PartName="/ppt/media/image13.svg" ContentType="image/svg+xml"/>
  <Override PartName="/ppt/media/image14.svg" ContentType="image/svg+xml"/>
  <Override PartName="/ppt/media/image17.svg" ContentType="image/svg+xml"/>
  <Override PartName="/ppt/media/image1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  <p:sldMasterId id="2147483663" r:id="rId5"/>
    <p:sldMasterId id="2147483668" r:id="rId6"/>
    <p:sldMasterId id="2147483673" r:id="rId7"/>
    <p:sldMasterId id="2147483678" r:id="rId8"/>
  </p:sldMasterIdLst>
  <p:notesMasterIdLst>
    <p:notesMasterId r:id="rId10"/>
  </p:notesMasterIdLst>
  <p:handoutMasterIdLst>
    <p:handoutMasterId r:id="rId37"/>
  </p:handoutMasterIdLst>
  <p:sldIdLst>
    <p:sldId id="475" r:id="rId19"/>
    <p:sldId id="285" r:id="rId20"/>
    <p:sldId id="476" r:id="rId21"/>
    <p:sldId id="287" r:id="rId22"/>
    <p:sldId id="312" r:id="rId23"/>
    <p:sldId id="288" r:id="rId24"/>
    <p:sldId id="538" r:id="rId25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F1F"/>
    <a:srgbClr val="591A1A"/>
    <a:srgbClr val="B2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206" autoAdjust="0"/>
  </p:normalViewPr>
  <p:slideViewPr>
    <p:cSldViewPr snapToGrid="0" showGuides="1">
      <p:cViewPr varScale="1">
        <p:scale>
          <a:sx n="91" d="100"/>
          <a:sy n="91" d="100"/>
        </p:scale>
        <p:origin x="624" y="78"/>
      </p:cViewPr>
      <p:guideLst>
        <p:guide orient="horz" pos="2131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10" Type="http://schemas.openxmlformats.org/officeDocument/2006/relationships/notesMaster" Target="notesMasters/notesMaster1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ableStyles" Target="tableStyles.xml"/><Relationship Id="rId41" Type="http://schemas.openxmlformats.org/officeDocument/2006/relationships/commentAuthors" Target="commentAuthors.xml"/><Relationship Id="rId42" Type="http://schemas.openxmlformats.org/officeDocument/2006/relationships/tags" Target="tags/tag17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5.v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GI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oleObject" Target="../embeddings/oleObject7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7.v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GI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oleObject" Target="../embeddings/oleObject9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9.v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GI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oleObject" Target="../embeddings/oleObject1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1.v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GI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oleObject" Target="../embeddings/oleObject1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3.v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.v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3.v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2.vml"/><Relationship Id="rId8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4.v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6.vml"/><Relationship Id="rId8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8.v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0.vml"/><Relationship Id="rId8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2.vml"/><Relationship Id="rId8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4.vml"/><Relationship Id="rId8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tags" Target="../tags/tag62.xml"/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tags" Target="../tags/tag65.xml"/><Relationship Id="rId6" Type="http://schemas.openxmlformats.org/officeDocument/2006/relationships/tags" Target="../tags/tag66.xml"/><Relationship Id="rId7" Type="http://schemas.openxmlformats.org/officeDocument/2006/relationships/tags" Target="../tags/tag67.xml"/><Relationship Id="rId8" Type="http://schemas.openxmlformats.org/officeDocument/2006/relationships/tags" Target="../tags/tag68.xml"/><Relationship Id="rId9" Type="http://schemas.openxmlformats.org/officeDocument/2006/relationships/tags" Target="../tags/tag69.xml"/><Relationship Id="rId10" Type="http://schemas.openxmlformats.org/officeDocument/2006/relationships/tags" Target="../tags/tag70.xml"/><Relationship Id="rId11" Type="http://schemas.openxmlformats.org/officeDocument/2006/relationships/tags" Target="../tags/tag71.xml"/><Relationship Id="rId12" Type="http://schemas.openxmlformats.org/officeDocument/2006/relationships/tags" Target="../tags/tag72.xml"/><Relationship Id="rId13" Type="http://schemas.openxmlformats.org/officeDocument/2006/relationships/tags" Target="../tags/tag73.xml"/><Relationship Id="rId14" Type="http://schemas.openxmlformats.org/officeDocument/2006/relationships/tags" Target="../tags/tag74.xml"/><Relationship Id="rId15" Type="http://schemas.openxmlformats.org/officeDocument/2006/relationships/image" Target="../media/image11.jpeg"/><Relationship Id="rId16" Type="http://schemas.openxmlformats.org/officeDocument/2006/relationships/image" Target="../media/image12.svg"/><Relationship Id="rId17" Type="http://schemas.openxmlformats.org/officeDocument/2006/relationships/tags" Target="../tags/tag75.xml"/><Relationship Id="rId18" Type="http://schemas.openxmlformats.org/officeDocument/2006/relationships/image" Target="../media/image13.svg"/><Relationship Id="rId19" Type="http://schemas.openxmlformats.org/officeDocument/2006/relationships/tags" Target="../tags/tag76.xml"/><Relationship Id="rId20" Type="http://schemas.openxmlformats.org/officeDocument/2006/relationships/image" Target="../media/image14.svg"/><Relationship Id="rId2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tags" Target="../tags/tag77.xml"/><Relationship Id="rId3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image" Target="../media/image10.jpeg"/><Relationship Id="rId4" Type="http://schemas.openxmlformats.org/officeDocument/2006/relationships/tags" Target="../tags/tag80.xml"/><Relationship Id="rId5" Type="http://schemas.openxmlformats.org/officeDocument/2006/relationships/image" Target="../media/image15.jpeg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tags" Target="../tags/tag83.xml"/><Relationship Id="rId2" Type="http://schemas.openxmlformats.org/officeDocument/2006/relationships/tags" Target="../tags/tag84.xml"/><Relationship Id="rId3" Type="http://schemas.openxmlformats.org/officeDocument/2006/relationships/tags" Target="../tags/tag85.xml"/><Relationship Id="rId4" Type="http://schemas.openxmlformats.org/officeDocument/2006/relationships/tags" Target="../tags/tag86.xml"/><Relationship Id="rId5" Type="http://schemas.openxmlformats.org/officeDocument/2006/relationships/tags" Target="../tags/tag87.xml"/><Relationship Id="rId6" Type="http://schemas.openxmlformats.org/officeDocument/2006/relationships/tags" Target="../tags/tag88.xml"/><Relationship Id="rId7" Type="http://schemas.openxmlformats.org/officeDocument/2006/relationships/tags" Target="../tags/tag89.xml"/><Relationship Id="rId8" Type="http://schemas.openxmlformats.org/officeDocument/2006/relationships/tags" Target="../tags/tag90.xml"/><Relationship Id="rId9" Type="http://schemas.openxmlformats.org/officeDocument/2006/relationships/tags" Target="../tags/tag91.xml"/><Relationship Id="rId10" Type="http://schemas.openxmlformats.org/officeDocument/2006/relationships/tags" Target="../tags/tag92.xml"/><Relationship Id="rId11" Type="http://schemas.openxmlformats.org/officeDocument/2006/relationships/tags" Target="../tags/tag93.xml"/><Relationship Id="rId12" Type="http://schemas.openxmlformats.org/officeDocument/2006/relationships/tags" Target="../tags/tag94.xml"/><Relationship Id="rId13" Type="http://schemas.openxmlformats.org/officeDocument/2006/relationships/tags" Target="../tags/tag95.xml"/><Relationship Id="rId14" Type="http://schemas.openxmlformats.org/officeDocument/2006/relationships/tags" Target="../tags/tag96.xml"/><Relationship Id="rId15" Type="http://schemas.openxmlformats.org/officeDocument/2006/relationships/image" Target="../media/image16.png"/><Relationship Id="rId16" Type="http://schemas.openxmlformats.org/officeDocument/2006/relationships/image" Target="../media/image17.svg"/><Relationship Id="rId17" Type="http://schemas.openxmlformats.org/officeDocument/2006/relationships/tags" Target="../tags/tag97.xml"/><Relationship Id="rId18" Type="http://schemas.openxmlformats.org/officeDocument/2006/relationships/image" Target="../media/image18.png"/><Relationship Id="rId19" Type="http://schemas.openxmlformats.org/officeDocument/2006/relationships/image" Target="../media/image19.svg"/><Relationship Id="rId20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你能按照这个策略一以贯之</a:t>
            </a:r>
            <a:r>
              <a:rPr lang="zh-CN" altLang="en-US">
                <a:sym typeface="+mn-ea"/>
              </a:rPr>
              <a:t>坚持十年</a:t>
            </a:r>
            <a:r>
              <a:rPr lang="zh-CN" altLang="en-US">
                <a:sym typeface="+mn-ea"/>
              </a:rPr>
              <a:t>吗？</a:t>
            </a:r>
            <a:endParaRPr lang="zh-CN" altLang="en-US"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10" name="图片 9" descr="图片11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2039666" y="1189482"/>
            <a:ext cx="8101244" cy="4927948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"/>
    </mc:Choice>
    <mc:Fallback>
      <p:transition spd="slow" advTm="7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坚持理性投资虽不容易，但意义非凡</a:t>
            </a:r>
            <a:endParaRPr lang="zh-CN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10" name="图片 9" descr="图片11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2039666" y="1189482"/>
            <a:ext cx="8101244" cy="492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"/>
    </mc:Choice>
    <mc:Fallback>
      <p:transition spd="slow" advTm="20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追逐热门股票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62" name="矩形 61"/>
          <p:cNvSpPr/>
          <p:nvPr>
            <p:custDataLst>
              <p:tags r:id="rId1"/>
            </p:custDataLst>
          </p:nvPr>
        </p:nvSpPr>
        <p:spPr>
          <a:xfrm>
            <a:off x="699453" y="2792095"/>
            <a:ext cx="2861945" cy="1671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股价快速上涨</a:t>
            </a:r>
            <a:endParaRPr lang="zh-CN" altLang="en-US" sz="2000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0" name="矩形 69"/>
          <p:cNvSpPr/>
          <p:nvPr>
            <p:custDataLst>
              <p:tags r:id="rId2"/>
            </p:custDataLst>
          </p:nvPr>
        </p:nvSpPr>
        <p:spPr>
          <a:xfrm>
            <a:off x="2290763" y="2360930"/>
            <a:ext cx="1270301" cy="4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altLang="zh-CN" sz="2000" b="1" kern="0" dirty="0">
                <a:solidFill>
                  <a:schemeClr val="accent1"/>
                </a:solidFill>
                <a:cs typeface="+mn-lt"/>
              </a:rPr>
              <a:t>01</a:t>
            </a:r>
            <a:endParaRPr lang="en-US" altLang="zh-CN" sz="2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36" name="任意多边形: 形状 35"/>
          <p:cNvSpPr/>
          <p:nvPr>
            <p:custDataLst>
              <p:tags r:id="rId3"/>
            </p:custDataLst>
          </p:nvPr>
        </p:nvSpPr>
        <p:spPr>
          <a:xfrm rot="14783600">
            <a:off x="4678363" y="2805430"/>
            <a:ext cx="2458987" cy="2312817"/>
          </a:xfrm>
          <a:custGeom>
            <a:avLst/>
            <a:gdLst>
              <a:gd name="connsiteX0" fmla="*/ 173571 w 2643290"/>
              <a:gd name="connsiteY0" fmla="*/ 0 h 2486164"/>
              <a:gd name="connsiteX1" fmla="*/ 867831 w 2643290"/>
              <a:gd name="connsiteY1" fmla="*/ 0 h 2486164"/>
              <a:gd name="connsiteX2" fmla="*/ 1041401 w 2643290"/>
              <a:gd name="connsiteY2" fmla="*/ 173570 h 2486164"/>
              <a:gd name="connsiteX3" fmla="*/ 1041401 w 2643290"/>
              <a:gd name="connsiteY3" fmla="*/ 1718730 h 2486164"/>
              <a:gd name="connsiteX4" fmla="*/ 1041200 w 2643290"/>
              <a:gd name="connsiteY4" fmla="*/ 1719728 h 2486164"/>
              <a:gd name="connsiteX5" fmla="*/ 1043260 w 2643290"/>
              <a:gd name="connsiteY5" fmla="*/ 1719728 h 2486164"/>
              <a:gd name="connsiteX6" fmla="*/ 1043260 w 2643290"/>
              <a:gd name="connsiteY6" fmla="*/ 1719729 h 2486164"/>
              <a:gd name="connsiteX7" fmla="*/ 2642450 w 2643290"/>
              <a:gd name="connsiteY7" fmla="*/ 1719730 h 2486164"/>
              <a:gd name="connsiteX8" fmla="*/ 2643290 w 2643290"/>
              <a:gd name="connsiteY8" fmla="*/ 1728064 h 2486164"/>
              <a:gd name="connsiteX9" fmla="*/ 2641424 w 2643290"/>
              <a:gd name="connsiteY9" fmla="*/ 1765019 h 2486164"/>
              <a:gd name="connsiteX10" fmla="*/ 1924425 w 2643290"/>
              <a:gd name="connsiteY10" fmla="*/ 2482018 h 2486164"/>
              <a:gd name="connsiteX11" fmla="*/ 1842316 w 2643290"/>
              <a:gd name="connsiteY11" fmla="*/ 2486164 h 2486164"/>
              <a:gd name="connsiteX12" fmla="*/ 1842274 w 2643290"/>
              <a:gd name="connsiteY12" fmla="*/ 2486164 h 2486164"/>
              <a:gd name="connsiteX13" fmla="*/ 1795099 w 2643290"/>
              <a:gd name="connsiteY13" fmla="*/ 2483782 h 2486164"/>
              <a:gd name="connsiteX14" fmla="*/ 843745 w 2643290"/>
              <a:gd name="connsiteY14" fmla="*/ 2483781 h 2486164"/>
              <a:gd name="connsiteX15" fmla="*/ 796590 w 2643290"/>
              <a:gd name="connsiteY15" fmla="*/ 2486162 h 2486164"/>
              <a:gd name="connsiteX16" fmla="*/ 796513 w 2643290"/>
              <a:gd name="connsiteY16" fmla="*/ 2486162 h 2486164"/>
              <a:gd name="connsiteX17" fmla="*/ 714421 w 2643290"/>
              <a:gd name="connsiteY17" fmla="*/ 2482017 h 2486164"/>
              <a:gd name="connsiteX18" fmla="*/ 9595 w 2643290"/>
              <a:gd name="connsiteY18" fmla="*/ 1844776 h 2486164"/>
              <a:gd name="connsiteX19" fmla="*/ 9273 w 2643290"/>
              <a:gd name="connsiteY19" fmla="*/ 1842667 h 2486164"/>
              <a:gd name="connsiteX20" fmla="*/ 0 w 2643290"/>
              <a:gd name="connsiteY20" fmla="*/ 1750685 h 2486164"/>
              <a:gd name="connsiteX21" fmla="*/ 2149 w 2643290"/>
              <a:gd name="connsiteY21" fmla="*/ 1729369 h 2486164"/>
              <a:gd name="connsiteX22" fmla="*/ 1 w 2643290"/>
              <a:gd name="connsiteY22" fmla="*/ 1718730 h 2486164"/>
              <a:gd name="connsiteX23" fmla="*/ 1 w 2643290"/>
              <a:gd name="connsiteY23" fmla="*/ 173570 h 2486164"/>
              <a:gd name="connsiteX24" fmla="*/ 173571 w 2643290"/>
              <a:gd name="connsiteY24" fmla="*/ 0 h 24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43290" h="2486164">
                <a:moveTo>
                  <a:pt x="173571" y="0"/>
                </a:moveTo>
                <a:lnTo>
                  <a:pt x="867831" y="0"/>
                </a:lnTo>
                <a:cubicBezTo>
                  <a:pt x="963691" y="0"/>
                  <a:pt x="1041401" y="77710"/>
                  <a:pt x="1041401" y="173570"/>
                </a:cubicBezTo>
                <a:lnTo>
                  <a:pt x="1041401" y="1718730"/>
                </a:lnTo>
                <a:lnTo>
                  <a:pt x="1041200" y="1719728"/>
                </a:lnTo>
                <a:lnTo>
                  <a:pt x="1043260" y="1719728"/>
                </a:lnTo>
                <a:lnTo>
                  <a:pt x="1043260" y="1719729"/>
                </a:lnTo>
                <a:lnTo>
                  <a:pt x="2642450" y="1719730"/>
                </a:lnTo>
                <a:lnTo>
                  <a:pt x="2643290" y="1728064"/>
                </a:lnTo>
                <a:lnTo>
                  <a:pt x="2641424" y="1765019"/>
                </a:lnTo>
                <a:cubicBezTo>
                  <a:pt x="2603031" y="2143072"/>
                  <a:pt x="2302479" y="2443624"/>
                  <a:pt x="1924425" y="2482018"/>
                </a:cubicBezTo>
                <a:lnTo>
                  <a:pt x="1842316" y="2486164"/>
                </a:lnTo>
                <a:lnTo>
                  <a:pt x="1842274" y="2486164"/>
                </a:lnTo>
                <a:lnTo>
                  <a:pt x="1795099" y="2483782"/>
                </a:lnTo>
                <a:lnTo>
                  <a:pt x="843745" y="2483781"/>
                </a:lnTo>
                <a:lnTo>
                  <a:pt x="796590" y="2486162"/>
                </a:lnTo>
                <a:lnTo>
                  <a:pt x="796513" y="2486162"/>
                </a:lnTo>
                <a:lnTo>
                  <a:pt x="714421" y="2482017"/>
                </a:lnTo>
                <a:cubicBezTo>
                  <a:pt x="363372" y="2446366"/>
                  <a:pt x="79147" y="2184670"/>
                  <a:pt x="9595" y="1844776"/>
                </a:cubicBezTo>
                <a:lnTo>
                  <a:pt x="9273" y="1842667"/>
                </a:lnTo>
                <a:lnTo>
                  <a:pt x="0" y="1750685"/>
                </a:lnTo>
                <a:lnTo>
                  <a:pt x="2149" y="1729369"/>
                </a:lnTo>
                <a:lnTo>
                  <a:pt x="1" y="1718730"/>
                </a:lnTo>
                <a:lnTo>
                  <a:pt x="1" y="173570"/>
                </a:lnTo>
                <a:cubicBezTo>
                  <a:pt x="1" y="77710"/>
                  <a:pt x="77711" y="0"/>
                  <a:pt x="173571" y="0"/>
                </a:cubicBezTo>
                <a:close/>
              </a:path>
            </a:pathLst>
          </a:custGeom>
          <a:solidFill>
            <a:schemeClr val="accent1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38" name="椭圆 37"/>
          <p:cNvSpPr/>
          <p:nvPr>
            <p:custDataLst>
              <p:tags r:id="rId4"/>
            </p:custDataLst>
          </p:nvPr>
        </p:nvSpPr>
        <p:spPr>
          <a:xfrm rot="3983600">
            <a:off x="5295583" y="4650740"/>
            <a:ext cx="576000" cy="57600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4" name="任意多边形: 形状 43"/>
          <p:cNvSpPr/>
          <p:nvPr>
            <p:custDataLst>
              <p:tags r:id="rId5"/>
            </p:custDataLst>
          </p:nvPr>
        </p:nvSpPr>
        <p:spPr>
          <a:xfrm rot="7583600">
            <a:off x="5479733" y="2047875"/>
            <a:ext cx="2458987" cy="2312817"/>
          </a:xfrm>
          <a:custGeom>
            <a:avLst/>
            <a:gdLst>
              <a:gd name="connsiteX0" fmla="*/ 173571 w 2643290"/>
              <a:gd name="connsiteY0" fmla="*/ 0 h 2486164"/>
              <a:gd name="connsiteX1" fmla="*/ 867831 w 2643290"/>
              <a:gd name="connsiteY1" fmla="*/ 0 h 2486164"/>
              <a:gd name="connsiteX2" fmla="*/ 1041401 w 2643290"/>
              <a:gd name="connsiteY2" fmla="*/ 173570 h 2486164"/>
              <a:gd name="connsiteX3" fmla="*/ 1041401 w 2643290"/>
              <a:gd name="connsiteY3" fmla="*/ 1718730 h 2486164"/>
              <a:gd name="connsiteX4" fmla="*/ 1041200 w 2643290"/>
              <a:gd name="connsiteY4" fmla="*/ 1719728 h 2486164"/>
              <a:gd name="connsiteX5" fmla="*/ 1043260 w 2643290"/>
              <a:gd name="connsiteY5" fmla="*/ 1719728 h 2486164"/>
              <a:gd name="connsiteX6" fmla="*/ 1043260 w 2643290"/>
              <a:gd name="connsiteY6" fmla="*/ 1719729 h 2486164"/>
              <a:gd name="connsiteX7" fmla="*/ 2642450 w 2643290"/>
              <a:gd name="connsiteY7" fmla="*/ 1719730 h 2486164"/>
              <a:gd name="connsiteX8" fmla="*/ 2643290 w 2643290"/>
              <a:gd name="connsiteY8" fmla="*/ 1728064 h 2486164"/>
              <a:gd name="connsiteX9" fmla="*/ 2641424 w 2643290"/>
              <a:gd name="connsiteY9" fmla="*/ 1765019 h 2486164"/>
              <a:gd name="connsiteX10" fmla="*/ 1924425 w 2643290"/>
              <a:gd name="connsiteY10" fmla="*/ 2482018 h 2486164"/>
              <a:gd name="connsiteX11" fmla="*/ 1842316 w 2643290"/>
              <a:gd name="connsiteY11" fmla="*/ 2486164 h 2486164"/>
              <a:gd name="connsiteX12" fmla="*/ 1842274 w 2643290"/>
              <a:gd name="connsiteY12" fmla="*/ 2486164 h 2486164"/>
              <a:gd name="connsiteX13" fmla="*/ 1795099 w 2643290"/>
              <a:gd name="connsiteY13" fmla="*/ 2483782 h 2486164"/>
              <a:gd name="connsiteX14" fmla="*/ 843745 w 2643290"/>
              <a:gd name="connsiteY14" fmla="*/ 2483781 h 2486164"/>
              <a:gd name="connsiteX15" fmla="*/ 796590 w 2643290"/>
              <a:gd name="connsiteY15" fmla="*/ 2486162 h 2486164"/>
              <a:gd name="connsiteX16" fmla="*/ 796513 w 2643290"/>
              <a:gd name="connsiteY16" fmla="*/ 2486162 h 2486164"/>
              <a:gd name="connsiteX17" fmla="*/ 714421 w 2643290"/>
              <a:gd name="connsiteY17" fmla="*/ 2482017 h 2486164"/>
              <a:gd name="connsiteX18" fmla="*/ 9595 w 2643290"/>
              <a:gd name="connsiteY18" fmla="*/ 1844776 h 2486164"/>
              <a:gd name="connsiteX19" fmla="*/ 9273 w 2643290"/>
              <a:gd name="connsiteY19" fmla="*/ 1842667 h 2486164"/>
              <a:gd name="connsiteX20" fmla="*/ 0 w 2643290"/>
              <a:gd name="connsiteY20" fmla="*/ 1750685 h 2486164"/>
              <a:gd name="connsiteX21" fmla="*/ 2149 w 2643290"/>
              <a:gd name="connsiteY21" fmla="*/ 1729369 h 2486164"/>
              <a:gd name="connsiteX22" fmla="*/ 1 w 2643290"/>
              <a:gd name="connsiteY22" fmla="*/ 1718730 h 2486164"/>
              <a:gd name="connsiteX23" fmla="*/ 1 w 2643290"/>
              <a:gd name="connsiteY23" fmla="*/ 173570 h 2486164"/>
              <a:gd name="connsiteX24" fmla="*/ 173571 w 2643290"/>
              <a:gd name="connsiteY24" fmla="*/ 0 h 24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43290" h="2486164">
                <a:moveTo>
                  <a:pt x="173571" y="0"/>
                </a:moveTo>
                <a:lnTo>
                  <a:pt x="867831" y="0"/>
                </a:lnTo>
                <a:cubicBezTo>
                  <a:pt x="963691" y="0"/>
                  <a:pt x="1041401" y="77710"/>
                  <a:pt x="1041401" y="173570"/>
                </a:cubicBezTo>
                <a:lnTo>
                  <a:pt x="1041401" y="1718730"/>
                </a:lnTo>
                <a:lnTo>
                  <a:pt x="1041200" y="1719728"/>
                </a:lnTo>
                <a:lnTo>
                  <a:pt x="1043260" y="1719728"/>
                </a:lnTo>
                <a:lnTo>
                  <a:pt x="1043260" y="1719729"/>
                </a:lnTo>
                <a:lnTo>
                  <a:pt x="2642450" y="1719730"/>
                </a:lnTo>
                <a:lnTo>
                  <a:pt x="2643290" y="1728064"/>
                </a:lnTo>
                <a:lnTo>
                  <a:pt x="2641424" y="1765019"/>
                </a:lnTo>
                <a:cubicBezTo>
                  <a:pt x="2603031" y="2143072"/>
                  <a:pt x="2302479" y="2443624"/>
                  <a:pt x="1924425" y="2482018"/>
                </a:cubicBezTo>
                <a:lnTo>
                  <a:pt x="1842316" y="2486164"/>
                </a:lnTo>
                <a:lnTo>
                  <a:pt x="1842274" y="2486164"/>
                </a:lnTo>
                <a:lnTo>
                  <a:pt x="1795099" y="2483782"/>
                </a:lnTo>
                <a:lnTo>
                  <a:pt x="843745" y="2483781"/>
                </a:lnTo>
                <a:lnTo>
                  <a:pt x="796590" y="2486162"/>
                </a:lnTo>
                <a:lnTo>
                  <a:pt x="796513" y="2486162"/>
                </a:lnTo>
                <a:lnTo>
                  <a:pt x="714421" y="2482017"/>
                </a:lnTo>
                <a:cubicBezTo>
                  <a:pt x="363372" y="2446366"/>
                  <a:pt x="79147" y="2184670"/>
                  <a:pt x="9595" y="1844776"/>
                </a:cubicBezTo>
                <a:lnTo>
                  <a:pt x="9273" y="1842667"/>
                </a:lnTo>
                <a:lnTo>
                  <a:pt x="0" y="1750685"/>
                </a:lnTo>
                <a:lnTo>
                  <a:pt x="2149" y="1729369"/>
                </a:lnTo>
                <a:lnTo>
                  <a:pt x="1" y="1718730"/>
                </a:lnTo>
                <a:lnTo>
                  <a:pt x="1" y="173570"/>
                </a:lnTo>
                <a:cubicBezTo>
                  <a:pt x="1" y="77710"/>
                  <a:pt x="77711" y="0"/>
                  <a:pt x="173571" y="0"/>
                </a:cubicBezTo>
                <a:close/>
              </a:path>
            </a:pathLst>
          </a:custGeom>
          <a:solidFill>
            <a:schemeClr val="accent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6" name="椭圆 45"/>
          <p:cNvSpPr/>
          <p:nvPr>
            <p:custDataLst>
              <p:tags r:id="rId6"/>
            </p:custDataLst>
          </p:nvPr>
        </p:nvSpPr>
        <p:spPr>
          <a:xfrm rot="2183600">
            <a:off x="7419023" y="2712085"/>
            <a:ext cx="576000" cy="57600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任意多边形: 形状 49"/>
          <p:cNvSpPr/>
          <p:nvPr>
            <p:custDataLst>
              <p:tags r:id="rId7"/>
            </p:custDataLst>
          </p:nvPr>
        </p:nvSpPr>
        <p:spPr>
          <a:xfrm rot="383600">
            <a:off x="4425633" y="1734185"/>
            <a:ext cx="2458987" cy="2312816"/>
          </a:xfrm>
          <a:custGeom>
            <a:avLst/>
            <a:gdLst>
              <a:gd name="connsiteX0" fmla="*/ 173571 w 2643290"/>
              <a:gd name="connsiteY0" fmla="*/ 0 h 2486164"/>
              <a:gd name="connsiteX1" fmla="*/ 867831 w 2643290"/>
              <a:gd name="connsiteY1" fmla="*/ 0 h 2486164"/>
              <a:gd name="connsiteX2" fmla="*/ 1041401 w 2643290"/>
              <a:gd name="connsiteY2" fmla="*/ 173570 h 2486164"/>
              <a:gd name="connsiteX3" fmla="*/ 1041401 w 2643290"/>
              <a:gd name="connsiteY3" fmla="*/ 1718730 h 2486164"/>
              <a:gd name="connsiteX4" fmla="*/ 1041200 w 2643290"/>
              <a:gd name="connsiteY4" fmla="*/ 1719728 h 2486164"/>
              <a:gd name="connsiteX5" fmla="*/ 1043260 w 2643290"/>
              <a:gd name="connsiteY5" fmla="*/ 1719728 h 2486164"/>
              <a:gd name="connsiteX6" fmla="*/ 1043260 w 2643290"/>
              <a:gd name="connsiteY6" fmla="*/ 1719729 h 2486164"/>
              <a:gd name="connsiteX7" fmla="*/ 2642450 w 2643290"/>
              <a:gd name="connsiteY7" fmla="*/ 1719730 h 2486164"/>
              <a:gd name="connsiteX8" fmla="*/ 2643290 w 2643290"/>
              <a:gd name="connsiteY8" fmla="*/ 1728064 h 2486164"/>
              <a:gd name="connsiteX9" fmla="*/ 2641424 w 2643290"/>
              <a:gd name="connsiteY9" fmla="*/ 1765019 h 2486164"/>
              <a:gd name="connsiteX10" fmla="*/ 1924425 w 2643290"/>
              <a:gd name="connsiteY10" fmla="*/ 2482018 h 2486164"/>
              <a:gd name="connsiteX11" fmla="*/ 1842316 w 2643290"/>
              <a:gd name="connsiteY11" fmla="*/ 2486164 h 2486164"/>
              <a:gd name="connsiteX12" fmla="*/ 1842274 w 2643290"/>
              <a:gd name="connsiteY12" fmla="*/ 2486164 h 2486164"/>
              <a:gd name="connsiteX13" fmla="*/ 1795099 w 2643290"/>
              <a:gd name="connsiteY13" fmla="*/ 2483782 h 2486164"/>
              <a:gd name="connsiteX14" fmla="*/ 843745 w 2643290"/>
              <a:gd name="connsiteY14" fmla="*/ 2483781 h 2486164"/>
              <a:gd name="connsiteX15" fmla="*/ 796590 w 2643290"/>
              <a:gd name="connsiteY15" fmla="*/ 2486162 h 2486164"/>
              <a:gd name="connsiteX16" fmla="*/ 796513 w 2643290"/>
              <a:gd name="connsiteY16" fmla="*/ 2486162 h 2486164"/>
              <a:gd name="connsiteX17" fmla="*/ 714421 w 2643290"/>
              <a:gd name="connsiteY17" fmla="*/ 2482017 h 2486164"/>
              <a:gd name="connsiteX18" fmla="*/ 9595 w 2643290"/>
              <a:gd name="connsiteY18" fmla="*/ 1844776 h 2486164"/>
              <a:gd name="connsiteX19" fmla="*/ 9273 w 2643290"/>
              <a:gd name="connsiteY19" fmla="*/ 1842667 h 2486164"/>
              <a:gd name="connsiteX20" fmla="*/ 0 w 2643290"/>
              <a:gd name="connsiteY20" fmla="*/ 1750685 h 2486164"/>
              <a:gd name="connsiteX21" fmla="*/ 2149 w 2643290"/>
              <a:gd name="connsiteY21" fmla="*/ 1729369 h 2486164"/>
              <a:gd name="connsiteX22" fmla="*/ 1 w 2643290"/>
              <a:gd name="connsiteY22" fmla="*/ 1718730 h 2486164"/>
              <a:gd name="connsiteX23" fmla="*/ 1 w 2643290"/>
              <a:gd name="connsiteY23" fmla="*/ 173570 h 2486164"/>
              <a:gd name="connsiteX24" fmla="*/ 173571 w 2643290"/>
              <a:gd name="connsiteY24" fmla="*/ 0 h 248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43290" h="2486164">
                <a:moveTo>
                  <a:pt x="173571" y="0"/>
                </a:moveTo>
                <a:lnTo>
                  <a:pt x="867831" y="0"/>
                </a:lnTo>
                <a:cubicBezTo>
                  <a:pt x="963691" y="0"/>
                  <a:pt x="1041401" y="77710"/>
                  <a:pt x="1041401" y="173570"/>
                </a:cubicBezTo>
                <a:lnTo>
                  <a:pt x="1041401" y="1718730"/>
                </a:lnTo>
                <a:lnTo>
                  <a:pt x="1041200" y="1719728"/>
                </a:lnTo>
                <a:lnTo>
                  <a:pt x="1043260" y="1719728"/>
                </a:lnTo>
                <a:lnTo>
                  <a:pt x="1043260" y="1719729"/>
                </a:lnTo>
                <a:lnTo>
                  <a:pt x="2642450" y="1719730"/>
                </a:lnTo>
                <a:lnTo>
                  <a:pt x="2643290" y="1728064"/>
                </a:lnTo>
                <a:lnTo>
                  <a:pt x="2641424" y="1765019"/>
                </a:lnTo>
                <a:cubicBezTo>
                  <a:pt x="2603031" y="2143072"/>
                  <a:pt x="2302479" y="2443624"/>
                  <a:pt x="1924425" y="2482018"/>
                </a:cubicBezTo>
                <a:lnTo>
                  <a:pt x="1842316" y="2486164"/>
                </a:lnTo>
                <a:lnTo>
                  <a:pt x="1842274" y="2486164"/>
                </a:lnTo>
                <a:lnTo>
                  <a:pt x="1795099" y="2483782"/>
                </a:lnTo>
                <a:lnTo>
                  <a:pt x="843745" y="2483781"/>
                </a:lnTo>
                <a:lnTo>
                  <a:pt x="796590" y="2486162"/>
                </a:lnTo>
                <a:lnTo>
                  <a:pt x="796513" y="2486162"/>
                </a:lnTo>
                <a:lnTo>
                  <a:pt x="714421" y="2482017"/>
                </a:lnTo>
                <a:cubicBezTo>
                  <a:pt x="363372" y="2446366"/>
                  <a:pt x="79147" y="2184670"/>
                  <a:pt x="9595" y="1844776"/>
                </a:cubicBezTo>
                <a:lnTo>
                  <a:pt x="9273" y="1842667"/>
                </a:lnTo>
                <a:lnTo>
                  <a:pt x="0" y="1750685"/>
                </a:lnTo>
                <a:lnTo>
                  <a:pt x="2149" y="1729369"/>
                </a:lnTo>
                <a:lnTo>
                  <a:pt x="1" y="1718730"/>
                </a:lnTo>
                <a:lnTo>
                  <a:pt x="1" y="173570"/>
                </a:lnTo>
                <a:cubicBezTo>
                  <a:pt x="1" y="77710"/>
                  <a:pt x="77711" y="0"/>
                  <a:pt x="1735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54" name="椭圆 5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 rot="383600">
            <a:off x="5343208" y="2605405"/>
            <a:ext cx="1494534" cy="1494534"/>
          </a:xfrm>
          <a:prstGeom prst="ellipse">
            <a:avLst/>
          </a:prstGeom>
          <a:solidFill>
            <a:schemeClr val="l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热门股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>
            <p:custDataLst>
              <p:tags r:id="rId9"/>
            </p:custDataLst>
          </p:nvPr>
        </p:nvSpPr>
        <p:spPr>
          <a:xfrm rot="383600">
            <a:off x="4699318" y="1762760"/>
            <a:ext cx="576000" cy="576000"/>
          </a:xfrm>
          <a:prstGeom prst="ellipse">
            <a:avLst/>
          </a:prstGeom>
          <a:noFill/>
          <a:ln w="6350">
            <a:solidFill>
              <a:schemeClr val="l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8631873" y="1739265"/>
            <a:ext cx="2861945" cy="1671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投资者竞相投资</a:t>
            </a:r>
            <a:endParaRPr lang="zh-CN" altLang="en-US" sz="2000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8631873" y="1308100"/>
            <a:ext cx="1270301" cy="4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zh-CN" sz="2000" b="1" kern="0" dirty="0">
                <a:solidFill>
                  <a:schemeClr val="accent2"/>
                </a:solidFill>
                <a:cs typeface="+mn-lt"/>
              </a:rPr>
              <a:t>02</a:t>
            </a:r>
            <a:endParaRPr lang="en-US" altLang="zh-CN" sz="2000" b="1" kern="0" dirty="0">
              <a:solidFill>
                <a:schemeClr val="accent2"/>
              </a:solidFill>
              <a:cs typeface="+mn-lt"/>
            </a:endParaRPr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6709226" y="5563354"/>
            <a:ext cx="2861945" cy="1671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期望股价再涨</a:t>
            </a:r>
            <a:endParaRPr lang="zh-CN" altLang="en-US" sz="2000" b="1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6709226" y="5063666"/>
            <a:ext cx="1270301" cy="431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en-US" altLang="zh-CN" sz="2000" b="1" kern="0" dirty="0">
                <a:solidFill>
                  <a:schemeClr val="accent1"/>
                </a:solidFill>
                <a:cs typeface="+mn-lt"/>
              </a:rPr>
              <a:t>03</a:t>
            </a:r>
            <a:endParaRPr lang="en-US" altLang="zh-CN" sz="2000" b="1" kern="0" dirty="0">
              <a:solidFill>
                <a:schemeClr val="accent1"/>
              </a:solidFill>
              <a:cs typeface="+mn-lt"/>
            </a:endParaRPr>
          </a:p>
        </p:txBody>
      </p:sp>
      <p:pic>
        <p:nvPicPr>
          <p:cNvPr id="20" name="图片 17" descr="343435383038363b343532323430323bcdc6b9e3b7bdb0b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78078" y="2766060"/>
            <a:ext cx="468000" cy="468000"/>
          </a:xfrm>
          <a:prstGeom prst="rect">
            <a:avLst/>
          </a:prstGeom>
        </p:spPr>
      </p:pic>
      <p:pic>
        <p:nvPicPr>
          <p:cNvPr id="22" name="图片 15" descr="343435383038363b343532323430353bcdf8c2e7d3aacffa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53293" y="1814195"/>
            <a:ext cx="468000" cy="468000"/>
          </a:xfrm>
          <a:prstGeom prst="rect">
            <a:avLst/>
          </a:prstGeom>
        </p:spPr>
      </p:pic>
      <p:pic>
        <p:nvPicPr>
          <p:cNvPr id="23" name="图片 18" descr="343435383038363b343532323430313bd6b4d0d0bcc6bbae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5349558" y="4704715"/>
            <a:ext cx="468000" cy="46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"/>
    </mc:Choice>
    <mc:Fallback>
      <p:transition spd="slow" advTm="2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76774" y="1587763"/>
            <a:ext cx="9652847" cy="435202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追逐热门股票的收益</a:t>
            </a:r>
            <a:r>
              <a:rPr lang="zh-CN" altLang="zh-CN">
                <a:sym typeface="+mn-ea"/>
              </a:rPr>
              <a:t>情况</a:t>
            </a:r>
            <a:endParaRPr lang="zh-CN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pic>
        <p:nvPicPr>
          <p:cNvPr id="7" name="图片 6" descr="图片17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1276350" y="923925"/>
            <a:ext cx="8883015" cy="54743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2175" y="1054735"/>
            <a:ext cx="7846695" cy="45732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585325" y="924560"/>
            <a:ext cx="573405" cy="47028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"/>
    </mc:Choice>
    <mc:Fallback>
      <p:transition spd="slow" advTm="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理性投资</a:t>
            </a:r>
            <a:r>
              <a:rPr altLang="zh-CN">
                <a:sym typeface="+mn-ea"/>
              </a:rPr>
              <a:t> vs. </a:t>
            </a:r>
            <a:r>
              <a:rPr lang="zh-CN" altLang="en-US">
                <a:sym typeface="+mn-ea"/>
              </a:rPr>
              <a:t>非理性投资：强烈的对比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grpSp>
        <p:nvGrpSpPr>
          <p:cNvPr id="8" name="Group 4"/>
          <p:cNvGrpSpPr/>
          <p:nvPr>
            <p:custDataLst>
              <p:tags r:id="rId1"/>
            </p:custDataLst>
          </p:nvPr>
        </p:nvGrpSpPr>
        <p:grpSpPr>
          <a:xfrm>
            <a:off x="1158240" y="1638300"/>
            <a:ext cx="10751820" cy="4733925"/>
            <a:chOff x="97259" y="1136610"/>
            <a:chExt cx="12133039" cy="4668654"/>
          </a:xfrm>
        </p:grpSpPr>
        <p:pic>
          <p:nvPicPr>
            <p:cNvPr id="9" name="图片 9" descr="图片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lum contrast="6000"/>
            </a:blip>
            <a:stretch>
              <a:fillRect/>
            </a:stretch>
          </p:blipFill>
          <p:spPr>
            <a:xfrm>
              <a:off x="97259" y="1148809"/>
              <a:ext cx="5947941" cy="4656455"/>
            </a:xfrm>
            <a:prstGeom prst="rect">
              <a:avLst/>
            </a:prstGeom>
          </p:spPr>
        </p:pic>
        <p:pic>
          <p:nvPicPr>
            <p:cNvPr id="10" name="图片 6" descr="图片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lum contrast="6000"/>
            </a:blip>
            <a:stretch>
              <a:fillRect/>
            </a:stretch>
          </p:blipFill>
          <p:spPr>
            <a:xfrm>
              <a:off x="5951984" y="1136610"/>
              <a:ext cx="6278314" cy="4668654"/>
            </a:xfrm>
            <a:prstGeom prst="rect">
              <a:avLst/>
            </a:prstGeom>
          </p:spPr>
        </p:pic>
      </p:grpSp>
      <p:sp>
        <p:nvSpPr>
          <p:cNvPr id="11" name="TextBox 3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198803" y="1106380"/>
            <a:ext cx="2639791" cy="6642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62" tIns="39681" rIns="79362" bIns="3968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基于基本面分析的理性投资</a:t>
            </a:r>
            <a:endParaRPr lang="en-US" altLang="zh-CN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altLang="zh-CN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10</a:t>
            </a: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倍收益</a:t>
            </a:r>
            <a:endParaRPr lang="zh-CN" altLang="en-GB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8207" y="1090034"/>
            <a:ext cx="2639791" cy="6642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362" tIns="39681" rIns="79362" bIns="39681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5pPr>
            <a:lvl6pPr marL="25146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6pPr>
            <a:lvl7pPr marL="29718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7pPr>
            <a:lvl8pPr marL="34290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8pPr>
            <a:lvl9pPr marL="3886200" indent="-228600" defTabSz="1826895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基于追逐热点的非理性投资</a:t>
            </a:r>
            <a:endParaRPr lang="en-US" altLang="zh-CN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1585" b="1" dirty="0"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年亏光本金</a:t>
            </a:r>
            <a:endParaRPr lang="zh-CN" altLang="en-GB" sz="1585" b="1" dirty="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"/>
    </mc:Choice>
    <mc:Fallback>
      <p:transition spd="slow" advTm="1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什么样的理性选股策略值得坚持？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1062990" y="1840230"/>
            <a:ext cx="3196590" cy="3695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既要有理论支撑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49" name="文本框 34"/>
          <p:cNvSpPr txBox="1"/>
          <p:nvPr>
            <p:custDataLst>
              <p:tags r:id="rId2"/>
            </p:custDataLst>
          </p:nvPr>
        </p:nvSpPr>
        <p:spPr>
          <a:xfrm>
            <a:off x="1062990" y="2346960"/>
            <a:ext cx="3194685" cy="8153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选股思路和方法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符合金融学、投资学的理论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3"/>
            </p:custDataLst>
          </p:nvPr>
        </p:nvSpPr>
        <p:spPr>
          <a:xfrm>
            <a:off x="8503285" y="3531235"/>
            <a:ext cx="3196590" cy="3695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zh-CN" altLang="en-US" sz="2800" b="1" dirty="0">
                <a:solidFill>
                  <a:schemeClr val="accent2"/>
                </a:solidFill>
              </a:rPr>
              <a:t>又要经实证检验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7" name="文本框 34"/>
          <p:cNvSpPr txBox="1"/>
          <p:nvPr>
            <p:custDataLst>
              <p:tags r:id="rId4"/>
            </p:custDataLst>
          </p:nvPr>
        </p:nvSpPr>
        <p:spPr>
          <a:xfrm>
            <a:off x="8504555" y="4037965"/>
            <a:ext cx="3194685" cy="81534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用超过十年的历史数据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验证策略的有效性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任意多边形: 形状 13"/>
          <p:cNvSpPr/>
          <p:nvPr>
            <p:custDataLst>
              <p:tags r:id="rId5"/>
            </p:custDataLst>
          </p:nvPr>
        </p:nvSpPr>
        <p:spPr>
          <a:xfrm>
            <a:off x="5629593" y="1624965"/>
            <a:ext cx="1186815" cy="4427855"/>
          </a:xfrm>
          <a:custGeom>
            <a:avLst/>
            <a:gdLst>
              <a:gd name="connsiteX0" fmla="*/ 1213495 w 1213494"/>
              <a:gd name="connsiteY0" fmla="*/ 3120116 h 4427573"/>
              <a:gd name="connsiteX1" fmla="*/ 844966 w 1213494"/>
              <a:gd name="connsiteY1" fmla="*/ 3716665 h 4427573"/>
              <a:gd name="connsiteX2" fmla="*/ 563078 w 1213494"/>
              <a:gd name="connsiteY2" fmla="*/ 2341743 h 4427573"/>
              <a:gd name="connsiteX3" fmla="*/ 854380 w 1213494"/>
              <a:gd name="connsiteY3" fmla="*/ 1116569 h 4427573"/>
              <a:gd name="connsiteX4" fmla="*/ 864839 w 1213494"/>
              <a:gd name="connsiteY4" fmla="*/ 1097916 h 4427573"/>
              <a:gd name="connsiteX5" fmla="*/ 522460 w 1213494"/>
              <a:gd name="connsiteY5" fmla="*/ 1898254 h 4427573"/>
              <a:gd name="connsiteX6" fmla="*/ 547738 w 1213494"/>
              <a:gd name="connsiteY6" fmla="*/ 0 h 4427573"/>
              <a:gd name="connsiteX7" fmla="*/ 292696 w 1213494"/>
              <a:gd name="connsiteY7" fmla="*/ 1547332 h 4427573"/>
              <a:gd name="connsiteX8" fmla="*/ 0 w 1213494"/>
              <a:gd name="connsiteY8" fmla="*/ 1275381 h 4427573"/>
              <a:gd name="connsiteX9" fmla="*/ 276658 w 1213494"/>
              <a:gd name="connsiteY9" fmla="*/ 1726018 h 4427573"/>
              <a:gd name="connsiteX10" fmla="*/ 256436 w 1213494"/>
              <a:gd name="connsiteY10" fmla="*/ 2947532 h 4427573"/>
              <a:gd name="connsiteX11" fmla="*/ 10634 w 1213494"/>
              <a:gd name="connsiteY11" fmla="*/ 2806326 h 4427573"/>
              <a:gd name="connsiteX12" fmla="*/ 274915 w 1213494"/>
              <a:gd name="connsiteY12" fmla="*/ 3194205 h 4427573"/>
              <a:gd name="connsiteX13" fmla="*/ 547738 w 1213494"/>
              <a:gd name="connsiteY13" fmla="*/ 4427574 h 4427573"/>
              <a:gd name="connsiteX14" fmla="*/ 1141672 w 1213494"/>
              <a:gd name="connsiteY14" fmla="*/ 4427574 h 4427573"/>
              <a:gd name="connsiteX15" fmla="*/ 972574 w 1213494"/>
              <a:gd name="connsiteY15" fmla="*/ 4073863 h 4427573"/>
              <a:gd name="connsiteX16" fmla="*/ 1213495 w 1213494"/>
              <a:gd name="connsiteY16" fmla="*/ 3120116 h 442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3494" h="4427573">
                <a:moveTo>
                  <a:pt x="1213495" y="3120116"/>
                </a:moveTo>
                <a:cubicBezTo>
                  <a:pt x="1030799" y="3268469"/>
                  <a:pt x="907898" y="3544081"/>
                  <a:pt x="844966" y="3716665"/>
                </a:cubicBezTo>
                <a:cubicBezTo>
                  <a:pt x="739498" y="3382654"/>
                  <a:pt x="630369" y="2926961"/>
                  <a:pt x="563078" y="2341743"/>
                </a:cubicBezTo>
                <a:cubicBezTo>
                  <a:pt x="589227" y="2062296"/>
                  <a:pt x="665234" y="1461214"/>
                  <a:pt x="854380" y="1116569"/>
                </a:cubicBezTo>
                <a:cubicBezTo>
                  <a:pt x="857866" y="1110293"/>
                  <a:pt x="861353" y="1104017"/>
                  <a:pt x="864839" y="1097916"/>
                </a:cubicBezTo>
                <a:cubicBezTo>
                  <a:pt x="864839" y="1097916"/>
                  <a:pt x="570575" y="1490501"/>
                  <a:pt x="522460" y="1898254"/>
                </a:cubicBezTo>
                <a:cubicBezTo>
                  <a:pt x="485328" y="1358361"/>
                  <a:pt x="484805" y="727121"/>
                  <a:pt x="547738" y="0"/>
                </a:cubicBezTo>
                <a:cubicBezTo>
                  <a:pt x="547738" y="0"/>
                  <a:pt x="378465" y="664537"/>
                  <a:pt x="292696" y="1547332"/>
                </a:cubicBezTo>
                <a:cubicBezTo>
                  <a:pt x="265675" y="1498346"/>
                  <a:pt x="187751" y="1385208"/>
                  <a:pt x="0" y="1275381"/>
                </a:cubicBezTo>
                <a:cubicBezTo>
                  <a:pt x="0" y="1275381"/>
                  <a:pt x="235517" y="1481436"/>
                  <a:pt x="276658" y="1726018"/>
                </a:cubicBezTo>
                <a:cubicBezTo>
                  <a:pt x="245628" y="2110759"/>
                  <a:pt x="232553" y="2529146"/>
                  <a:pt x="256436" y="2947532"/>
                </a:cubicBezTo>
                <a:cubicBezTo>
                  <a:pt x="182521" y="2881462"/>
                  <a:pt x="10634" y="2806326"/>
                  <a:pt x="10634" y="2806326"/>
                </a:cubicBezTo>
                <a:cubicBezTo>
                  <a:pt x="180255" y="2987976"/>
                  <a:pt x="248766" y="3126566"/>
                  <a:pt x="274915" y="3194205"/>
                </a:cubicBezTo>
                <a:cubicBezTo>
                  <a:pt x="315359" y="3624795"/>
                  <a:pt x="399210" y="4048236"/>
                  <a:pt x="547738" y="4427574"/>
                </a:cubicBezTo>
                <a:lnTo>
                  <a:pt x="1141672" y="4427574"/>
                </a:lnTo>
                <a:cubicBezTo>
                  <a:pt x="1141672" y="4427574"/>
                  <a:pt x="1068977" y="4312343"/>
                  <a:pt x="972574" y="4073863"/>
                </a:cubicBezTo>
                <a:cubicBezTo>
                  <a:pt x="952352" y="3679359"/>
                  <a:pt x="1213495" y="3120116"/>
                  <a:pt x="1213495" y="312011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30000"/>
                </a:schemeClr>
              </a:gs>
              <a:gs pos="100000">
                <a:schemeClr val="accent1">
                  <a:lumMod val="40000"/>
                  <a:lumOff val="60000"/>
                  <a:alpha val="50000"/>
                </a:schemeClr>
              </a:gs>
            </a:gsLst>
            <a:lin ang="5400000" scaled="0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: 形状 14"/>
          <p:cNvSpPr/>
          <p:nvPr>
            <p:custDataLst>
              <p:tags r:id="rId6"/>
            </p:custDataLst>
          </p:nvPr>
        </p:nvSpPr>
        <p:spPr>
          <a:xfrm>
            <a:off x="5989638" y="805815"/>
            <a:ext cx="753110" cy="1115695"/>
          </a:xfrm>
          <a:custGeom>
            <a:avLst/>
            <a:gdLst>
              <a:gd name="connsiteX0" fmla="*/ 583547 w 769843"/>
              <a:gd name="connsiteY0" fmla="*/ 0 h 1115696"/>
              <a:gd name="connsiteX1" fmla="*/ 165161 w 769843"/>
              <a:gd name="connsiteY1" fmla="*/ 1115697 h 1115696"/>
              <a:gd name="connsiteX2" fmla="*/ 583547 w 769843"/>
              <a:gd name="connsiteY2" fmla="*/ 0 h 111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843" h="1115696">
                <a:moveTo>
                  <a:pt x="583547" y="0"/>
                </a:moveTo>
                <a:cubicBezTo>
                  <a:pt x="583547" y="0"/>
                  <a:pt x="-375255" y="296357"/>
                  <a:pt x="165161" y="1115697"/>
                </a:cubicBezTo>
                <a:cubicBezTo>
                  <a:pt x="165161" y="1115697"/>
                  <a:pt x="1176261" y="1011100"/>
                  <a:pt x="583547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任意多边形: 形状 16"/>
          <p:cNvSpPr/>
          <p:nvPr>
            <p:custDataLst>
              <p:tags r:id="rId7"/>
            </p:custDataLst>
          </p:nvPr>
        </p:nvSpPr>
        <p:spPr>
          <a:xfrm>
            <a:off x="4915853" y="1931670"/>
            <a:ext cx="942975" cy="1119505"/>
          </a:xfrm>
          <a:custGeom>
            <a:avLst/>
            <a:gdLst>
              <a:gd name="connsiteX0" fmla="*/ 45801 w 964074"/>
              <a:gd name="connsiteY0" fmla="*/ 0 h 1119751"/>
              <a:gd name="connsiteX1" fmla="*/ 888152 w 964074"/>
              <a:gd name="connsiteY1" fmla="*/ 1116220 h 1119751"/>
              <a:gd name="connsiteX2" fmla="*/ 45801 w 964074"/>
              <a:gd name="connsiteY2" fmla="*/ 0 h 111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074" h="1119751">
                <a:moveTo>
                  <a:pt x="45801" y="0"/>
                </a:moveTo>
                <a:cubicBezTo>
                  <a:pt x="45801" y="0"/>
                  <a:pt x="-296056" y="1192750"/>
                  <a:pt x="888152" y="1116220"/>
                </a:cubicBezTo>
                <a:cubicBezTo>
                  <a:pt x="888152" y="1116046"/>
                  <a:pt x="1338441" y="112964"/>
                  <a:pt x="45801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>
            <a:off x="6327458" y="1856105"/>
            <a:ext cx="1290320" cy="1202055"/>
          </a:xfrm>
          <a:custGeom>
            <a:avLst/>
            <a:gdLst>
              <a:gd name="connsiteX0" fmla="*/ 14384 w 1319372"/>
              <a:gd name="connsiteY0" fmla="*/ 1125697 h 1202151"/>
              <a:gd name="connsiteX1" fmla="*/ 1319052 w 1319372"/>
              <a:gd name="connsiteY1" fmla="*/ 33534 h 1202151"/>
              <a:gd name="connsiteX2" fmla="*/ 14384 w 1319372"/>
              <a:gd name="connsiteY2" fmla="*/ 1125697 h 120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372" h="1202151">
                <a:moveTo>
                  <a:pt x="14384" y="1125697"/>
                </a:moveTo>
                <a:cubicBezTo>
                  <a:pt x="14384" y="1125697"/>
                  <a:pt x="-232464" y="-227958"/>
                  <a:pt x="1319052" y="33534"/>
                </a:cubicBezTo>
                <a:cubicBezTo>
                  <a:pt x="1318878" y="33534"/>
                  <a:pt x="1376929" y="1555414"/>
                  <a:pt x="14384" y="112569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>
            <a:off x="3951923" y="3518535"/>
            <a:ext cx="1767205" cy="1261110"/>
          </a:xfrm>
          <a:custGeom>
            <a:avLst/>
            <a:gdLst>
              <a:gd name="connsiteX0" fmla="*/ 0 w 1806906"/>
              <a:gd name="connsiteY0" fmla="*/ 215072 h 1260851"/>
              <a:gd name="connsiteX1" fmla="*/ 1806906 w 1806906"/>
              <a:gd name="connsiteY1" fmla="*/ 966424 h 1260851"/>
              <a:gd name="connsiteX2" fmla="*/ 0 w 1806906"/>
              <a:gd name="connsiteY2" fmla="*/ 215072 h 126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6906" h="1260851">
                <a:moveTo>
                  <a:pt x="0" y="215072"/>
                </a:moveTo>
                <a:cubicBezTo>
                  <a:pt x="0" y="215072"/>
                  <a:pt x="413157" y="1931502"/>
                  <a:pt x="1806906" y="966424"/>
                </a:cubicBezTo>
                <a:cubicBezTo>
                  <a:pt x="1806906" y="966424"/>
                  <a:pt x="1724101" y="-548483"/>
                  <a:pt x="0" y="215072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: 形状 19"/>
          <p:cNvSpPr/>
          <p:nvPr>
            <p:custDataLst>
              <p:tags r:id="rId10"/>
            </p:custDataLst>
          </p:nvPr>
        </p:nvSpPr>
        <p:spPr>
          <a:xfrm>
            <a:off x="6557328" y="3234690"/>
            <a:ext cx="1552575" cy="1799590"/>
          </a:xfrm>
          <a:custGeom>
            <a:avLst/>
            <a:gdLst>
              <a:gd name="connsiteX0" fmla="*/ 1533283 w 1587357"/>
              <a:gd name="connsiteY0" fmla="*/ 292 h 1799735"/>
              <a:gd name="connsiteX1" fmla="*/ 103273 w 1587357"/>
              <a:gd name="connsiteY1" fmla="*/ 1782792 h 1799735"/>
              <a:gd name="connsiteX2" fmla="*/ 1533283 w 1587357"/>
              <a:gd name="connsiteY2" fmla="*/ 292 h 179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7357" h="1799735">
                <a:moveTo>
                  <a:pt x="1533283" y="292"/>
                </a:moveTo>
                <a:cubicBezTo>
                  <a:pt x="1533283" y="292"/>
                  <a:pt x="-470440" y="-65604"/>
                  <a:pt x="103273" y="1782792"/>
                </a:cubicBezTo>
                <a:cubicBezTo>
                  <a:pt x="103099" y="1782966"/>
                  <a:pt x="1920290" y="2098325"/>
                  <a:pt x="1533283" y="29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6200000" scaled="1"/>
          </a:gra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11"/>
            </p:custDataLst>
          </p:nvPr>
        </p:nvSpPr>
        <p:spPr>
          <a:xfrm rot="438275">
            <a:off x="6675438" y="4544695"/>
            <a:ext cx="1159510" cy="776605"/>
          </a:xfrm>
          <a:custGeom>
            <a:avLst/>
            <a:gdLst>
              <a:gd name="connsiteX0" fmla="*/ 0 w 1185428"/>
              <a:gd name="connsiteY0" fmla="*/ 551796 h 776819"/>
              <a:gd name="connsiteX1" fmla="*/ 1185428 w 1185428"/>
              <a:gd name="connsiteY1" fmla="*/ 203140 h 776819"/>
              <a:gd name="connsiteX2" fmla="*/ 0 w 1185428"/>
              <a:gd name="connsiteY2" fmla="*/ 551796 h 77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5428" h="776819">
                <a:moveTo>
                  <a:pt x="0" y="551796"/>
                </a:moveTo>
                <a:cubicBezTo>
                  <a:pt x="0" y="551796"/>
                  <a:pt x="191760" y="-407006"/>
                  <a:pt x="1185428" y="203140"/>
                </a:cubicBezTo>
                <a:cubicBezTo>
                  <a:pt x="1185428" y="203140"/>
                  <a:pt x="889071" y="1214241"/>
                  <a:pt x="0" y="55179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0000"/>
            </a:schemeClr>
          </a:soli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: 形状 21"/>
          <p:cNvSpPr/>
          <p:nvPr>
            <p:custDataLst>
              <p:tags r:id="rId12"/>
            </p:custDataLst>
          </p:nvPr>
        </p:nvSpPr>
        <p:spPr>
          <a:xfrm>
            <a:off x="5173028" y="3518535"/>
            <a:ext cx="657225" cy="968375"/>
          </a:xfrm>
          <a:custGeom>
            <a:avLst/>
            <a:gdLst>
              <a:gd name="connsiteX0" fmla="*/ 56180 w 733586"/>
              <a:gd name="connsiteY0" fmla="*/ 0 h 1057471"/>
              <a:gd name="connsiteX1" fmla="*/ 610891 w 733586"/>
              <a:gd name="connsiteY1" fmla="*/ 1057472 h 1057471"/>
              <a:gd name="connsiteX2" fmla="*/ 56180 w 733586"/>
              <a:gd name="connsiteY2" fmla="*/ 0 h 105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586" h="1057471">
                <a:moveTo>
                  <a:pt x="56180" y="0"/>
                </a:moveTo>
                <a:cubicBezTo>
                  <a:pt x="56180" y="0"/>
                  <a:pt x="-260748" y="1040039"/>
                  <a:pt x="610891" y="1057472"/>
                </a:cubicBezTo>
                <a:cubicBezTo>
                  <a:pt x="610891" y="1057472"/>
                  <a:pt x="1122542" y="302110"/>
                  <a:pt x="5618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0000"/>
            </a:schemeClr>
          </a:soli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: 形状 15"/>
          <p:cNvSpPr/>
          <p:nvPr>
            <p:custDataLst>
              <p:tags r:id="rId13"/>
            </p:custDataLst>
          </p:nvPr>
        </p:nvSpPr>
        <p:spPr>
          <a:xfrm>
            <a:off x="5709603" y="1119505"/>
            <a:ext cx="553085" cy="802005"/>
          </a:xfrm>
          <a:custGeom>
            <a:avLst/>
            <a:gdLst>
              <a:gd name="connsiteX0" fmla="*/ 50896 w 565296"/>
              <a:gd name="connsiteY0" fmla="*/ 0 h 801907"/>
              <a:gd name="connsiteX1" fmla="*/ 451849 w 565296"/>
              <a:gd name="connsiteY1" fmla="*/ 801907 h 801907"/>
              <a:gd name="connsiteX2" fmla="*/ 50896 w 565296"/>
              <a:gd name="connsiteY2" fmla="*/ 0 h 801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5296" h="801907">
                <a:moveTo>
                  <a:pt x="50896" y="0"/>
                </a:moveTo>
                <a:cubicBezTo>
                  <a:pt x="50896" y="0"/>
                  <a:pt x="-210596" y="767042"/>
                  <a:pt x="451849" y="801907"/>
                </a:cubicBezTo>
                <a:cubicBezTo>
                  <a:pt x="451849" y="801907"/>
                  <a:pt x="887669" y="278924"/>
                  <a:pt x="5089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40000"/>
            </a:schemeClr>
          </a:solidFill>
          <a:ln w="1741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17" descr="343435383037343b343532333834383bcec4bedf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54228" y="3927475"/>
            <a:ext cx="432000" cy="432000"/>
          </a:xfrm>
          <a:prstGeom prst="rect">
            <a:avLst/>
          </a:prstGeom>
        </p:spPr>
      </p:pic>
      <p:pic>
        <p:nvPicPr>
          <p:cNvPr id="24" name="图片 23" descr="333639373138363b343435303830323bb9a4d7f7d7f7b7e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8203" y="3926840"/>
            <a:ext cx="444730" cy="444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"/>
    </mc:Choice>
    <mc:Fallback>
      <p:transition spd="slow" advTm="25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从十年十倍，到十七年十七倍！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6" name="图片 5" descr="good_firms"/>
          <p:cNvPicPr>
            <a:picLocks noChangeAspect="1"/>
          </p:cNvPicPr>
          <p:nvPr/>
        </p:nvPicPr>
        <p:blipFill>
          <a:blip r:embed="rId1"/>
          <a:srcRect t="5778"/>
          <a:stretch>
            <a:fillRect/>
          </a:stretch>
        </p:blipFill>
        <p:spPr>
          <a:xfrm>
            <a:off x="1340485" y="994410"/>
            <a:ext cx="9812020" cy="5447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"/>
    </mc:Choice>
    <mc:Fallback>
      <p:transition spd="slow" advTm="5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COMMONDATA" val="eyJoZGlkIjoiYWMzOThhNzg5YTI5OWE0NjVlYjAxY2ViYWMzZmUzNTEifQ=="/>
  <p:tag name="RESOURCE_RECORD_KEY" val="{&quot;70&quot;:[3327011,3319434,3321971,3330514,3314058,3319344,3323860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SUBTYPE" val="a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1_1"/>
  <p:tag name="KSO_WM_UNIT_ID" val="diagram20234387_2*q_h_f*1_1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q_h_i"/>
  <p:tag name="KSO_WM_UNIT_INDEX" val="1_1_1"/>
  <p:tag name="KSO_WM_UNIT_ID" val="diagram20234387_2*q_h_i*1_1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3_3"/>
  <p:tag name="KSO_WM_UNIT_ID" val="diagram20234387_2*q_h_i*1_3_3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3"/>
  <p:tag name="KSO_WM_DIAGRAM_USE_COLOR_VALUE" val="{&quot;color_scheme&quot;:1,&quot;color_type&quot;:1,&quot;theme_color_indexes&quot;:[5,6,5,6,5,6]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3_1"/>
  <p:tag name="KSO_WM_UNIT_ID" val="diagram20234387_2*q_h_i*1_3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2_3"/>
  <p:tag name="KSO_WM_UNIT_ID" val="diagram20234387_2*q_h_i*1_2_3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.15000000596046448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5"/>
  <p:tag name="KSO_WM_DIAGRAM_USE_COLOR_VALUE" val="{&quot;color_scheme&quot;:1,&quot;color_type&quot;:1,&quot;theme_color_indexes&quot;:[5,6,5,6,5,6]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2_1"/>
  <p:tag name="KSO_WM_UNIT_ID" val="diagram20234387_2*q_h_i*1_2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1_3"/>
  <p:tag name="KSO_WM_UNIT_ID" val="diagram20234387_2*q_h_i*1_1_3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68.xml><?xml version="1.0" encoding="utf-8"?>
<p:tagLst xmlns:p="http://schemas.openxmlformats.org/presentationml/2006/main">
  <p:tag name="KSO_WM_UNIT_COMPATIBLE" val="0"/>
  <p:tag name="KSO_WM_UNIT_DIAGRAM_ISREFERUNIT" val="0"/>
  <p:tag name="KSO_WM_UNIT_INDEX" val="1_1"/>
  <p:tag name="KSO_WM_TEMPLATE_CATEGORY" val="diagram"/>
  <p:tag name="KSO_WM_UNIT_LAYERLEVEL" val="1_1"/>
  <p:tag name="KSO_WM_DIAGRAM_VERSION" val="3"/>
  <p:tag name="KSO_WM_DIAGRAM_COLOR_TEXT_CAN_REMOVE" val="n"/>
  <p:tag name="KSO_WM_DIAGRAM_MIN_ITEMCNT" val="2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IRTUALLY_FRAME" val="{&quot;height&quot;:334.1286268051628,&quot;left&quot;:54.9167691064069,&quot;top&quot;:103,&quot;width&quot;:850.2665405273438}"/>
  <p:tag name="KSO_WM_DIAGRAM_MAX_ITEMCNT" val="4"/>
  <p:tag name="KSO_WM_DIAGRAM_COLOR_TRICK" val="1"/>
  <p:tag name="KSO_WM_DIAGRAM_GROUP_CODE" val="q1-1"/>
  <p:tag name="KSO_WM_TAG_VERSION" val="3.0"/>
  <p:tag name="KSO_WM_TEMPLATE_INDEX" val="20234387"/>
  <p:tag name="KSO_WM_UNIT_ID" val="diagram20234387_2*q_i*1_1"/>
  <p:tag name="KSO_WM_UNIT_TYPE" val="q_i"/>
  <p:tag name="KSO_WM_UNIT_DIAGRAM_ISNUMVISUAL" val="0"/>
  <p:tag name="KSO_WM_UNIT_HIGHLIGHT" val="0"/>
  <p:tag name="KSO_WM_UNIT_FILL_TYPE" val="1"/>
  <p:tag name="KSO_WM_UNIT_FILL_FORE_SCHEMECOLOR_INDEX" val="2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UNIT_INDEX" val="1_1_2"/>
  <p:tag name="KSO_WM_UNIT_ID" val="diagram20234387_2*q_h_i*1_1_2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DIAGRAM_USE_COLOR_VALUE" val="{&quot;color_scheme&quot;:1,&quot;color_type&quot;:1,&quot;theme_color_indexes&quot;:[5,6,5,6,5,6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2_1"/>
  <p:tag name="KSO_WM_UNIT_ID" val="diagram20234387_2*q_h_f*1_2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UNIT_VALUE" val="80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q_h_i"/>
  <p:tag name="KSO_WM_UNIT_INDEX" val="1_2_2"/>
  <p:tag name="KSO_WM_UNIT_ID" val="diagram20234387_2*q_h_i*1_2_2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7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3_1"/>
  <p:tag name="KSO_WM_UNIT_ID" val="diagram20234387_2*q_h_f*1_3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UNIT_VALUE" val="80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q_h_i"/>
  <p:tag name="KSO_WM_UNIT_INDEX" val="1_3_2"/>
  <p:tag name="KSO_WM_UNIT_ID" val="diagram20234387_2*q_h_i*1_3_2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74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2_1"/>
  <p:tag name="KSO_WM_UNIT_ID" val="diagram20234387_2*q_h_x*1_2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75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1_1"/>
  <p:tag name="KSO_WM_UNIT_ID" val="diagram20234387_2*q_h_x*1_1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76.xml><?xml version="1.0" encoding="utf-8"?>
<p:tagLst xmlns:p="http://schemas.openxmlformats.org/presentationml/2006/main">
  <p:tag name="KSO_WM_UNIT_VALUE" val="130*130"/>
  <p:tag name="KSO_WM_UNIT_HIGHLIGHT" val="0"/>
  <p:tag name="KSO_WM_UNIT_COMPATIBLE" val="0"/>
  <p:tag name="KSO_WM_UNIT_DIAGRAM_ISNUMVISUAL" val="0"/>
  <p:tag name="KSO_WM_UNIT_DIAGRAM_ISREFERUNIT" val="0"/>
  <p:tag name="KSO_WM_UNIT_TYPE" val="q_h_x"/>
  <p:tag name="KSO_WM_UNIT_INDEX" val="1_3_1"/>
  <p:tag name="KSO_WM_UNIT_ID" val="diagram20234387_2*q_h_x*1_3_1"/>
  <p:tag name="KSO_WM_TEMPLATE_CATEGORY" val="diagram"/>
  <p:tag name="KSO_WM_TEMPLATE_INDEX" val="2023438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q1-1"/>
  <p:tag name="KSO_WM_DIAGRAM_MAX_ITEMCNT" val="4"/>
  <p:tag name="KSO_WM_DIAGRAM_MIN_ITEMCNT" val="2"/>
  <p:tag name="KSO_WM_DIAGRAM_VIRTUALLY_FRAME" val="{&quot;height&quot;:334.1286268051628,&quot;left&quot;:54.9167691064069,&quot;top&quot;:103,&quot;width&quot;:850.2665405273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77.xml><?xml version="1.0" encoding="utf-8"?>
<p:tagLst xmlns:p="http://schemas.openxmlformats.org/presentationml/2006/main">
  <p:tag name="TIMING" val="|0.2"/>
</p:tagLst>
</file>

<file path=ppt/tags/tag78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79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1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2.xml><?xml version="1.0" encoding="utf-8"?>
<p:tagLst xmlns:p="http://schemas.openxmlformats.org/presentationml/2006/main">
  <p:tag name="KSO_WM_DIAGRAM_VIRTUALLY_FRAME" val="{&quot;height&quot;:504.22293691914183,&quot;left&quot;:75.38887491464352,&quot;top&quot;:75.32944881889765,&quot;width&quot;:873.0944380360097}"/>
</p:tagLst>
</file>

<file path=ppt/tags/tag83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6958_1*l_h_a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单击添加项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4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6958_1*l_h_f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，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5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6958_1*l_h_a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单击添加项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6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6958_1*l_h_f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，简明扼要地阐述您的观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7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6958_1*l_i*1_1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.699999988079071},{&quot;brightness&quot;:0.6000000238418579,&quot;colorType&quot;:1,&quot;foreColorIndex&quot;:5,&quot;pos&quot;:1,&quot;transparency&quot;:0.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8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6958_1*l_i*1_2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9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36958_1*l_i*1_3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36958_1*l_i*1_4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.6000000238418579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1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6958_1*l_h_i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.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2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6958_1*l_h_i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93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6958_1*l_h_i*1_2_2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94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6958_1*l_h_i*1_1_2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.4000000059604645,&quot;colorType&quot;:1,&quot;foreColorIndex&quot;:6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.4"/>
  <p:tag name="KSO_WM_DIAGRAM_USE_COLOR_VALUE" val="{&quot;color_scheme&quot;:1,&quot;color_type&quot;:1,&quot;theme_color_indexes&quot;:[5,6,5,6,5,6]}"/>
</p:tagLst>
</file>

<file path=ppt/tags/tag95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36958_1*l_i*1_5"/>
  <p:tag name="KSO_WM_TEMPLATE_CATEGORY" val="diagram"/>
  <p:tag name="KSO_WM_TEMPLATE_INDEX" val="20236958"/>
  <p:tag name="KSO_WM_UNIT_LAYERLEVEL" val="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96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VALUE" val="102*10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6958_1*l_h_x*1_2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97.xml><?xml version="1.0" encoding="utf-8"?>
<p:tagLst xmlns:p="http://schemas.openxmlformats.org/presentationml/2006/main">
  <p:tag name="KSO_WM_DIAGRAM_VIRTUALLY_FRAME" val="{&quot;height&quot;:416.63677978515625,&quot;left&quot;:83.57693540077517,&quot;top&quot;:61.706610107421874,&quot;width&quot;:837.6730645992247}"/>
  <p:tag name="KSO_WM_DIAGRAM_VERSION" val="3"/>
  <p:tag name="KSO_WM_DIAGRAM_COLOR_TRICK" val="4"/>
  <p:tag name="KSO_WM_DIAGRAM_COLOR_TEXT_CAN_REMOVE" val="n"/>
  <p:tag name="KSO_WM_UNIT_VALUE" val="123*1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6958_1*l_h_x*1_1_1"/>
  <p:tag name="KSO_WM_TEMPLATE_CATEGORY" val="diagram"/>
  <p:tag name="KSO_WM_TEMPLATE_INDEX" val="20236958"/>
  <p:tag name="KSO_WM_UNIT_LAYERLEVEL" val="1_1_1"/>
  <p:tag name="KSO_WM_TAG_VERSION" val="3.0"/>
  <p:tag name="KSO_WM_BEAUTIFY_FLAG" val="#wm#"/>
  <p:tag name="KSO_WM_DIAGRAM_MAX_ITEMCNT" val="5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0</TotalTime>
  <Words>1174</Words>
  <Application>WPS 演示</Application>
  <PresentationFormat>宽屏</PresentationFormat>
  <Paragraphs>289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Lato</vt:lpstr>
      <vt:lpstr>Calibri</vt:lpstr>
      <vt:lpstr>Wingdings</vt:lpstr>
      <vt:lpstr>微软雅黑</vt:lpstr>
      <vt:lpstr>Raleway</vt:lpstr>
      <vt:lpstr>Segoe Print</vt:lpstr>
      <vt:lpstr>Arial</vt:lpstr>
      <vt:lpstr>+中文正文</vt:lpstr>
      <vt:lpstr>Arial Unicode MS</vt:lpstr>
      <vt:lpstr>Lato Light</vt:lpstr>
      <vt:lpstr>MS PGothic</vt:lpstr>
      <vt:lpstr>Cambria Math</vt:lpstr>
      <vt:lpstr>1_Office Theme</vt:lpstr>
      <vt:lpstr>2_Office Theme</vt:lpstr>
      <vt:lpstr>3_Office Theme</vt:lpstr>
      <vt:lpstr>2_Office Theme</vt:lpstr>
      <vt:lpstr>4_Office Theme</vt:lpstr>
      <vt:lpstr>2_Office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</dc:creator>
  <cp:lastModifiedBy>肖刚</cp:lastModifiedBy>
  <cp:revision>118</cp:revision>
  <dcterms:created xsi:type="dcterms:W3CDTF">2017-10-04T12:20:00Z</dcterms:created>
  <dcterms:modified xsi:type="dcterms:W3CDTF">2025-04-15T09:10:24Z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1AD70249600E4463B1A710B70F5173D7_13</vt:lpwstr>
  </property>
</Properties>
</file>