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rawings/vmlDrawing1.vml" ContentType="application/vnd.openxmlformats-officedocument.vmlDrawing"/>
  <Override PartName="/ppt/drawings/vmlDrawing10.vml" ContentType="application/vnd.openxmlformats-officedocument.vmlDrawing"/>
  <Override PartName="/ppt/drawings/vmlDrawing11.vml" ContentType="application/vnd.openxmlformats-officedocument.vmlDrawing"/>
  <Override PartName="/ppt/drawings/vmlDrawing12.vml" ContentType="application/vnd.openxmlformats-officedocument.vmlDrawing"/>
  <Override PartName="/ppt/drawings/vmlDrawing13.vml" ContentType="application/vnd.openxmlformats-officedocument.vmlDrawing"/>
  <Override PartName="/ppt/drawings/vmlDrawing14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drawings/vmlDrawing5.vml" ContentType="application/vnd.openxmlformats-officedocument.vmlDrawing"/>
  <Override PartName="/ppt/drawings/vmlDrawing6.vml" ContentType="application/vnd.openxmlformats-officedocument.vmlDrawing"/>
  <Override PartName="/ppt/drawings/vmlDrawing7.vml" ContentType="application/vnd.openxmlformats-officedocument.vmlDrawing"/>
  <Override PartName="/ppt/drawings/vmlDrawing8.vml" ContentType="application/vnd.openxmlformats-officedocument.vmlDrawing"/>
  <Override PartName="/ppt/drawings/vmlDrawing9.vml" ContentType="application/vnd.openxmlformats-officedocument.vmlDrawing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71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58" r:id="rId4"/>
    <p:sldMasterId id="2147483663" r:id="rId5"/>
    <p:sldMasterId id="2147483668" r:id="rId6"/>
    <p:sldMasterId id="2147483673" r:id="rId7"/>
    <p:sldMasterId id="2147483678" r:id="rId8"/>
  </p:sldMasterIdLst>
  <p:notesMasterIdLst>
    <p:notesMasterId r:id="rId10"/>
  </p:notesMasterIdLst>
  <p:handoutMasterIdLst>
    <p:handoutMasterId r:id="rId37"/>
  </p:handoutMasterIdLst>
  <p:sldIdLst>
    <p:sldId id="520" r:id="rId29"/>
    <p:sldId id="521" r:id="rId30"/>
    <p:sldId id="505" r:id="rId31"/>
  </p:sldIdLst>
  <p:sldSz cx="12192000" cy="6858000"/>
  <p:notesSz cx="7103745" cy="10234295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 userDrawn="1">
          <p15:clr>
            <a:srgbClr val="A4A3A4"/>
          </p15:clr>
        </p15:guide>
        <p15:guide id="2" pos="38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F1F"/>
    <a:srgbClr val="591A1A"/>
    <a:srgbClr val="B2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9206" autoAdjust="0"/>
  </p:normalViewPr>
  <p:slideViewPr>
    <p:cSldViewPr snapToGrid="0" showGuides="1">
      <p:cViewPr varScale="1">
        <p:scale>
          <a:sx n="91" d="100"/>
          <a:sy n="91" d="100"/>
        </p:scale>
        <p:origin x="624" y="78"/>
      </p:cViewPr>
      <p:guideLst>
        <p:guide orient="horz" pos="2131"/>
        <p:guide pos="3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10" Type="http://schemas.openxmlformats.org/officeDocument/2006/relationships/notesMaster" Target="notesMasters/notesMaster1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ableStyles" Target="tableStyles.xml"/><Relationship Id="rId41" Type="http://schemas.openxmlformats.org/officeDocument/2006/relationships/commentAuthors" Target="commentAuthors.xml"/><Relationship Id="rId42" Type="http://schemas.openxmlformats.org/officeDocument/2006/relationships/tags" Target="tags/tag171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oleObject" Target="../embeddings/oleObject5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5.v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GI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oleObject" Target="../embeddings/oleObject7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7.v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GI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tags" Target="../tags/tag13.xml"/><Relationship Id="rId3" Type="http://schemas.openxmlformats.org/officeDocument/2006/relationships/tags" Target="../tags/tag14.xml"/><Relationship Id="rId4" Type="http://schemas.openxmlformats.org/officeDocument/2006/relationships/tags" Target="../tags/tag15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oleObject" Target="../embeddings/oleObject9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9.v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GIF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oleObject" Target="../embeddings/oleObject11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11.v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GIF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oleObject" Target="../embeddings/oleObject13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13.v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1.v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GI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3" Type="http://schemas.openxmlformats.org/officeDocument/2006/relationships/tags" Target="../tags/tag5.xml"/><Relationship Id="rId4" Type="http://schemas.openxmlformats.org/officeDocument/2006/relationships/tags" Target="../tags/tag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oleObject" Target="../embeddings/oleObject3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3.v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2.vml"/><Relationship Id="rId8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4.vml"/><Relationship Id="rId8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6.vml"/><Relationship Id="rId8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8.vml"/><Relationship Id="rId8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10.vml"/><Relationship Id="rId8" Type="http://schemas.openxmlformats.org/officeDocument/2006/relationships/theme" Target="../theme/theme5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12.vml"/><Relationship Id="rId8" Type="http://schemas.openxmlformats.org/officeDocument/2006/relationships/theme" Target="../theme/theme6.xml"/></Relationships>
</file>

<file path=ppt/slideMasters/_rels/slideMaster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14.vml"/><Relationship Id="rId8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tags" Target="../tags/tag130.xml"/><Relationship Id="rId2" Type="http://schemas.openxmlformats.org/officeDocument/2006/relationships/tags" Target="../tags/tag131.xml"/><Relationship Id="rId3" Type="http://schemas.openxmlformats.org/officeDocument/2006/relationships/tags" Target="../tags/tag132.xml"/><Relationship Id="rId4" Type="http://schemas.openxmlformats.org/officeDocument/2006/relationships/tags" Target="../tags/tag133.xml"/><Relationship Id="rId5" Type="http://schemas.openxmlformats.org/officeDocument/2006/relationships/tags" Target="../tags/tag134.xml"/><Relationship Id="rId6" Type="http://schemas.openxmlformats.org/officeDocument/2006/relationships/tags" Target="../tags/tag135.xml"/><Relationship Id="rId7" Type="http://schemas.openxmlformats.org/officeDocument/2006/relationships/tags" Target="../tags/tag136.xml"/><Relationship Id="rId8" Type="http://schemas.openxmlformats.org/officeDocument/2006/relationships/tags" Target="../tags/tag137.xml"/><Relationship Id="rId9" Type="http://schemas.openxmlformats.org/officeDocument/2006/relationships/tags" Target="../tags/tag138.xml"/><Relationship Id="rId10" Type="http://schemas.openxmlformats.org/officeDocument/2006/relationships/tags" Target="../tags/tag139.xml"/><Relationship Id="rId11" Type="http://schemas.openxmlformats.org/officeDocument/2006/relationships/slideLayout" Target="../slideLayouts/slideLayout4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tags" Target="../tags/tag140.xml"/><Relationship Id="rId2" Type="http://schemas.openxmlformats.org/officeDocument/2006/relationships/tags" Target="../tags/tag141.xml"/><Relationship Id="rId3" Type="http://schemas.openxmlformats.org/officeDocument/2006/relationships/tags" Target="../tags/tag142.xml"/><Relationship Id="rId4" Type="http://schemas.openxmlformats.org/officeDocument/2006/relationships/tags" Target="../tags/tag143.xml"/><Relationship Id="rId5" Type="http://schemas.openxmlformats.org/officeDocument/2006/relationships/tags" Target="../tags/tag144.xml"/><Relationship Id="rId6" Type="http://schemas.openxmlformats.org/officeDocument/2006/relationships/tags" Target="../tags/tag145.xml"/><Relationship Id="rId7" Type="http://schemas.openxmlformats.org/officeDocument/2006/relationships/tags" Target="../tags/tag146.xml"/><Relationship Id="rId8" Type="http://schemas.openxmlformats.org/officeDocument/2006/relationships/tags" Target="../tags/tag147.xml"/><Relationship Id="rId9" Type="http://schemas.openxmlformats.org/officeDocument/2006/relationships/tags" Target="../tags/tag148.xml"/><Relationship Id="rId10" Type="http://schemas.openxmlformats.org/officeDocument/2006/relationships/slideLayout" Target="../slideLayouts/slideLayout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tags" Target="../tags/tag149.xml"/><Relationship Id="rId2" Type="http://schemas.openxmlformats.org/officeDocument/2006/relationships/tags" Target="../tags/tag150.xml"/><Relationship Id="rId3" Type="http://schemas.openxmlformats.org/officeDocument/2006/relationships/tags" Target="../tags/tag151.xml"/><Relationship Id="rId4" Type="http://schemas.openxmlformats.org/officeDocument/2006/relationships/tags" Target="../tags/tag152.xml"/><Relationship Id="rId5" Type="http://schemas.openxmlformats.org/officeDocument/2006/relationships/tags" Target="../tags/tag153.xml"/><Relationship Id="rId6" Type="http://schemas.openxmlformats.org/officeDocument/2006/relationships/tags" Target="../tags/tag154.xml"/><Relationship Id="rId7" Type="http://schemas.openxmlformats.org/officeDocument/2006/relationships/slideLayout" Target="../slideLayouts/slideLayout1.xml"/></Relationships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投资行为反映</a:t>
            </a:r>
            <a:r>
              <a:rPr lang="zh-CN" altLang="en-US"/>
              <a:t>人生心态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 sz="1200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zh-CN" altLang="en-US" sz="1200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>
            <p:custDataLst>
              <p:tags r:id="rId1"/>
            </p:custDataLst>
          </p:nvPr>
        </p:nvSpPr>
        <p:spPr>
          <a:xfrm>
            <a:off x="6044565" y="2440940"/>
            <a:ext cx="1977390" cy="1977390"/>
          </a:xfrm>
          <a:prstGeom prst="ellipse">
            <a:avLst/>
          </a:prstGeom>
          <a:gradFill flip="none" rotWithShape="1">
            <a:gsLst>
              <a:gs pos="75000">
                <a:schemeClr val="accent1">
                  <a:lumMod val="20000"/>
                  <a:lumOff val="80000"/>
                </a:schemeClr>
              </a:gs>
              <a:gs pos="48000">
                <a:srgbClr val="F7FBFF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>
              <a:lnSpc>
                <a:spcPct val="130000"/>
              </a:lnSpc>
            </a:pPr>
            <a:r>
              <a:rPr lang="zh-CN" altLang="zh-CN" sz="2400">
                <a:solidFill>
                  <a:srgbClr val="262626"/>
                </a:solidFill>
                <a:latin typeface="+mn-ea"/>
                <a:cs typeface="+mn-ea"/>
              </a:rPr>
              <a:t>不看长远</a:t>
            </a:r>
            <a:endParaRPr lang="zh-CN" altLang="zh-CN" sz="2400">
              <a:solidFill>
                <a:srgbClr val="262626"/>
              </a:solidFill>
              <a:latin typeface="+mn-ea"/>
              <a:cs typeface="+mn-ea"/>
            </a:endParaRPr>
          </a:p>
        </p:txBody>
      </p:sp>
      <p:sp>
        <p:nvSpPr>
          <p:cNvPr id="23" name="椭圆 22"/>
          <p:cNvSpPr/>
          <p:nvPr>
            <p:custDataLst>
              <p:tags r:id="rId2"/>
            </p:custDataLst>
          </p:nvPr>
        </p:nvSpPr>
        <p:spPr>
          <a:xfrm>
            <a:off x="7692390" y="2440940"/>
            <a:ext cx="1977390" cy="1977390"/>
          </a:xfrm>
          <a:prstGeom prst="ellipse">
            <a:avLst/>
          </a:prstGeom>
          <a:gradFill flip="none" rotWithShape="1">
            <a:gsLst>
              <a:gs pos="19580">
                <a:schemeClr val="accent1">
                  <a:lumMod val="40000"/>
                  <a:lumOff val="60000"/>
                </a:schemeClr>
              </a:gs>
              <a:gs pos="94000">
                <a:schemeClr val="accent1">
                  <a:lumMod val="75000"/>
                </a:schemeClr>
              </a:gs>
              <a:gs pos="7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  <a:effectLst>
            <a:outerShdw blurRad="203200" dist="1016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>
              <a:lnSpc>
                <a:spcPct val="130000"/>
              </a:lnSpc>
            </a:pPr>
            <a:r>
              <a:rPr lang="zh-CN" altLang="zh-CN"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缺乏耐心</a:t>
            </a:r>
            <a:endParaRPr lang="zh-CN" altLang="zh-CN" sz="2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弧形 58"/>
          <p:cNvSpPr/>
          <p:nvPr>
            <p:custDataLst>
              <p:tags r:id="rId3"/>
            </p:custDataLst>
          </p:nvPr>
        </p:nvSpPr>
        <p:spPr>
          <a:xfrm>
            <a:off x="7461250" y="2254250"/>
            <a:ext cx="2351314" cy="2351314"/>
          </a:xfrm>
          <a:prstGeom prst="arc">
            <a:avLst>
              <a:gd name="adj1" fmla="val 15382684"/>
              <a:gd name="adj2" fmla="val 7430173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4396740" y="2440940"/>
            <a:ext cx="1977390" cy="1977390"/>
          </a:xfrm>
          <a:prstGeom prst="ellipse">
            <a:avLst/>
          </a:prstGeom>
          <a:gradFill flip="none" rotWithShape="1">
            <a:gsLst>
              <a:gs pos="19580">
                <a:schemeClr val="accent1">
                  <a:lumMod val="40000"/>
                  <a:lumOff val="60000"/>
                </a:schemeClr>
              </a:gs>
              <a:gs pos="94000">
                <a:schemeClr val="accent1">
                  <a:lumMod val="75000"/>
                </a:schemeClr>
              </a:gs>
              <a:gs pos="7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  <a:effectLst>
            <a:outerShdw blurRad="203200" dist="1016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>
              <a:lnSpc>
                <a:spcPct val="130000"/>
              </a:lnSpc>
            </a:pPr>
            <a:r>
              <a:rPr lang="zh-CN" altLang="zh-CN"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只看短期</a:t>
            </a:r>
            <a:endParaRPr lang="zh-CN" altLang="zh-CN" sz="24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弧形 57"/>
          <p:cNvSpPr/>
          <p:nvPr>
            <p:custDataLst>
              <p:tags r:id="rId5"/>
            </p:custDataLst>
          </p:nvPr>
        </p:nvSpPr>
        <p:spPr>
          <a:xfrm>
            <a:off x="2380615" y="2254250"/>
            <a:ext cx="2351314" cy="2351314"/>
          </a:xfrm>
          <a:prstGeom prst="arc">
            <a:avLst>
              <a:gd name="adj1" fmla="val 2576083"/>
              <a:gd name="adj2" fmla="val 12584694"/>
            </a:avLst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>
          <a:xfrm>
            <a:off x="7954010" y="2480310"/>
            <a:ext cx="266943" cy="26694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7"/>
            </p:custDataLst>
          </p:nvPr>
        </p:nvSpPr>
        <p:spPr>
          <a:xfrm>
            <a:off x="6305550" y="2480310"/>
            <a:ext cx="266943" cy="266943"/>
          </a:xfrm>
          <a:prstGeom prst="ellipse">
            <a:avLst/>
          </a:prstGeom>
          <a:gradFill flip="none" rotWithShape="1">
            <a:gsLst>
              <a:gs pos="82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3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>
            <a:off x="4657725" y="2480310"/>
            <a:ext cx="266943" cy="26694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9"/>
            </p:custDataLst>
          </p:nvPr>
        </p:nvSpPr>
        <p:spPr>
          <a:xfrm>
            <a:off x="2561590" y="2440940"/>
            <a:ext cx="1977390" cy="1977390"/>
          </a:xfrm>
          <a:prstGeom prst="ellipse">
            <a:avLst/>
          </a:prstGeom>
          <a:gradFill flip="none" rotWithShape="1">
            <a:gsLst>
              <a:gs pos="75000">
                <a:schemeClr val="accent1">
                  <a:lumMod val="20000"/>
                  <a:lumOff val="80000"/>
                </a:schemeClr>
              </a:gs>
              <a:gs pos="48000">
                <a:srgbClr val="F7FBFF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>
              <a:lnSpc>
                <a:spcPct val="130000"/>
              </a:lnSpc>
            </a:pPr>
            <a:r>
              <a:rPr lang="zh-CN" altLang="zh-CN" sz="2400" dirty="0">
                <a:solidFill>
                  <a:srgbClr val="262626"/>
                </a:solidFill>
                <a:latin typeface="+mn-ea"/>
                <a:cs typeface="+mn-ea"/>
              </a:rPr>
              <a:t>急功近利</a:t>
            </a:r>
            <a:endParaRPr lang="zh-CN" altLang="zh-CN" sz="2400" dirty="0">
              <a:solidFill>
                <a:srgbClr val="262626"/>
              </a:solidFill>
              <a:latin typeface="+mn-ea"/>
              <a:cs typeface="+mn-ea"/>
            </a:endParaRPr>
          </a:p>
        </p:txBody>
      </p:sp>
      <p:sp>
        <p:nvSpPr>
          <p:cNvPr id="7" name="椭圆 6"/>
          <p:cNvSpPr/>
          <p:nvPr>
            <p:custDataLst>
              <p:tags r:id="rId10"/>
            </p:custDataLst>
          </p:nvPr>
        </p:nvSpPr>
        <p:spPr>
          <a:xfrm>
            <a:off x="2822575" y="2480310"/>
            <a:ext cx="266943" cy="266943"/>
          </a:xfrm>
          <a:prstGeom prst="ellipse">
            <a:avLst/>
          </a:prstGeom>
          <a:gradFill flip="none" rotWithShape="1">
            <a:gsLst>
              <a:gs pos="82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3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701290" y="2388235"/>
            <a:ext cx="6933565" cy="2082800"/>
            <a:chOff x="4172" y="6273"/>
            <a:chExt cx="10919" cy="3280"/>
          </a:xfrm>
        </p:grpSpPr>
        <p:sp>
          <p:nvSpPr>
            <p:cNvPr id="9" name="乘号 8"/>
            <p:cNvSpPr/>
            <p:nvPr/>
          </p:nvSpPr>
          <p:spPr>
            <a:xfrm>
              <a:off x="4172" y="6347"/>
              <a:ext cx="2648" cy="3197"/>
            </a:xfrm>
            <a:prstGeom prst="mathMultiply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乘号 10"/>
            <p:cNvSpPr/>
            <p:nvPr/>
          </p:nvSpPr>
          <p:spPr>
            <a:xfrm>
              <a:off x="7151" y="6356"/>
              <a:ext cx="2648" cy="3197"/>
            </a:xfrm>
            <a:prstGeom prst="mathMultiply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乘号 11"/>
            <p:cNvSpPr/>
            <p:nvPr/>
          </p:nvSpPr>
          <p:spPr>
            <a:xfrm>
              <a:off x="9799" y="6273"/>
              <a:ext cx="2648" cy="3197"/>
            </a:xfrm>
            <a:prstGeom prst="mathMultiply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乘号 12"/>
            <p:cNvSpPr/>
            <p:nvPr/>
          </p:nvSpPr>
          <p:spPr>
            <a:xfrm>
              <a:off x="12443" y="6273"/>
              <a:ext cx="2648" cy="3197"/>
            </a:xfrm>
            <a:prstGeom prst="mathMultiply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492407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0242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8" grpId="0" animBg="1"/>
      <p:bldP spid="6" grpId="0" animBg="1"/>
      <p:bldP spid="25" grpId="1" animBg="1"/>
      <p:bldP spid="23" grpId="1" animBg="1"/>
      <p:bldP spid="8" grpId="1" animBg="1"/>
      <p:bldP spid="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行为改变</a:t>
            </a:r>
            <a:r>
              <a:rPr lang="zh-CN" altLang="en-US">
                <a:sym typeface="+mn-ea"/>
              </a:rPr>
              <a:t>的</a:t>
            </a:r>
            <a:r>
              <a:rPr lang="zh-CN" altLang="en-US"/>
              <a:t>背后，</a:t>
            </a:r>
            <a:r>
              <a:rPr lang="zh-CN" altLang="en-US"/>
              <a:t>本质是心态的</a:t>
            </a:r>
            <a:r>
              <a:rPr lang="zh-CN" altLang="en-US"/>
              <a:t>更新</a:t>
            </a:r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 sz="1200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zh-CN" altLang="en-US" sz="1200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907665" y="1793875"/>
            <a:ext cx="2193290" cy="1822450"/>
            <a:chOff x="4579" y="2825"/>
            <a:chExt cx="3454" cy="2870"/>
          </a:xfrm>
        </p:grpSpPr>
        <p:sp>
          <p:nvSpPr>
            <p:cNvPr id="6" name="矩形 5"/>
            <p:cNvSpPr/>
            <p:nvPr>
              <p:custDataLst>
                <p:tags r:id="rId1"/>
              </p:custDataLst>
            </p:nvPr>
          </p:nvSpPr>
          <p:spPr>
            <a:xfrm>
              <a:off x="4708" y="3995"/>
              <a:ext cx="2551" cy="170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平和</a:t>
              </a:r>
              <a:endPara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7" name="1"/>
            <p:cNvSpPr/>
            <p:nvPr>
              <p:custDataLst>
                <p:tags r:id="rId2"/>
              </p:custDataLst>
            </p:nvPr>
          </p:nvSpPr>
          <p:spPr>
            <a:xfrm>
              <a:off x="5838" y="2825"/>
              <a:ext cx="1507" cy="227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4" h="1905">
                  <a:moveTo>
                    <a:pt x="97" y="0"/>
                  </a:moveTo>
                  <a:cubicBezTo>
                    <a:pt x="741" y="0"/>
                    <a:pt x="1264" y="523"/>
                    <a:pt x="1264" y="1173"/>
                  </a:cubicBezTo>
                  <a:cubicBezTo>
                    <a:pt x="1264" y="1442"/>
                    <a:pt x="1176" y="1695"/>
                    <a:pt x="1012" y="1905"/>
                  </a:cubicBezTo>
                  <a:cubicBezTo>
                    <a:pt x="1012" y="1905"/>
                    <a:pt x="1012" y="1905"/>
                    <a:pt x="460" y="1905"/>
                  </a:cubicBezTo>
                  <a:cubicBezTo>
                    <a:pt x="731" y="1773"/>
                    <a:pt x="917" y="1492"/>
                    <a:pt x="917" y="1173"/>
                  </a:cubicBezTo>
                  <a:cubicBezTo>
                    <a:pt x="917" y="721"/>
                    <a:pt x="548" y="352"/>
                    <a:pt x="97" y="352"/>
                  </a:cubicBezTo>
                  <a:cubicBezTo>
                    <a:pt x="69" y="352"/>
                    <a:pt x="41" y="354"/>
                    <a:pt x="13" y="357"/>
                  </a:cubicBezTo>
                  <a:lnTo>
                    <a:pt x="0" y="358"/>
                  </a:lnTo>
                  <a:lnTo>
                    <a:pt x="0" y="4"/>
                  </a:lnTo>
                  <a:lnTo>
                    <a:pt x="14" y="3"/>
                  </a:lnTo>
                  <a:cubicBezTo>
                    <a:pt x="42" y="1"/>
                    <a:pt x="69" y="0"/>
                    <a:pt x="97" y="0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0"/>
                    <a:lumOff val="50000"/>
                    <a:alpha val="100000"/>
                  </a:schemeClr>
                </a:gs>
                <a:gs pos="23000">
                  <a:schemeClr val="accent1">
                    <a:lumMod val="80000"/>
                    <a:lumOff val="20000"/>
                    <a:alpha val="10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2"/>
            <p:cNvSpPr/>
            <p:nvPr>
              <p:custDataLst>
                <p:tags r:id="rId3"/>
              </p:custDataLst>
            </p:nvPr>
          </p:nvSpPr>
          <p:spPr>
            <a:xfrm>
              <a:off x="4579" y="2828"/>
              <a:ext cx="3455" cy="278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0" h="2745">
                  <a:moveTo>
                    <a:pt x="1259" y="0"/>
                  </a:moveTo>
                  <a:lnTo>
                    <a:pt x="1259" y="417"/>
                  </a:lnTo>
                  <a:lnTo>
                    <a:pt x="1251" y="418"/>
                  </a:lnTo>
                  <a:cubicBezTo>
                    <a:pt x="777" y="478"/>
                    <a:pt x="407" y="885"/>
                    <a:pt x="407" y="1375"/>
                  </a:cubicBezTo>
                  <a:cubicBezTo>
                    <a:pt x="407" y="1906"/>
                    <a:pt x="841" y="2333"/>
                    <a:pt x="1373" y="2333"/>
                  </a:cubicBezTo>
                  <a:cubicBezTo>
                    <a:pt x="1373" y="2333"/>
                    <a:pt x="1373" y="2333"/>
                    <a:pt x="1693" y="2334"/>
                  </a:cubicBezTo>
                  <a:lnTo>
                    <a:pt x="1698" y="2334"/>
                  </a:lnTo>
                  <a:lnTo>
                    <a:pt x="2078" y="2334"/>
                  </a:lnTo>
                  <a:lnTo>
                    <a:pt x="2504" y="2334"/>
                  </a:lnTo>
                  <a:lnTo>
                    <a:pt x="2525" y="2334"/>
                  </a:lnTo>
                  <a:lnTo>
                    <a:pt x="2535" y="2334"/>
                  </a:lnTo>
                  <a:lnTo>
                    <a:pt x="2650" y="2334"/>
                  </a:lnTo>
                  <a:lnTo>
                    <a:pt x="2760" y="2334"/>
                  </a:lnTo>
                  <a:lnTo>
                    <a:pt x="2893" y="2334"/>
                  </a:lnTo>
                  <a:lnTo>
                    <a:pt x="2902" y="2345"/>
                  </a:lnTo>
                  <a:cubicBezTo>
                    <a:pt x="3033" y="2505"/>
                    <a:pt x="3199" y="2638"/>
                    <a:pt x="3386" y="2733"/>
                  </a:cubicBezTo>
                  <a:lnTo>
                    <a:pt x="3410" y="2745"/>
                  </a:lnTo>
                  <a:lnTo>
                    <a:pt x="2760" y="2745"/>
                  </a:lnTo>
                  <a:lnTo>
                    <a:pt x="2650" y="2745"/>
                  </a:lnTo>
                  <a:lnTo>
                    <a:pt x="2535" y="2745"/>
                  </a:lnTo>
                  <a:lnTo>
                    <a:pt x="2525" y="2745"/>
                  </a:lnTo>
                  <a:lnTo>
                    <a:pt x="2504" y="2745"/>
                  </a:lnTo>
                  <a:lnTo>
                    <a:pt x="2078" y="2745"/>
                  </a:lnTo>
                  <a:lnTo>
                    <a:pt x="1439" y="2745"/>
                  </a:lnTo>
                  <a:lnTo>
                    <a:pt x="1435" y="2745"/>
                  </a:lnTo>
                  <a:lnTo>
                    <a:pt x="1325" y="2745"/>
                  </a:lnTo>
                  <a:lnTo>
                    <a:pt x="1288" y="2745"/>
                  </a:lnTo>
                  <a:lnTo>
                    <a:pt x="1288" y="2743"/>
                  </a:lnTo>
                  <a:lnTo>
                    <a:pt x="1277" y="2743"/>
                  </a:lnTo>
                  <a:cubicBezTo>
                    <a:pt x="562" y="2689"/>
                    <a:pt x="0" y="2092"/>
                    <a:pt x="0" y="1364"/>
                  </a:cubicBezTo>
                  <a:cubicBezTo>
                    <a:pt x="0" y="1328"/>
                    <a:pt x="1" y="1292"/>
                    <a:pt x="4" y="1258"/>
                  </a:cubicBezTo>
                  <a:lnTo>
                    <a:pt x="7" y="1224"/>
                  </a:lnTo>
                  <a:lnTo>
                    <a:pt x="9" y="1199"/>
                  </a:lnTo>
                  <a:cubicBezTo>
                    <a:pt x="91" y="561"/>
                    <a:pt x="604" y="61"/>
                    <a:pt x="1244" y="1"/>
                  </a:cubicBezTo>
                  <a:lnTo>
                    <a:pt x="1259" y="0"/>
                  </a:lnTo>
                  <a:close/>
                </a:path>
              </a:pathLst>
            </a:custGeom>
            <a:gradFill>
              <a:gsLst>
                <a:gs pos="70000">
                  <a:schemeClr val="accent1">
                    <a:lumMod val="80000"/>
                    <a:lumOff val="20000"/>
                    <a:alpha val="100000"/>
                  </a:schemeClr>
                </a:gs>
                <a:gs pos="0">
                  <a:schemeClr val="accent1">
                    <a:lumMod val="20000"/>
                    <a:lumOff val="80000"/>
                    <a:alpha val="100000"/>
                  </a:schemeClr>
                </a:gs>
                <a:gs pos="0">
                  <a:schemeClr val="accent1">
                    <a:alpha val="100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99355" y="1802765"/>
            <a:ext cx="2193290" cy="1813560"/>
            <a:chOff x="7873" y="2839"/>
            <a:chExt cx="3454" cy="2856"/>
          </a:xfrm>
        </p:grpSpPr>
        <p:sp>
          <p:nvSpPr>
            <p:cNvPr id="88" name="1"/>
            <p:cNvSpPr/>
            <p:nvPr>
              <p:custDataLst>
                <p:tags r:id="rId4"/>
              </p:custDataLst>
            </p:nvPr>
          </p:nvSpPr>
          <p:spPr>
            <a:xfrm>
              <a:off x="9132" y="2839"/>
              <a:ext cx="1507" cy="227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4" h="1905">
                  <a:moveTo>
                    <a:pt x="97" y="0"/>
                  </a:moveTo>
                  <a:cubicBezTo>
                    <a:pt x="741" y="0"/>
                    <a:pt x="1264" y="523"/>
                    <a:pt x="1264" y="1173"/>
                  </a:cubicBezTo>
                  <a:cubicBezTo>
                    <a:pt x="1264" y="1442"/>
                    <a:pt x="1176" y="1695"/>
                    <a:pt x="1012" y="1905"/>
                  </a:cubicBezTo>
                  <a:cubicBezTo>
                    <a:pt x="1012" y="1905"/>
                    <a:pt x="1012" y="1905"/>
                    <a:pt x="460" y="1905"/>
                  </a:cubicBezTo>
                  <a:cubicBezTo>
                    <a:pt x="731" y="1773"/>
                    <a:pt x="917" y="1492"/>
                    <a:pt x="917" y="1173"/>
                  </a:cubicBezTo>
                  <a:cubicBezTo>
                    <a:pt x="917" y="721"/>
                    <a:pt x="548" y="352"/>
                    <a:pt x="97" y="352"/>
                  </a:cubicBezTo>
                  <a:cubicBezTo>
                    <a:pt x="69" y="352"/>
                    <a:pt x="41" y="354"/>
                    <a:pt x="13" y="357"/>
                  </a:cubicBezTo>
                  <a:lnTo>
                    <a:pt x="0" y="358"/>
                  </a:lnTo>
                  <a:lnTo>
                    <a:pt x="0" y="4"/>
                  </a:lnTo>
                  <a:lnTo>
                    <a:pt x="14" y="3"/>
                  </a:lnTo>
                  <a:cubicBezTo>
                    <a:pt x="42" y="1"/>
                    <a:pt x="69" y="0"/>
                    <a:pt x="97" y="0"/>
                  </a:cubicBez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  <a:lumOff val="50000"/>
                    <a:alpha val="100000"/>
                  </a:schemeClr>
                </a:gs>
                <a:gs pos="25000">
                  <a:schemeClr val="accent2">
                    <a:lumMod val="80000"/>
                    <a:lumOff val="20000"/>
                    <a:alpha val="10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lt1"/>
                </a:solidFill>
                <a:sym typeface="+mn-ea"/>
              </a:endParaRPr>
            </a:p>
          </p:txBody>
        </p:sp>
        <p:sp>
          <p:nvSpPr>
            <p:cNvPr id="89" name="2"/>
            <p:cNvSpPr/>
            <p:nvPr>
              <p:custDataLst>
                <p:tags r:id="rId5"/>
              </p:custDataLst>
            </p:nvPr>
          </p:nvSpPr>
          <p:spPr>
            <a:xfrm>
              <a:off x="7873" y="2842"/>
              <a:ext cx="3455" cy="278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0" h="2745">
                  <a:moveTo>
                    <a:pt x="1259" y="0"/>
                  </a:moveTo>
                  <a:lnTo>
                    <a:pt x="1259" y="417"/>
                  </a:lnTo>
                  <a:lnTo>
                    <a:pt x="1251" y="418"/>
                  </a:lnTo>
                  <a:cubicBezTo>
                    <a:pt x="777" y="478"/>
                    <a:pt x="407" y="885"/>
                    <a:pt x="407" y="1375"/>
                  </a:cubicBezTo>
                  <a:cubicBezTo>
                    <a:pt x="407" y="1906"/>
                    <a:pt x="841" y="2333"/>
                    <a:pt x="1373" y="2333"/>
                  </a:cubicBezTo>
                  <a:cubicBezTo>
                    <a:pt x="1373" y="2333"/>
                    <a:pt x="1373" y="2333"/>
                    <a:pt x="1693" y="2334"/>
                  </a:cubicBezTo>
                  <a:lnTo>
                    <a:pt x="1698" y="2334"/>
                  </a:lnTo>
                  <a:lnTo>
                    <a:pt x="2078" y="2334"/>
                  </a:lnTo>
                  <a:lnTo>
                    <a:pt x="2504" y="2334"/>
                  </a:lnTo>
                  <a:lnTo>
                    <a:pt x="2525" y="2334"/>
                  </a:lnTo>
                  <a:lnTo>
                    <a:pt x="2535" y="2334"/>
                  </a:lnTo>
                  <a:lnTo>
                    <a:pt x="2650" y="2334"/>
                  </a:lnTo>
                  <a:lnTo>
                    <a:pt x="2760" y="2334"/>
                  </a:lnTo>
                  <a:lnTo>
                    <a:pt x="2893" y="2334"/>
                  </a:lnTo>
                  <a:lnTo>
                    <a:pt x="2902" y="2345"/>
                  </a:lnTo>
                  <a:cubicBezTo>
                    <a:pt x="3033" y="2505"/>
                    <a:pt x="3199" y="2638"/>
                    <a:pt x="3386" y="2733"/>
                  </a:cubicBezTo>
                  <a:lnTo>
                    <a:pt x="3410" y="2745"/>
                  </a:lnTo>
                  <a:lnTo>
                    <a:pt x="2760" y="2745"/>
                  </a:lnTo>
                  <a:lnTo>
                    <a:pt x="2650" y="2745"/>
                  </a:lnTo>
                  <a:lnTo>
                    <a:pt x="2535" y="2745"/>
                  </a:lnTo>
                  <a:lnTo>
                    <a:pt x="2525" y="2745"/>
                  </a:lnTo>
                  <a:lnTo>
                    <a:pt x="2504" y="2745"/>
                  </a:lnTo>
                  <a:lnTo>
                    <a:pt x="2078" y="2745"/>
                  </a:lnTo>
                  <a:lnTo>
                    <a:pt x="1439" y="2745"/>
                  </a:lnTo>
                  <a:lnTo>
                    <a:pt x="1435" y="2745"/>
                  </a:lnTo>
                  <a:lnTo>
                    <a:pt x="1325" y="2745"/>
                  </a:lnTo>
                  <a:lnTo>
                    <a:pt x="1288" y="2745"/>
                  </a:lnTo>
                  <a:lnTo>
                    <a:pt x="1288" y="2743"/>
                  </a:lnTo>
                  <a:lnTo>
                    <a:pt x="1277" y="2743"/>
                  </a:lnTo>
                  <a:cubicBezTo>
                    <a:pt x="562" y="2689"/>
                    <a:pt x="0" y="2092"/>
                    <a:pt x="0" y="1364"/>
                  </a:cubicBezTo>
                  <a:cubicBezTo>
                    <a:pt x="0" y="1328"/>
                    <a:pt x="1" y="1292"/>
                    <a:pt x="4" y="1258"/>
                  </a:cubicBezTo>
                  <a:lnTo>
                    <a:pt x="7" y="1224"/>
                  </a:lnTo>
                  <a:lnTo>
                    <a:pt x="9" y="1199"/>
                  </a:lnTo>
                  <a:cubicBezTo>
                    <a:pt x="91" y="561"/>
                    <a:pt x="604" y="61"/>
                    <a:pt x="1244" y="1"/>
                  </a:cubicBezTo>
                  <a:lnTo>
                    <a:pt x="1259" y="0"/>
                  </a:lnTo>
                  <a:close/>
                </a:path>
              </a:pathLst>
            </a:custGeom>
            <a:gradFill>
              <a:gsLst>
                <a:gs pos="70000">
                  <a:schemeClr val="accent2">
                    <a:lumMod val="80000"/>
                    <a:lumOff val="20000"/>
                    <a:alpha val="100000"/>
                  </a:schemeClr>
                </a:gs>
                <a:gs pos="0">
                  <a:schemeClr val="accent2">
                    <a:lumMod val="20000"/>
                    <a:lumOff val="80000"/>
                    <a:alpha val="100000"/>
                  </a:schemeClr>
                </a:gs>
                <a:gs pos="0">
                  <a:schemeClr val="accent2">
                    <a:alpha val="100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lt1"/>
                </a:solidFill>
                <a:sym typeface="+mn-ea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6"/>
              </p:custDataLst>
            </p:nvPr>
          </p:nvSpPr>
          <p:spPr>
            <a:xfrm>
              <a:off x="7991" y="3995"/>
              <a:ext cx="2551" cy="170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忍耐</a:t>
              </a:r>
              <a:endPara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091680" y="1802765"/>
            <a:ext cx="2193290" cy="1813560"/>
            <a:chOff x="11168" y="2839"/>
            <a:chExt cx="3454" cy="2856"/>
          </a:xfrm>
        </p:grpSpPr>
        <p:sp>
          <p:nvSpPr>
            <p:cNvPr id="91" name="1"/>
            <p:cNvSpPr/>
            <p:nvPr>
              <p:custDataLst>
                <p:tags r:id="rId7"/>
              </p:custDataLst>
            </p:nvPr>
          </p:nvSpPr>
          <p:spPr>
            <a:xfrm>
              <a:off x="12426" y="2839"/>
              <a:ext cx="1507" cy="2271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4" h="1905">
                  <a:moveTo>
                    <a:pt x="97" y="0"/>
                  </a:moveTo>
                  <a:cubicBezTo>
                    <a:pt x="741" y="0"/>
                    <a:pt x="1264" y="523"/>
                    <a:pt x="1264" y="1173"/>
                  </a:cubicBezTo>
                  <a:cubicBezTo>
                    <a:pt x="1264" y="1442"/>
                    <a:pt x="1176" y="1695"/>
                    <a:pt x="1012" y="1905"/>
                  </a:cubicBezTo>
                  <a:cubicBezTo>
                    <a:pt x="1012" y="1905"/>
                    <a:pt x="1012" y="1905"/>
                    <a:pt x="460" y="1905"/>
                  </a:cubicBezTo>
                  <a:cubicBezTo>
                    <a:pt x="731" y="1773"/>
                    <a:pt x="917" y="1492"/>
                    <a:pt x="917" y="1173"/>
                  </a:cubicBezTo>
                  <a:cubicBezTo>
                    <a:pt x="917" y="721"/>
                    <a:pt x="548" y="352"/>
                    <a:pt x="97" y="352"/>
                  </a:cubicBezTo>
                  <a:cubicBezTo>
                    <a:pt x="69" y="352"/>
                    <a:pt x="41" y="354"/>
                    <a:pt x="13" y="357"/>
                  </a:cubicBezTo>
                  <a:lnTo>
                    <a:pt x="0" y="358"/>
                  </a:lnTo>
                  <a:lnTo>
                    <a:pt x="0" y="4"/>
                  </a:lnTo>
                  <a:lnTo>
                    <a:pt x="14" y="3"/>
                  </a:lnTo>
                  <a:cubicBezTo>
                    <a:pt x="42" y="1"/>
                    <a:pt x="69" y="0"/>
                    <a:pt x="97" y="0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0"/>
                    <a:lumOff val="50000"/>
                    <a:alpha val="100000"/>
                  </a:schemeClr>
                </a:gs>
                <a:gs pos="25000">
                  <a:schemeClr val="accent1">
                    <a:lumMod val="80000"/>
                    <a:lumOff val="20000"/>
                    <a:alpha val="100000"/>
                  </a:schemeClr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lt1"/>
                </a:solidFill>
                <a:sym typeface="+mn-ea"/>
              </a:endParaRPr>
            </a:p>
          </p:txBody>
        </p:sp>
        <p:sp>
          <p:nvSpPr>
            <p:cNvPr id="92" name="2"/>
            <p:cNvSpPr/>
            <p:nvPr>
              <p:custDataLst>
                <p:tags r:id="rId8"/>
              </p:custDataLst>
            </p:nvPr>
          </p:nvSpPr>
          <p:spPr>
            <a:xfrm>
              <a:off x="11168" y="2842"/>
              <a:ext cx="3455" cy="2782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0" h="2745">
                  <a:moveTo>
                    <a:pt x="1259" y="0"/>
                  </a:moveTo>
                  <a:lnTo>
                    <a:pt x="1259" y="417"/>
                  </a:lnTo>
                  <a:lnTo>
                    <a:pt x="1251" y="418"/>
                  </a:lnTo>
                  <a:cubicBezTo>
                    <a:pt x="777" y="478"/>
                    <a:pt x="407" y="885"/>
                    <a:pt x="407" y="1375"/>
                  </a:cubicBezTo>
                  <a:cubicBezTo>
                    <a:pt x="407" y="1906"/>
                    <a:pt x="841" y="2333"/>
                    <a:pt x="1373" y="2333"/>
                  </a:cubicBezTo>
                  <a:cubicBezTo>
                    <a:pt x="1373" y="2333"/>
                    <a:pt x="1373" y="2333"/>
                    <a:pt x="1693" y="2334"/>
                  </a:cubicBezTo>
                  <a:lnTo>
                    <a:pt x="1698" y="2334"/>
                  </a:lnTo>
                  <a:lnTo>
                    <a:pt x="2078" y="2334"/>
                  </a:lnTo>
                  <a:lnTo>
                    <a:pt x="2504" y="2334"/>
                  </a:lnTo>
                  <a:lnTo>
                    <a:pt x="2525" y="2334"/>
                  </a:lnTo>
                  <a:lnTo>
                    <a:pt x="2535" y="2334"/>
                  </a:lnTo>
                  <a:lnTo>
                    <a:pt x="2650" y="2334"/>
                  </a:lnTo>
                  <a:lnTo>
                    <a:pt x="2760" y="2334"/>
                  </a:lnTo>
                  <a:lnTo>
                    <a:pt x="2893" y="2334"/>
                  </a:lnTo>
                  <a:lnTo>
                    <a:pt x="2902" y="2345"/>
                  </a:lnTo>
                  <a:cubicBezTo>
                    <a:pt x="3033" y="2505"/>
                    <a:pt x="3199" y="2638"/>
                    <a:pt x="3386" y="2733"/>
                  </a:cubicBezTo>
                  <a:lnTo>
                    <a:pt x="3410" y="2745"/>
                  </a:lnTo>
                  <a:lnTo>
                    <a:pt x="2760" y="2745"/>
                  </a:lnTo>
                  <a:lnTo>
                    <a:pt x="2650" y="2745"/>
                  </a:lnTo>
                  <a:lnTo>
                    <a:pt x="2535" y="2745"/>
                  </a:lnTo>
                  <a:lnTo>
                    <a:pt x="2525" y="2745"/>
                  </a:lnTo>
                  <a:lnTo>
                    <a:pt x="2504" y="2745"/>
                  </a:lnTo>
                  <a:lnTo>
                    <a:pt x="2078" y="2745"/>
                  </a:lnTo>
                  <a:lnTo>
                    <a:pt x="1439" y="2745"/>
                  </a:lnTo>
                  <a:lnTo>
                    <a:pt x="1435" y="2745"/>
                  </a:lnTo>
                  <a:lnTo>
                    <a:pt x="1325" y="2745"/>
                  </a:lnTo>
                  <a:lnTo>
                    <a:pt x="1288" y="2745"/>
                  </a:lnTo>
                  <a:lnTo>
                    <a:pt x="1288" y="2743"/>
                  </a:lnTo>
                  <a:lnTo>
                    <a:pt x="1277" y="2743"/>
                  </a:lnTo>
                  <a:cubicBezTo>
                    <a:pt x="562" y="2689"/>
                    <a:pt x="0" y="2092"/>
                    <a:pt x="0" y="1364"/>
                  </a:cubicBezTo>
                  <a:cubicBezTo>
                    <a:pt x="0" y="1328"/>
                    <a:pt x="1" y="1292"/>
                    <a:pt x="4" y="1258"/>
                  </a:cubicBezTo>
                  <a:lnTo>
                    <a:pt x="7" y="1224"/>
                  </a:lnTo>
                  <a:lnTo>
                    <a:pt x="9" y="1199"/>
                  </a:lnTo>
                  <a:cubicBezTo>
                    <a:pt x="91" y="561"/>
                    <a:pt x="604" y="61"/>
                    <a:pt x="1244" y="1"/>
                  </a:cubicBezTo>
                  <a:lnTo>
                    <a:pt x="1259" y="0"/>
                  </a:lnTo>
                  <a:close/>
                </a:path>
              </a:pathLst>
            </a:custGeom>
            <a:gradFill>
              <a:gsLst>
                <a:gs pos="70000">
                  <a:schemeClr val="accent1">
                    <a:lumMod val="80000"/>
                    <a:lumOff val="20000"/>
                    <a:alpha val="100000"/>
                  </a:schemeClr>
                </a:gs>
                <a:gs pos="0">
                  <a:schemeClr val="accent1">
                    <a:lumMod val="20000"/>
                    <a:lumOff val="80000"/>
                    <a:alpha val="100000"/>
                  </a:schemeClr>
                </a:gs>
                <a:gs pos="0">
                  <a:schemeClr val="accent1">
                    <a:alpha val="100000"/>
                  </a:schemeClr>
                </a:gs>
              </a:gsLst>
              <a:lin ang="16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endParaRPr lang="zh-CN" altLang="en-US">
                <a:solidFill>
                  <a:schemeClr val="lt1"/>
                </a:solidFill>
                <a:sym typeface="+mn-ea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9"/>
              </p:custDataLst>
            </p:nvPr>
          </p:nvSpPr>
          <p:spPr>
            <a:xfrm>
              <a:off x="11274" y="3995"/>
              <a:ext cx="2551" cy="170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长远规划</a:t>
              </a:r>
              <a:endPara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9449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0005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9513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58583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41427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9449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0" y="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5"/>
                                          </p:val>
                                        </p:tav>
                                        <p:tav tm="100000">
                                          <p:val>
                                            <p:fltVal val="0.395139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78"/>
                                          </p:val>
                                        </p:tav>
                                        <p:tav tm="100000">
                                          <p:val>
                                            <p:fltVal val="0.67164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32846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9449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0002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9513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67164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39513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从理性投资看幸福人生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直角三角形 10"/>
          <p:cNvSpPr/>
          <p:nvPr>
            <p:custDataLst>
              <p:tags r:id="rId1"/>
            </p:custDataLst>
          </p:nvPr>
        </p:nvSpPr>
        <p:spPr>
          <a:xfrm flipH="1" flipV="1">
            <a:off x="594678" y="3017203"/>
            <a:ext cx="190840" cy="39233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6" name="直角三角形 55"/>
          <p:cNvSpPr/>
          <p:nvPr>
            <p:custDataLst>
              <p:tags r:id="rId2"/>
            </p:custDataLst>
          </p:nvPr>
        </p:nvSpPr>
        <p:spPr>
          <a:xfrm flipH="1" flipV="1">
            <a:off x="6254433" y="3017203"/>
            <a:ext cx="190840" cy="392332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: 圆角 3"/>
          <p:cNvSpPr/>
          <p:nvPr>
            <p:custDataLst>
              <p:tags r:id="rId3"/>
            </p:custDataLst>
          </p:nvPr>
        </p:nvSpPr>
        <p:spPr>
          <a:xfrm>
            <a:off x="6444933" y="2635568"/>
            <a:ext cx="5152556" cy="2160000"/>
          </a:xfrm>
          <a:prstGeom prst="roundRect">
            <a:avLst>
              <a:gd name="adj" fmla="val 8073"/>
            </a:avLst>
          </a:prstGeom>
          <a:solidFill>
            <a:srgbClr val="FFFFFF"/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203200" dist="76200" dir="8100000" algn="tr" rotWithShape="0">
              <a:schemeClr val="accent2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288000" tIns="180000" rIns="288000" bIns="0" numCol="1" spcCol="0" rtlCol="0" fromWordArt="0" anchor="ctr" anchorCtr="0" forceAA="0" compatLnSpc="1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坚持做正确的，而不是选容易的</a:t>
            </a:r>
            <a:endParaRPr lang="zh-CN" altLang="zh-CN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>
            <p:custDataLst>
              <p:tags r:id="rId4"/>
            </p:custDataLst>
          </p:nvPr>
        </p:nvSpPr>
        <p:spPr>
          <a:xfrm>
            <a:off x="752158" y="2631123"/>
            <a:ext cx="5152556" cy="2160000"/>
          </a:xfrm>
          <a:prstGeom prst="roundRect">
            <a:avLst>
              <a:gd name="adj" fmla="val 8073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288000" tIns="180000" rIns="288000" bIns="0" numCol="1" spcCol="0" rtlCol="0" fromWordArt="0" anchor="ctr" anchorCtr="0" forceAA="0" compatLnSpc="1">
            <a:no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用长期视角抵御短期冲击</a:t>
            </a:r>
            <a:endParaRPr lang="zh-CN" altLang="zh-CN" sz="2000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: 单圆角 12"/>
          <p:cNvSpPr/>
          <p:nvPr>
            <p:custDataLst>
              <p:tags r:id="rId5"/>
            </p:custDataLst>
          </p:nvPr>
        </p:nvSpPr>
        <p:spPr>
          <a:xfrm>
            <a:off x="604520" y="1558925"/>
            <a:ext cx="5309870" cy="1458595"/>
          </a:xfrm>
          <a:prstGeom prst="round1Rect">
            <a:avLst/>
          </a:prstGeom>
          <a:gradFill flip="none" rotWithShape="1">
            <a:gsLst>
              <a:gs pos="100000">
                <a:schemeClr val="accent1">
                  <a:alpha val="100000"/>
                </a:schemeClr>
              </a:gs>
              <a:gs pos="0">
                <a:schemeClr val="accent1">
                  <a:lumMod val="70000"/>
                  <a:lumOff val="30000"/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indent="452755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人生不能只看短期，而要目光长远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6" name="矩形: 单圆角 15"/>
          <p:cNvSpPr/>
          <p:nvPr>
            <p:custDataLst>
              <p:tags r:id="rId6"/>
            </p:custDataLst>
          </p:nvPr>
        </p:nvSpPr>
        <p:spPr>
          <a:xfrm>
            <a:off x="6254750" y="1558925"/>
            <a:ext cx="5342890" cy="1458595"/>
          </a:xfrm>
          <a:prstGeom prst="round1Rect">
            <a:avLst/>
          </a:prstGeom>
          <a:gradFill flip="none" rotWithShape="1">
            <a:gsLst>
              <a:gs pos="100000">
                <a:schemeClr val="accent2">
                  <a:alpha val="100000"/>
                </a:schemeClr>
              </a:gs>
              <a:gs pos="0">
                <a:schemeClr val="accent2">
                  <a:lumMod val="70000"/>
                  <a:lumOff val="30000"/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03200" dist="76200" dir="8100000" algn="tr" rotWithShape="0">
              <a:schemeClr val="accent2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indent="452755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人生不能只看利益，也要防范风险</a:t>
            </a:r>
            <a:endParaRPr lang="zh-CN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4"/>
    </mc:Choice>
    <mc:Fallback>
      <p:transition spd="slow" advTm="28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DIAGRAM_COLOR_TRICK" val="1"/>
  <p:tag name="KSO_WM_UNIT_HIGHLIGHT" val="0"/>
  <p:tag name="KSO_WM_UNIT_DIAGRAM_ISNUMVISUAL" val="0"/>
  <p:tag name="KSO_WM_DIAGRAM_GROUP_CODE" val="l1-1"/>
  <p:tag name="KSO_WM_TEMPLATE_CATEGORY" val="diagram"/>
  <p:tag name="KSO_WM_UNIT_LAYERLEVEL" val="1_1_1"/>
  <p:tag name="KSO_WM_DIAGRAM_MIN_ITEMCNT" val="2"/>
  <p:tag name="KSO_WM_UNIT_SUBTYPE" val="a"/>
  <p:tag name="KSO_WM_UNIT_NOCLEAR" val="0"/>
  <p:tag name="KSO_WM_UNIT_VALUE" val="60"/>
  <p:tag name="KSO_WM_UNIT_COMPATIBLE" val="0"/>
  <p:tag name="KSO_WM_UNIT_DIAGRAM_ISREFERUNIT" val="0"/>
  <p:tag name="KSO_WM_UNIT_ID" val="diagram20231447_3*l_h_f*1_3_1"/>
  <p:tag name="KSO_WM_TEMPLATE_INDEX" val="20231447"/>
  <p:tag name="KSO_WM_TAG_VERSION" val="3.0"/>
  <p:tag name="KSO_WM_DIAGRAM_VERSION" val="3"/>
  <p:tag name="KSO_WM_DIAGRAM_COLOR_TEXT_CAN_REMOVE" val="n"/>
  <p:tag name="KSO_WM_DIAGRAM_MAX_ITEMCNT" val="6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gradient&quot;:[{&quot;brightness&quot;:0.800000011920929,&quot;colorType&quot;:1,&quot;foreColorIndex&quot;:5,&quot;pos&quot;:0.75,&quot;transparency&quot;:0},{&quot;brightness&quot;:0,&quot;colorType&quot;:2,&quot;pos&quot;:0.47999998927116394,&quot;rgb&quot;:&quot;#f7fbff&quot;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PRESET_TEXT" val="单击此处输入你的项正文，请阐述观点"/>
  <p:tag name="KSO_WM_UNIT_TEXT_TYPE" val="1"/>
  <p:tag name="KSO_WM_DIAGRAM_USE_COLOR_VALUE" val="{&quot;color_scheme&quot;:1,&quot;color_type&quot;:1,&quot;theme_color_indexes&quot;:[]}"/>
</p:tagLst>
</file>

<file path=ppt/tags/tag131.xml><?xml version="1.0" encoding="utf-8"?>
<p:tagLst xmlns:p="http://schemas.openxmlformats.org/presentationml/2006/main">
  <p:tag name="KSO_WM_DIAGRAM_COLOR_TRICK" val="1"/>
  <p:tag name="KSO_WM_UNIT_HIGHLIGHT" val="0"/>
  <p:tag name="KSO_WM_UNIT_DIAGRAM_ISNUMVISUAL" val="0"/>
  <p:tag name="KSO_WM_DIAGRAM_GROUP_CODE" val="l1-1"/>
  <p:tag name="KSO_WM_TEMPLATE_CATEGORY" val="diagram"/>
  <p:tag name="KSO_WM_UNIT_LAYERLEVEL" val="1_1_1"/>
  <p:tag name="KSO_WM_DIAGRAM_MAX_ITEMCNT" val="6"/>
  <p:tag name="KSO_WM_DIAGRAM_VIRTUALLY_FRAME" val="{&quot;height&quot;:185.14283752441406,&quot;left&quot;:48.58358773299087,&quot;top&quot;:177.4999985606276,&quot;width&quot;:862.9256591796875}"/>
  <p:tag name="KSO_WM_UNIT_SUBTYPE" val="a"/>
  <p:tag name="KSO_WM_UNIT_NOCLEAR" val="0"/>
  <p:tag name="KSO_WM_UNIT_VALUE" val="60"/>
  <p:tag name="KSO_WM_UNIT_COMPATIBLE" val="0"/>
  <p:tag name="KSO_WM_UNIT_DIAGRAM_ISREFERUNIT" val="0"/>
  <p:tag name="KSO_WM_UNIT_ID" val="diagram20231447_3*l_h_f*1_4_1"/>
  <p:tag name="KSO_WM_TEMPLATE_INDEX" val="20231447"/>
  <p:tag name="KSO_WM_TAG_VERSION" val="3.0"/>
  <p:tag name="KSO_WM_DIAGRAM_VERSION" val="3"/>
  <p:tag name="KSO_WM_DIAGRAM_COLOR_TEXT_CAN_REMOVE" val="n"/>
  <p:tag name="KSO_WM_DIAGRAM_MIN_ITEMCNT" val="2"/>
  <p:tag name="KSO_WM_DIAGRAM_COLOR_MATCH_VALUE" val="{&quot;shape&quot;:{&quot;fill&quot;:{&quot;gradient&quot;:[{&quot;brightness&quot;:0.6000000238418579,&quot;colorType&quot;:1,&quot;foreColorIndex&quot;:5,&quot;pos&quot;:0.19580000638961792,&quot;transparency&quot;:0},{&quot;brightness&quot;:-0.25,&quot;colorType&quot;:1,&quot;foreColorIndex&quot;:5,&quot;pos&quot;:0.9399999976158142,&quot;transparency&quot;:0},{&quot;brightness&quot;:0,&quot;colorType&quot;:1,&quot;foreColorIndex&quot;:5,&quot;pos&quot;:0.7300000190734863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PRESET_TEXT" val="单击此处输入你的项正文，请阐述观点"/>
  <p:tag name="KSO_WM_UNIT_FILL_TYPE" val="3"/>
  <p:tag name="KSO_WM_UNIT_TEXT_TYPE" val="1"/>
  <p:tag name="KSO_WM_DIAGRAM_USE_COLOR_VALUE" val="{&quot;color_scheme&quot;:1,&quot;color_type&quot;:1,&quot;theme_color_indexes&quot;:[]}"/>
</p:tagLst>
</file>

<file path=ppt/tags/tag13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1447_3*l_i*1_1"/>
  <p:tag name="KSO_WM_TEMPLATE_CATEGORY" val="diagram"/>
  <p:tag name="KSO_WM_TEMPLATE_INDEX" val="20231447"/>
  <p:tag name="KSO_WM_UNIT_LAYERLEVEL" val="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133.xml><?xml version="1.0" encoding="utf-8"?>
<p:tagLst xmlns:p="http://schemas.openxmlformats.org/presentationml/2006/main">
  <p:tag name="KSO_WM_DIAGRAM_COLOR_TRICK" val="1"/>
  <p:tag name="KSO_WM_UNIT_HIGHLIGHT" val="0"/>
  <p:tag name="KSO_WM_UNIT_DIAGRAM_ISNUMVISUAL" val="0"/>
  <p:tag name="KSO_WM_DIAGRAM_GROUP_CODE" val="l1-1"/>
  <p:tag name="KSO_WM_TEMPLATE_CATEGORY" val="diagram"/>
  <p:tag name="KSO_WM_UNIT_LAYERLEVEL" val="1_1_1"/>
  <p:tag name="KSO_WM_DIAGRAM_MAX_ITEMCNT" val="6"/>
  <p:tag name="KSO_WM_DIAGRAM_VIRTUALLY_FRAME" val="{&quot;height&quot;:185.14283752441406,&quot;left&quot;:48.58358773299087,&quot;top&quot;:177.4999985606276,&quot;width&quot;:862.9256591796875}"/>
  <p:tag name="KSO_WM_UNIT_SUBTYPE" val="a"/>
  <p:tag name="KSO_WM_UNIT_NOCLEAR" val="0"/>
  <p:tag name="KSO_WM_UNIT_VALUE" val="60"/>
  <p:tag name="KSO_WM_UNIT_COMPATIBLE" val="0"/>
  <p:tag name="KSO_WM_UNIT_DIAGRAM_ISREFERUNIT" val="0"/>
  <p:tag name="KSO_WM_UNIT_ID" val="diagram20231447_3*l_h_f*1_2_1"/>
  <p:tag name="KSO_WM_TEMPLATE_INDEX" val="20231447"/>
  <p:tag name="KSO_WM_TAG_VERSION" val="3.0"/>
  <p:tag name="KSO_WM_DIAGRAM_VERSION" val="3"/>
  <p:tag name="KSO_WM_DIAGRAM_COLOR_TEXT_CAN_REMOVE" val="n"/>
  <p:tag name="KSO_WM_DIAGRAM_MIN_ITEMCNT" val="2"/>
  <p:tag name="KSO_WM_DIAGRAM_COLOR_MATCH_VALUE" val="{&quot;shape&quot;:{&quot;fill&quot;:{&quot;gradient&quot;:[{&quot;brightness&quot;:0.6000000238418579,&quot;colorType&quot;:1,&quot;foreColorIndex&quot;:5,&quot;pos&quot;:0.19580000638961792,&quot;transparency&quot;:0},{&quot;brightness&quot;:-0.25,&quot;colorType&quot;:1,&quot;foreColorIndex&quot;:5,&quot;pos&quot;:0.9399999976158142,&quot;transparency&quot;:0},{&quot;brightness&quot;:0,&quot;colorType&quot;:1,&quot;foreColorIndex&quot;:5,&quot;pos&quot;:0.7300000190734863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PRESET_TEXT" val="单击此处输入你的项正文，请阐述观点"/>
  <p:tag name="KSO_WM_UNIT_FILL_TYPE" val="3"/>
  <p:tag name="KSO_WM_UNIT_TEXT_TYPE" val="1"/>
  <p:tag name="KSO_WM_DIAGRAM_USE_COLOR_VALUE" val="{&quot;color_scheme&quot;:1,&quot;color_type&quot;:1,&quot;theme_color_indexes&quot;:[]}"/>
</p:tagLst>
</file>

<file path=ppt/tags/tag13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31447_3*l_i*1_2"/>
  <p:tag name="KSO_WM_TEMPLATE_CATEGORY" val="diagram"/>
  <p:tag name="KSO_WM_TEMPLATE_INDEX" val="20231447"/>
  <p:tag name="KSO_WM_UNIT_LAYERLEVEL" val="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13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447_3*l_h_i*1_4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gradient&quot;:[{&quot;brightness&quot;:0.800000011920929,&quot;colorType&quot;:1,&quot;foreColorIndex&quot;:5,&quot;pos&quot;:0,&quot;transparency&quot;:0},{&quot;brightness&quot;:0.4000000059604645,&quot;colorType&quot;:1,&quot;foreColorIndex&quot;:5,&quot;pos&quot;:1,&quot;transparency&quot;:0}],&quot;type&quot;:3},&quot;glow&quot;:{&quot;colorType&quot;:0},&quot;line&quot;:{&quot;solidLine&quot;:{&quot;brightness&quot;:0.4000000059604645,&quot;colorType&quot;:1,&quot;foreColorIndex&quot;:5,&quot;transparency&quot;:0},&quot;type&quot;:1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5"/>
  <p:tag name="KSO_WM_DIAGRAM_USE_COLOR_VALUE" val="{&quot;color_scheme&quot;:1,&quot;color_type&quot;:1,&quot;theme_color_indexes&quot;:[]}"/>
</p:tagLst>
</file>

<file path=ppt/tags/tag13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447_3*l_h_i*1_3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gradient&quot;:[{&quot;brightness&quot;:-0.25,&quot;colorType&quot;:1,&quot;foreColorIndex&quot;:5,&quot;pos&quot;:0.8199999928474426,&quot;transparency&quot;:0},{&quot;brightness&quot;:0.4000000059604645,&quot;colorType&quot;:1,&quot;foreColorIndex&quot;:5,&quot;pos&quot;:0,&quot;transparency&quot;:0},{&quot;brightness&quot;:0,&quot;colorType&quot;:1,&quot;foreColorIndex&quot;:5,&quot;pos&quot;:0.33000001311302185,&quot;transparency&quot;:0}],&quot;type&quot;:3},&quot;glow&quot;:{&quot;colorType&quot;:0},&quot;line&quot;:{&quot;type&quot;:0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13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447_3*l_h_i*1_2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gradient&quot;:[{&quot;brightness&quot;:0.800000011920929,&quot;colorType&quot;:1,&quot;foreColorIndex&quot;:5,&quot;pos&quot;:0,&quot;transparency&quot;:0},{&quot;brightness&quot;:0.4000000059604645,&quot;colorType&quot;:1,&quot;foreColorIndex&quot;:5,&quot;pos&quot;:1,&quot;transparency&quot;:0}],&quot;type&quot;:3},&quot;glow&quot;:{&quot;colorType&quot;:0},&quot;line&quot;:{&quot;solidLine&quot;:{&quot;brightness&quot;:0.4000000059604645,&quot;colorType&quot;:1,&quot;foreColorIndex&quot;:5,&quot;transparency&quot;:0},&quot;type&quot;:1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5"/>
  <p:tag name="KSO_WM_DIAGRAM_USE_COLOR_VALUE" val="{&quot;color_scheme&quot;:1,&quot;color_type&quot;:1,&quot;theme_color_indexes&quot;:[]}"/>
</p:tagLst>
</file>

<file path=ppt/tags/tag138.xml><?xml version="1.0" encoding="utf-8"?>
<p:tagLst xmlns:p="http://schemas.openxmlformats.org/presentationml/2006/main">
  <p:tag name="KSO_WM_DIAGRAM_COLOR_TRICK" val="1"/>
  <p:tag name="KSO_WM_UNIT_HIGHLIGHT" val="0"/>
  <p:tag name="KSO_WM_UNIT_DIAGRAM_ISNUMVISUAL" val="0"/>
  <p:tag name="KSO_WM_DIAGRAM_GROUP_CODE" val="l1-1"/>
  <p:tag name="KSO_WM_TEMPLATE_CATEGORY" val="diagram"/>
  <p:tag name="KSO_WM_UNIT_LAYERLEVEL" val="1_1_1"/>
  <p:tag name="KSO_WM_DIAGRAM_MIN_ITEMCNT" val="2"/>
  <p:tag name="KSO_WM_UNIT_SUBTYPE" val="a"/>
  <p:tag name="KSO_WM_UNIT_NOCLEAR" val="0"/>
  <p:tag name="KSO_WM_UNIT_VALUE" val="60"/>
  <p:tag name="KSO_WM_UNIT_COMPATIBLE" val="0"/>
  <p:tag name="KSO_WM_UNIT_DIAGRAM_ISREFERUNIT" val="0"/>
  <p:tag name="KSO_WM_UNIT_ID" val="diagram20231447_3*l_h_f*1_1_1"/>
  <p:tag name="KSO_WM_TEMPLATE_INDEX" val="20231447"/>
  <p:tag name="KSO_WM_TAG_VERSION" val="3.0"/>
  <p:tag name="KSO_WM_DIAGRAM_VERSION" val="3"/>
  <p:tag name="KSO_WM_DIAGRAM_COLOR_TEXT_CAN_REMOVE" val="n"/>
  <p:tag name="KSO_WM_DIAGRAM_MAX_ITEMCNT" val="6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gradient&quot;:[{&quot;brightness&quot;:0.800000011920929,&quot;colorType&quot;:1,&quot;foreColorIndex&quot;:5,&quot;pos&quot;:0.75,&quot;transparency&quot;:0},{&quot;brightness&quot;:0,&quot;colorType&quot;:2,&quot;pos&quot;:0.47999998927116394,&quot;rgb&quot;:&quot;#f7fbff&quot;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PRESET_TEXT" val="单击此处输入你的项正文，请阐述观点"/>
  <p:tag name="KSO_WM_UNIT_TEXT_TYPE" val="1"/>
  <p:tag name="KSO_WM_DIAGRAM_USE_COLOR_VALUE" val="{&quot;color_scheme&quot;:1,&quot;color_type&quot;:1,&quot;theme_color_indexes&quot;:[]}"/>
</p:tagLst>
</file>

<file path=ppt/tags/tag13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447_3*l_h_i*1_1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752441406,&quot;left&quot;:48.58358773299087,&quot;top&quot;:177.4999985606276,&quot;width&quot;:862.9256591796875}"/>
  <p:tag name="KSO_WM_DIAGRAM_COLOR_MATCH_VALUE" val="{&quot;shape&quot;:{&quot;fill&quot;:{&quot;gradient&quot;:[{&quot;brightness&quot;:-0.25,&quot;colorType&quot;:1,&quot;foreColorIndex&quot;:5,&quot;pos&quot;:0.8199999928474426,&quot;transparency&quot;:0},{&quot;brightness&quot;:0.4000000059604645,&quot;colorType&quot;:1,&quot;foreColorIndex&quot;:5,&quot;pos&quot;:0,&quot;transparency&quot;:0},{&quot;brightness&quot;:0,&quot;colorType&quot;:1,&quot;foreColorIndex&quot;:5,&quot;pos&quot;:0.33000001311302185,&quot;transparency&quot;:0}],&quot;type&quot;:3},&quot;glow&quot;:{&quot;colorType&quot;:0},&quot;line&quot;:{&quot;type&quot;:0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28_2*l_h_f*1_1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2*l_h_i*1_1_2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1_2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gradient&quot;:[{&quot;brightness&quot;:0.5,&quot;colorType&quot;:1,&quot;foreColorIndex&quot;:5,&quot;pos&quot;:1,&quot;transparency&quot;:0},{&quot;brightness&quot;:0.20000000298023224,&quot;colorType&quot;:1,&quot;foreColorIndex&quot;:5,&quot;pos&quot;:0.23000000417232513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2*l_h_i*1_1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1_1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gradient&quot;:[{&quot;brightness&quot;:0.20000000298023224,&quot;colorType&quot;:1,&quot;foreColorIndex&quot;:5,&quot;pos&quot;:0.699999988079071,&quot;transparency&quot;:0},{&quot;brightness&quot;:0.800000011920929,&quot;colorType&quot;:1,&quot;foreColorIndex&quot;:5,&quot;pos&quot;:0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2*l_h_i*1_2_2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2_2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gradient&quot;:[{&quot;brightness&quot;:0.5,&quot;colorType&quot;:1,&quot;foreColorIndex&quot;:6,&quot;pos&quot;:1,&quot;transparency&quot;:0},{&quot;brightness&quot;:0.20000000298023224,&quot;colorType&quot;:1,&quot;foreColorIndex&quot;:6,&quot;pos&quot;:0.2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2*l_h_i*1_2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2_1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gradient&quot;:[{&quot;brightness&quot;:0.20000000298023224,&quot;colorType&quot;:1,&quot;foreColorIndex&quot;:6,&quot;pos&quot;:0.699999988079071,&quot;transparency&quot;:0},{&quot;brightness&quot;:0.800000011920929,&quot;colorType&quot;:1,&quot;foreColorIndex&quot;:5,&quot;pos&quot;:0,&quot;transparency&quot;:0},{&quot;brightness&quot;:0,&quot;colorType&quot;:1,&quot;foreColorIndex&quot;:6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28_2*l_h_f*1_2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2*l_h_i*1_3_2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3_2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gradient&quot;:[{&quot;brightness&quot;:0.5,&quot;colorType&quot;:1,&quot;foreColorIndex&quot;:7,&quot;pos&quot;:1,&quot;transparency&quot;:0},{&quot;brightness&quot;:0.20000000298023224,&quot;colorType&quot;:1,&quot;foreColorIndex&quot;:7,&quot;pos&quot;:0.2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2*l_h_i*1_3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3_1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gradient&quot;:[{&quot;brightness&quot;:0.20000000298023224,&quot;colorType&quot;:1,&quot;foreColorIndex&quot;:7,&quot;pos&quot;:0.699999988079071,&quot;transparency&quot;:0},{&quot;brightness&quot;:0.800000011920929,&quot;colorType&quot;:1,&quot;foreColorIndex&quot;:5,&quot;pos&quot;:0,&quot;transparency&quot;:0},{&quot;brightness&quot;:0,&quot;colorType&quot;:1,&quot;foreColorIndex&quot;:7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28_2*l_h_f*1_3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78.6000061035156,&quot;left&quot;:58.65000610351562,&quot;top&quot;:130.7249969482422,&quot;width&quot;:842.7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4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684_1*l_h_i*1_1_4"/>
  <p:tag name="KSO_WM_TEMPLATE_CATEGORY" val="diagram"/>
  <p:tag name="KSO_WM_TEMPLATE_INDEX" val="2023168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80.95001220703125,&quot;left&quot;:46.825039370078734,&quot;top&quot;:79.53940334530326,&quot;width&quot;:866.3749606299212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-0.5"/>
  <p:tag name="KSO_WM_DIAGRAM_USE_COLOR_VALUE" val="{&quot;color_scheme&quot;:1,&quot;color_type&quot;:1,&quot;theme_color_indexes&quot;:[5,6,5,6,5,6]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684_1*l_h_i*1_2_3"/>
  <p:tag name="KSO_WM_TEMPLATE_CATEGORY" val="diagram"/>
  <p:tag name="KSO_WM_TEMPLATE_INDEX" val="2023168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80.95001220703125,&quot;left&quot;:46.825039370078734,&quot;top&quot;:79.53940334530326,&quot;width&quot;:866.3749606299212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-0.5"/>
  <p:tag name="KSO_WM_DIAGRAM_USE_COLOR_VALUE" val="{&quot;color_scheme&quot;:1,&quot;color_type&quot;:1,&quot;theme_color_indexes&quot;:[5,6,5,6,5,6]}"/>
</p:tagLst>
</file>

<file path=ppt/tags/tag1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684_1*l_h_f*1_2_1"/>
  <p:tag name="KSO_WM_TEMPLATE_CATEGORY" val="diagram"/>
  <p:tag name="KSO_WM_TEMPLATE_INDEX" val="2023168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0.95001220703125,&quot;left&quot;:46.825039370078734,&quot;top&quot;:79.53940334530326,&quot;width&quot;:866.374960629921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PRESET_TEXT" val="单击此处输入你的智能图形项正文，文字是您思想的提炼，请尽量言简意赅"/>
  <p:tag name="KSO_WM_UNIT_LINE_FORE_SCHEMECOLOR_INDEX" val="5"/>
  <p:tag name="KSO_WM_UNIT_TEXT_TYPE" val="1"/>
  <p:tag name="KSO_WM_DIAGRAM_USE_COLOR_VALUE" val="{&quot;color_scheme&quot;:1,&quot;color_type&quot;:1,&quot;theme_color_indexes&quot;:[5,6,5,6,5,6]}"/>
</p:tagLst>
</file>

<file path=ppt/tags/tag15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684_1*l_h_f*1_1_1"/>
  <p:tag name="KSO_WM_TEMPLATE_CATEGORY" val="diagram"/>
  <p:tag name="KSO_WM_TEMPLATE_INDEX" val="2023168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0.95001220703125,&quot;left&quot;:46.825039370078734,&quot;top&quot;:79.53940334530326,&quot;width&quot;:866.374960629921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PRESET_TEXT" val="单击此处输入你的智能图形项正文，文字是您思想的提炼，请尽量言简意赅"/>
  <p:tag name="KSO_WM_UNIT_LINE_FORE_SCHEMECOLOR_INDEX" val="5"/>
  <p:tag name="KSO_WM_UNIT_TEXT_TYPE" val="1"/>
  <p:tag name="KSO_WM_DIAGRAM_USE_COLOR_VALUE" val="{&quot;color_scheme&quot;:1,&quot;color_type&quot;:1,&quot;theme_color_indexes&quot;:[5,6,5,6,5,6]}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684_1*l_h_a*1_1_1"/>
  <p:tag name="KSO_WM_TEMPLATE_CATEGORY" val="diagram"/>
  <p:tag name="KSO_WM_TEMPLATE_INDEX" val="20231684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0.95001220703125,&quot;left&quot;:46.825039370078734,&quot;top&quot;:79.53940334530326,&quot;width&quot;:866.3630708661418}"/>
  <p:tag name="KSO_WM_DIAGRAM_COLOR_MATCH_VALUE" val="{&quot;shape&quot;:{&quot;fill&quot;:{&quot;gradient&quot;:[{&quot;brightness&quot;:0,&quot;colorType&quot;:1,&quot;foreColorIndex&quot;:5,&quot;pos&quot;:1,&quot;transparency&quot;:0},{&quot;brightness&quot;:0.30000001192092896,&quot;colorType&quot;:1,&quot;foreColorIndex&quot;:5,&quot;pos&quot;:0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FILL_TYPE" val="3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684_1*l_h_a*1_2_1"/>
  <p:tag name="KSO_WM_TEMPLATE_CATEGORY" val="diagram"/>
  <p:tag name="KSO_WM_TEMPLATE_INDEX" val="20231684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0.95001220703125,&quot;left&quot;:46.825039370078734,&quot;top&quot;:79.53940334530326,&quot;width&quot;:866.3749606299212}"/>
  <p:tag name="KSO_WM_DIAGRAM_COLOR_MATCH_VALUE" val="{&quot;shape&quot;:{&quot;fill&quot;:{&quot;gradient&quot;:[{&quot;brightness&quot;:0,&quot;colorType&quot;:1,&quot;foreColorIndex&quot;:5,&quot;pos&quot;:1,&quot;transparency&quot;:0},{&quot;brightness&quot;:0.30000001192092896,&quot;colorType&quot;:1,&quot;foreColorIndex&quot;:5,&quot;pos&quot;:0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FILL_TYPE" val="3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COMMONDATA" val="eyJoZGlkIjoiYWMzOThhNzg5YTI5OWE0NjVlYjAxY2ViYWMzZmUzNTEifQ=="/>
  <p:tag name="RESOURCE_RECORD_KEY" val="{&quot;70&quot;:[3327011,3319434,3321971,3330514,3314058,3319344,3323860]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</Template>
  <TotalTime>0</TotalTime>
  <Words>1174</Words>
  <Application>WPS 演示</Application>
  <PresentationFormat>宽屏</PresentationFormat>
  <Paragraphs>289</Paragraphs>
  <Slides>27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27</vt:i4>
      </vt:variant>
    </vt:vector>
  </HeadingPairs>
  <TitlesOfParts>
    <vt:vector size="49" baseType="lpstr">
      <vt:lpstr>Arial</vt:lpstr>
      <vt:lpstr>宋体</vt:lpstr>
      <vt:lpstr>Wingdings</vt:lpstr>
      <vt:lpstr>Lato</vt:lpstr>
      <vt:lpstr>Calibri</vt:lpstr>
      <vt:lpstr>Wingdings</vt:lpstr>
      <vt:lpstr>微软雅黑</vt:lpstr>
      <vt:lpstr>Raleway</vt:lpstr>
      <vt:lpstr>Segoe Print</vt:lpstr>
      <vt:lpstr>Arial</vt:lpstr>
      <vt:lpstr>+中文正文</vt:lpstr>
      <vt:lpstr>Arial Unicode MS</vt:lpstr>
      <vt:lpstr>Lato Light</vt:lpstr>
      <vt:lpstr>MS PGothic</vt:lpstr>
      <vt:lpstr>Cambria Math</vt:lpstr>
      <vt:lpstr>1_Office Theme</vt:lpstr>
      <vt:lpstr>2_Office Theme</vt:lpstr>
      <vt:lpstr>3_Office Theme</vt:lpstr>
      <vt:lpstr>2_Office Theme</vt:lpstr>
      <vt:lpstr>4_Office Theme</vt:lpstr>
      <vt:lpstr>2_Office Theme</vt:lpstr>
      <vt:lpstr>5_Office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Windows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Key</dc:creator>
  <cp:lastModifiedBy>肖刚</cp:lastModifiedBy>
  <cp:revision>118</cp:revision>
  <dcterms:created xsi:type="dcterms:W3CDTF">2017-10-04T12:20:00Z</dcterms:created>
  <dcterms:modified xsi:type="dcterms:W3CDTF">2025-04-15T09:10:24Z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1AD70249600E4463B1A710B70F5173D7_13</vt:lpwstr>
  </property>
</Properties>
</file>