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I’m Daniel from group 8, consisting of myself, Jonathan and Shunya, and today I will be presenting on our mini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58e46249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58e4624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the merged dataset, we first explored how the data is presented, by using violin plot and skew to see how each variable with is structured and visualise it. We see that Happiness is the least skewed but Life expectancy and education are skewed towards the right, whereas Peaceful index and Unemployment is skewed towards the right. Furthermore, Unemployment is very skewed.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58e46249a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58e46249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part of our data preparation, we aimed to minimise the skew by passing Life expectancy through as series of functions to see which is most ideal. As shown out of Sigmoid, Hyperbolic Tangent, Log +1 and Box Cox, Box Cox gives us a skew value of - 0.2577, a much better value than -0.6206 before.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58e46249a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58e46249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Likewise, we also pass the remaining variables through the Box Cox function, and express the new violin plot as well as new skew values accordingly. Now, the variables would be better suited to be used for our machine learning models.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58e46249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258e46249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express the data we have into a heatmap, to visually see the correlation of each variable with one another, and focus on happiness.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58e46249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58e46249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Additionally, we implement a pairplot to see the scatterplot of each variable, to see standardisation and correlation, and see that out of the 4 variables, unemployment has a scatterplot that seems random and everywhere, and is inconsistent.</a:t>
            </a:r>
            <a:endParaRPr/>
          </a:p>
          <a:p>
            <a:pPr marL="0" lvl="0" indent="0" algn="l" rtl="0">
              <a:spcBef>
                <a:spcPts val="0"/>
              </a:spcBef>
              <a:spcAft>
                <a:spcPts val="0"/>
              </a:spcAft>
              <a:buNone/>
            </a:pPr>
            <a:r>
              <a:rPr lang="en"/>
              <a:t>The histograms of the remaining 3 variables further express the skew of the variables, where they are quite normal.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258e46249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58e46249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such we have the correlation values, and can express Happiness score as a equation of the other 4 variables. However, as previously stated, Unemployment was abnormal to the other variables, where its scatterplot shows random distribution, and now the heatmap shows it has very little to no correlation with the rest of the variables. As such we should omit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258e46249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258e46249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gives us a more revised Linear regression model equation, where Happiness, is quantified by Life expectancy, education and peacefulness. Where LE has highest coefficient out of the other 2 variables, and peacefulness as the least.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58e46249a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58e46249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5000"/>
              </a:lnSpc>
              <a:spcBef>
                <a:spcPts val="2100"/>
              </a:spcBef>
              <a:spcAft>
                <a:spcPts val="2100"/>
              </a:spcAft>
              <a:buClr>
                <a:schemeClr val="dk1"/>
              </a:buClr>
              <a:buSzPts val="1100"/>
              <a:buFont typeface="Arial"/>
              <a:buNone/>
            </a:pPr>
            <a:r>
              <a:rPr lang="en" sz="1150">
                <a:solidFill>
                  <a:srgbClr val="111111"/>
                </a:solidFill>
                <a:highlight>
                  <a:schemeClr val="lt1"/>
                </a:highlight>
                <a:latin typeface="Nunito"/>
                <a:ea typeface="Nunito"/>
                <a:cs typeface="Nunito"/>
                <a:sym typeface="Nunito"/>
              </a:rPr>
              <a:t>We found that a country’s worth that people uses to gauge whether it is a good place, is quantifiable through the data we found, and thus we have a suitable formula that allows us to predict which country would be ideal to live in, when we consider only the quality of life, education and security of the country,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58e46249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58e46249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5796e17e7_2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5796e17e7_2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Firstly, a list of our presentation outline, where we will cover the problem we identified, what datasets we used, how we cleaned it, as well as our analysis and choice of ML methods, before wrapping it up with our conclusions and insights.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5796e17e7_2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5796e17e7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our project, our main consideration in mind was how we determine which country would be best to live in for a family.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5796e17e7_2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5796e17e7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dataset we look to first, is from a 2019 world happiness report. It consists of the list of countries, a finalised score and other columns that contribute to the score. We opted for happiness as it makes most sense that a family would choose a country that has high happiness.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5796e17e7_2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5796e17e7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explored 4 more datasets, such as Life Expectancy of countries, education quality, the level of peace in countries, as well as the unemployment rate of countries, as we felt that these would greatly influence how a family plans to live in a country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5796e17e7_2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5796e17e7_2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300">
                <a:solidFill>
                  <a:srgbClr val="233A44"/>
                </a:solidFill>
                <a:latin typeface="Calibri"/>
                <a:ea typeface="Calibri"/>
                <a:cs typeface="Calibri"/>
                <a:sym typeface="Calibri"/>
              </a:rPr>
              <a:t>We have a lot of data based on a range of years, but since chronological data does not apply much to our issue and analysis, we instead look at the most recent data. Furthermore we pinpoint and filter out unnecessary data such as empty columns and factors contributing towards the index score of each dataset, only leaving out country names and their respective scores for Happiness, life expectancy, education, peacefulness, and unemployment rate.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5796e17e7_2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5796e17e7_2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233A44"/>
                </a:solidFill>
                <a:latin typeface="Calibri"/>
                <a:ea typeface="Calibri"/>
                <a:cs typeface="Calibri"/>
                <a:sym typeface="Calibri"/>
              </a:rPr>
              <a:t>Afterwards, we present our data under a merged dataset with all 5 variables and countries, that allows us to easily compare the data and proceed on with our exploratory data analysis. We list the dataset in alphabetical order for presentation.</a:t>
            </a:r>
            <a:endParaRPr sz="1300">
              <a:solidFill>
                <a:srgbClr val="233A44"/>
              </a:solidFill>
              <a:latin typeface="Calibri"/>
              <a:ea typeface="Calibri"/>
              <a:cs typeface="Calibri"/>
              <a:sym typeface="Calibri"/>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58e46249a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58e46249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with our merged dataset, we will move into explore the trends, and patterns behind our data, to identify and gain a deeper insight of how we can use these data to solve our problem.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58e46249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58e46249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start off, we have a distribution of the merged dataset, where we can see the specific mean, standard dev, min and max and Q1-3 values of each variable, to garner a deeper understanding of the values. Interesting enough, unemployment has some peculiar values that we can look into.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6704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SC1015 Group 8</a:t>
            </a:r>
            <a:endParaRPr b="1"/>
          </a:p>
        </p:txBody>
      </p:sp>
      <p:sp>
        <p:nvSpPr>
          <p:cNvPr id="129" name="Google Shape;129;p13"/>
          <p:cNvSpPr txBox="1">
            <a:spLocks noGrp="1"/>
          </p:cNvSpPr>
          <p:nvPr>
            <p:ph type="subTitle" idx="1"/>
          </p:nvPr>
        </p:nvSpPr>
        <p:spPr>
          <a:xfrm>
            <a:off x="1858700" y="32607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Members: Daniel, Jonathan, Shunya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3355200" y="24743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Initial Violin Plot</a:t>
            </a:r>
            <a:endParaRPr b="1"/>
          </a:p>
        </p:txBody>
      </p:sp>
      <p:grpSp>
        <p:nvGrpSpPr>
          <p:cNvPr id="208" name="Google Shape;208;p22"/>
          <p:cNvGrpSpPr/>
          <p:nvPr/>
        </p:nvGrpSpPr>
        <p:grpSpPr>
          <a:xfrm>
            <a:off x="440494" y="226216"/>
            <a:ext cx="7365629" cy="4661812"/>
            <a:chOff x="440525" y="255425"/>
            <a:chExt cx="7302825" cy="4632626"/>
          </a:xfrm>
        </p:grpSpPr>
        <p:pic>
          <p:nvPicPr>
            <p:cNvPr id="209" name="Google Shape;209;p22"/>
            <p:cNvPicPr preferRelativeResize="0"/>
            <p:nvPr/>
          </p:nvPicPr>
          <p:blipFill>
            <a:blip r:embed="rId3">
              <a:alphaModFix/>
            </a:blip>
            <a:stretch>
              <a:fillRect/>
            </a:stretch>
          </p:blipFill>
          <p:spPr>
            <a:xfrm>
              <a:off x="440525" y="255425"/>
              <a:ext cx="4726325" cy="4632626"/>
            </a:xfrm>
            <a:prstGeom prst="rect">
              <a:avLst/>
            </a:prstGeom>
            <a:noFill/>
            <a:ln>
              <a:noFill/>
            </a:ln>
          </p:spPr>
        </p:pic>
        <p:pic>
          <p:nvPicPr>
            <p:cNvPr id="210" name="Google Shape;210;p22"/>
            <p:cNvPicPr preferRelativeResize="0"/>
            <p:nvPr/>
          </p:nvPicPr>
          <p:blipFill>
            <a:blip r:embed="rId4">
              <a:alphaModFix/>
            </a:blip>
            <a:stretch>
              <a:fillRect/>
            </a:stretch>
          </p:blipFill>
          <p:spPr>
            <a:xfrm>
              <a:off x="5595475" y="255425"/>
              <a:ext cx="2147875" cy="2188954"/>
            </a:xfrm>
            <a:prstGeom prst="rect">
              <a:avLst/>
            </a:prstGeom>
            <a:noFill/>
            <a:ln>
              <a:noFill/>
            </a:ln>
          </p:spPr>
        </p:pic>
      </p:grpSp>
      <p:pic>
        <p:nvPicPr>
          <p:cNvPr id="211" name="Google Shape;211;p22"/>
          <p:cNvPicPr preferRelativeResize="0"/>
          <p:nvPr/>
        </p:nvPicPr>
        <p:blipFill>
          <a:blip r:embed="rId5">
            <a:alphaModFix/>
          </a:blip>
          <a:stretch>
            <a:fillRect/>
          </a:stretch>
        </p:blipFill>
        <p:spPr>
          <a:xfrm>
            <a:off x="5293525" y="3281363"/>
            <a:ext cx="3629025" cy="7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Usage of BoxCox Function</a:t>
            </a:r>
            <a:endParaRPr b="1"/>
          </a:p>
        </p:txBody>
      </p:sp>
      <p:pic>
        <p:nvPicPr>
          <p:cNvPr id="217" name="Google Shape;217;p23"/>
          <p:cNvPicPr preferRelativeResize="0"/>
          <p:nvPr/>
        </p:nvPicPr>
        <p:blipFill>
          <a:blip r:embed="rId3">
            <a:alphaModFix/>
          </a:blip>
          <a:stretch>
            <a:fillRect/>
          </a:stretch>
        </p:blipFill>
        <p:spPr>
          <a:xfrm>
            <a:off x="819150" y="1309650"/>
            <a:ext cx="3009900" cy="3052775"/>
          </a:xfrm>
          <a:prstGeom prst="rect">
            <a:avLst/>
          </a:prstGeom>
          <a:noFill/>
          <a:ln>
            <a:noFill/>
          </a:ln>
        </p:spPr>
      </p:pic>
      <p:sp>
        <p:nvSpPr>
          <p:cNvPr id="218" name="Google Shape;218;p23"/>
          <p:cNvSpPr txBox="1"/>
          <p:nvPr/>
        </p:nvSpPr>
        <p:spPr>
          <a:xfrm>
            <a:off x="1277550" y="4083850"/>
            <a:ext cx="2093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Healthy Life Expectancy</a:t>
            </a:r>
            <a:endParaRPr>
              <a:latin typeface="Calibri"/>
              <a:ea typeface="Calibri"/>
              <a:cs typeface="Calibri"/>
              <a:sym typeface="Calibri"/>
            </a:endParaRPr>
          </a:p>
        </p:txBody>
      </p:sp>
      <p:sp>
        <p:nvSpPr>
          <p:cNvPr id="219" name="Google Shape;219;p23"/>
          <p:cNvSpPr txBox="1"/>
          <p:nvPr/>
        </p:nvSpPr>
        <p:spPr>
          <a:xfrm>
            <a:off x="4278625" y="1433500"/>
            <a:ext cx="3979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We utilise BoxCox out of other functions we tried such as Sigmoid, Hyperbolic Tangent and Log + 1, to reduce skew.</a:t>
            </a:r>
            <a:endParaRPr>
              <a:latin typeface="Nunito"/>
              <a:ea typeface="Nunito"/>
              <a:cs typeface="Nunito"/>
              <a:sym typeface="Nunito"/>
            </a:endParaRPr>
          </a:p>
        </p:txBody>
      </p:sp>
      <p:pic>
        <p:nvPicPr>
          <p:cNvPr id="220" name="Google Shape;220;p23"/>
          <p:cNvPicPr preferRelativeResize="0"/>
          <p:nvPr/>
        </p:nvPicPr>
        <p:blipFill>
          <a:blip r:embed="rId4">
            <a:alphaModFix/>
          </a:blip>
          <a:stretch>
            <a:fillRect/>
          </a:stretch>
        </p:blipFill>
        <p:spPr>
          <a:xfrm>
            <a:off x="4278625" y="2316925"/>
            <a:ext cx="4514850" cy="581025"/>
          </a:xfrm>
          <a:prstGeom prst="rect">
            <a:avLst/>
          </a:prstGeom>
          <a:noFill/>
          <a:ln>
            <a:noFill/>
          </a:ln>
        </p:spPr>
      </p:pic>
      <p:pic>
        <p:nvPicPr>
          <p:cNvPr id="221" name="Google Shape;221;p23"/>
          <p:cNvPicPr preferRelativeResize="0"/>
          <p:nvPr/>
        </p:nvPicPr>
        <p:blipFill>
          <a:blip r:embed="rId5">
            <a:alphaModFix/>
          </a:blip>
          <a:stretch>
            <a:fillRect/>
          </a:stretch>
        </p:blipFill>
        <p:spPr>
          <a:xfrm>
            <a:off x="4278625" y="2821775"/>
            <a:ext cx="4514850" cy="638175"/>
          </a:xfrm>
          <a:prstGeom prst="rect">
            <a:avLst/>
          </a:prstGeom>
          <a:noFill/>
          <a:ln>
            <a:noFill/>
          </a:ln>
        </p:spPr>
      </p:pic>
      <p:pic>
        <p:nvPicPr>
          <p:cNvPr id="222" name="Google Shape;222;p23"/>
          <p:cNvPicPr preferRelativeResize="0"/>
          <p:nvPr/>
        </p:nvPicPr>
        <p:blipFill>
          <a:blip r:embed="rId6">
            <a:alphaModFix/>
          </a:blip>
          <a:stretch>
            <a:fillRect/>
          </a:stretch>
        </p:blipFill>
        <p:spPr>
          <a:xfrm>
            <a:off x="4278625" y="3495675"/>
            <a:ext cx="4514850" cy="676275"/>
          </a:xfrm>
          <a:prstGeom prst="rect">
            <a:avLst/>
          </a:prstGeom>
          <a:noFill/>
          <a:ln>
            <a:noFill/>
          </a:ln>
        </p:spPr>
      </p:pic>
      <p:pic>
        <p:nvPicPr>
          <p:cNvPr id="223" name="Google Shape;223;p23"/>
          <p:cNvPicPr preferRelativeResize="0"/>
          <p:nvPr/>
        </p:nvPicPr>
        <p:blipFill>
          <a:blip r:embed="rId7">
            <a:alphaModFix/>
          </a:blip>
          <a:stretch>
            <a:fillRect/>
          </a:stretch>
        </p:blipFill>
        <p:spPr>
          <a:xfrm>
            <a:off x="4278625" y="4133825"/>
            <a:ext cx="4514850" cy="5769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4"/>
          <p:cNvPicPr preferRelativeResize="0"/>
          <p:nvPr/>
        </p:nvPicPr>
        <p:blipFill>
          <a:blip r:embed="rId3">
            <a:alphaModFix/>
          </a:blip>
          <a:stretch>
            <a:fillRect/>
          </a:stretch>
        </p:blipFill>
        <p:spPr>
          <a:xfrm>
            <a:off x="631025" y="890575"/>
            <a:ext cx="5014451" cy="3793351"/>
          </a:xfrm>
          <a:prstGeom prst="rect">
            <a:avLst/>
          </a:prstGeom>
          <a:noFill/>
          <a:ln>
            <a:noFill/>
          </a:ln>
        </p:spPr>
      </p:pic>
      <p:pic>
        <p:nvPicPr>
          <p:cNvPr id="229" name="Google Shape;229;p24"/>
          <p:cNvPicPr preferRelativeResize="0"/>
          <p:nvPr/>
        </p:nvPicPr>
        <p:blipFill>
          <a:blip r:embed="rId4">
            <a:alphaModFix/>
          </a:blip>
          <a:stretch>
            <a:fillRect/>
          </a:stretch>
        </p:blipFill>
        <p:spPr>
          <a:xfrm>
            <a:off x="6067398" y="890575"/>
            <a:ext cx="2484575" cy="3830125"/>
          </a:xfrm>
          <a:prstGeom prst="rect">
            <a:avLst/>
          </a:prstGeom>
          <a:noFill/>
          <a:ln>
            <a:noFill/>
          </a:ln>
        </p:spPr>
      </p:pic>
      <p:sp>
        <p:nvSpPr>
          <p:cNvPr id="230" name="Google Shape;230;p24"/>
          <p:cNvSpPr txBox="1">
            <a:spLocks noGrp="1"/>
          </p:cNvSpPr>
          <p:nvPr>
            <p:ph type="title"/>
          </p:nvPr>
        </p:nvSpPr>
        <p:spPr>
          <a:xfrm>
            <a:off x="819150" y="31220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 New Violin plot of other Variables and Skew</a:t>
            </a:r>
            <a:endParaRPr b="1"/>
          </a:p>
        </p:txBody>
      </p:sp>
      <p:pic>
        <p:nvPicPr>
          <p:cNvPr id="231" name="Google Shape;231;p24"/>
          <p:cNvPicPr preferRelativeResize="0"/>
          <p:nvPr/>
        </p:nvPicPr>
        <p:blipFill>
          <a:blip r:embed="rId5">
            <a:alphaModFix/>
          </a:blip>
          <a:stretch>
            <a:fillRect/>
          </a:stretch>
        </p:blipFill>
        <p:spPr>
          <a:xfrm>
            <a:off x="959625" y="4650450"/>
            <a:ext cx="1740025" cy="246712"/>
          </a:xfrm>
          <a:prstGeom prst="rect">
            <a:avLst/>
          </a:prstGeom>
          <a:noFill/>
          <a:ln>
            <a:noFill/>
          </a:ln>
        </p:spPr>
      </p:pic>
      <p:pic>
        <p:nvPicPr>
          <p:cNvPr id="232" name="Google Shape;232;p24"/>
          <p:cNvPicPr preferRelativeResize="0"/>
          <p:nvPr/>
        </p:nvPicPr>
        <p:blipFill>
          <a:blip r:embed="rId6">
            <a:alphaModFix/>
          </a:blip>
          <a:stretch>
            <a:fillRect/>
          </a:stretch>
        </p:blipFill>
        <p:spPr>
          <a:xfrm>
            <a:off x="152400" y="152400"/>
            <a:ext cx="62438" cy="7400"/>
          </a:xfrm>
          <a:prstGeom prst="rect">
            <a:avLst/>
          </a:prstGeom>
          <a:noFill/>
          <a:ln>
            <a:noFill/>
          </a:ln>
        </p:spPr>
      </p:pic>
      <p:pic>
        <p:nvPicPr>
          <p:cNvPr id="233" name="Google Shape;233;p24"/>
          <p:cNvPicPr preferRelativeResize="0"/>
          <p:nvPr/>
        </p:nvPicPr>
        <p:blipFill>
          <a:blip r:embed="rId6">
            <a:alphaModFix/>
          </a:blip>
          <a:stretch>
            <a:fillRect/>
          </a:stretch>
        </p:blipFill>
        <p:spPr>
          <a:xfrm>
            <a:off x="3701988" y="4670688"/>
            <a:ext cx="1740025" cy="206225"/>
          </a:xfrm>
          <a:prstGeom prst="rect">
            <a:avLst/>
          </a:prstGeom>
          <a:noFill/>
          <a:ln>
            <a:noFill/>
          </a:ln>
        </p:spPr>
      </p:pic>
      <p:pic>
        <p:nvPicPr>
          <p:cNvPr id="234" name="Google Shape;234;p24"/>
          <p:cNvPicPr preferRelativeResize="0"/>
          <p:nvPr/>
        </p:nvPicPr>
        <p:blipFill rotWithShape="1">
          <a:blip r:embed="rId7">
            <a:alphaModFix/>
          </a:blip>
          <a:srcRect/>
          <a:stretch/>
        </p:blipFill>
        <p:spPr>
          <a:xfrm>
            <a:off x="6444363" y="4650463"/>
            <a:ext cx="1674355" cy="24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5"/>
          <p:cNvSpPr txBox="1">
            <a:spLocks noGrp="1"/>
          </p:cNvSpPr>
          <p:nvPr>
            <p:ph type="title"/>
          </p:nvPr>
        </p:nvSpPr>
        <p:spPr>
          <a:xfrm>
            <a:off x="830700" y="409825"/>
            <a:ext cx="37092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Heatmap of Merged Data</a:t>
            </a:r>
            <a:endParaRPr b="1"/>
          </a:p>
        </p:txBody>
      </p:sp>
      <p:pic>
        <p:nvPicPr>
          <p:cNvPr id="240" name="Google Shape;240;p25"/>
          <p:cNvPicPr preferRelativeResize="0"/>
          <p:nvPr/>
        </p:nvPicPr>
        <p:blipFill>
          <a:blip r:embed="rId3">
            <a:alphaModFix/>
          </a:blip>
          <a:stretch>
            <a:fillRect/>
          </a:stretch>
        </p:blipFill>
        <p:spPr>
          <a:xfrm>
            <a:off x="4460100" y="204325"/>
            <a:ext cx="4511974" cy="4734875"/>
          </a:xfrm>
          <a:prstGeom prst="rect">
            <a:avLst/>
          </a:prstGeom>
          <a:noFill/>
          <a:ln>
            <a:noFill/>
          </a:ln>
        </p:spPr>
      </p:pic>
      <p:sp>
        <p:nvSpPr>
          <p:cNvPr id="241" name="Google Shape;241;p25"/>
          <p:cNvSpPr txBox="1">
            <a:spLocks noGrp="1"/>
          </p:cNvSpPr>
          <p:nvPr>
            <p:ph type="body" idx="1"/>
          </p:nvPr>
        </p:nvSpPr>
        <p:spPr>
          <a:xfrm>
            <a:off x="830700" y="1683275"/>
            <a:ext cx="3709200" cy="211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Nunito"/>
                <a:ea typeface="Nunito"/>
                <a:cs typeface="Nunito"/>
                <a:sym typeface="Nunito"/>
              </a:rPr>
              <a:t>Now our data is less skewed, we express it in form of a heatmap to see the various correlation of each variable.</a:t>
            </a:r>
            <a:endParaRPr>
              <a:latin typeface="Nunito"/>
              <a:ea typeface="Nunito"/>
              <a:cs typeface="Nunito"/>
              <a:sym typeface="Nunito"/>
            </a:endParaRPr>
          </a:p>
          <a:p>
            <a:pPr marL="0" lvl="0" indent="0" algn="l" rtl="0">
              <a:spcBef>
                <a:spcPts val="1200"/>
              </a:spcBef>
              <a:spcAft>
                <a:spcPts val="0"/>
              </a:spcAft>
              <a:buNone/>
            </a:pPr>
            <a:endParaRPr>
              <a:latin typeface="Nunito"/>
              <a:ea typeface="Nunito"/>
              <a:cs typeface="Nunito"/>
              <a:sym typeface="Nunito"/>
            </a:endParaRPr>
          </a:p>
          <a:p>
            <a:pPr marL="0" lvl="0" indent="0" algn="l" rtl="0">
              <a:spcBef>
                <a:spcPts val="1200"/>
              </a:spcBef>
              <a:spcAft>
                <a:spcPts val="1200"/>
              </a:spcAft>
              <a:buNone/>
            </a:pPr>
            <a:r>
              <a:rPr lang="en">
                <a:latin typeface="Nunito"/>
                <a:ea typeface="Nunito"/>
                <a:cs typeface="Nunito"/>
                <a:sym typeface="Nunito"/>
              </a:rPr>
              <a:t>In our case, we will use Happiness Score as the main deciding factor for the answer to our question</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704850" y="609850"/>
            <a:ext cx="3709200" cy="1383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PairPlot Model</a:t>
            </a:r>
            <a:endParaRPr b="1"/>
          </a:p>
        </p:txBody>
      </p:sp>
      <p:pic>
        <p:nvPicPr>
          <p:cNvPr id="247" name="Google Shape;247;p26"/>
          <p:cNvPicPr preferRelativeResize="0"/>
          <p:nvPr/>
        </p:nvPicPr>
        <p:blipFill>
          <a:blip r:embed="rId3">
            <a:alphaModFix/>
          </a:blip>
          <a:stretch>
            <a:fillRect/>
          </a:stretch>
        </p:blipFill>
        <p:spPr>
          <a:xfrm>
            <a:off x="4092600" y="202400"/>
            <a:ext cx="4835499" cy="4745825"/>
          </a:xfrm>
          <a:prstGeom prst="rect">
            <a:avLst/>
          </a:prstGeom>
          <a:noFill/>
          <a:ln>
            <a:noFill/>
          </a:ln>
        </p:spPr>
      </p:pic>
      <p:sp>
        <p:nvSpPr>
          <p:cNvPr id="248" name="Google Shape;248;p26"/>
          <p:cNvSpPr txBox="1"/>
          <p:nvPr/>
        </p:nvSpPr>
        <p:spPr>
          <a:xfrm>
            <a:off x="413850" y="1597825"/>
            <a:ext cx="36789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Usage of PairPlot shows the correlation and standardisation of each variable with one another </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As shown from the scatterplot of Unemployment, we see its everywhere and not consistent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Histograms of the other 4 variables are quite normal, removing bias</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Machine Learning Model: Linear Regression</a:t>
            </a:r>
            <a:endParaRPr b="1"/>
          </a:p>
        </p:txBody>
      </p:sp>
      <p:sp>
        <p:nvSpPr>
          <p:cNvPr id="254" name="Google Shape;254;p27"/>
          <p:cNvSpPr txBox="1">
            <a:spLocks noGrp="1"/>
          </p:cNvSpPr>
          <p:nvPr>
            <p:ph type="body" idx="1"/>
          </p:nvPr>
        </p:nvSpPr>
        <p:spPr>
          <a:xfrm>
            <a:off x="819150" y="1762125"/>
            <a:ext cx="7505700" cy="2448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Nunito"/>
                <a:ea typeface="Nunito"/>
                <a:cs typeface="Nunito"/>
                <a:sym typeface="Nunito"/>
              </a:rPr>
              <a:t>Happiness = </a:t>
            </a:r>
            <a:r>
              <a:rPr lang="en">
                <a:solidFill>
                  <a:srgbClr val="000000"/>
                </a:solidFill>
                <a:latin typeface="Nunito"/>
                <a:ea typeface="Nunito"/>
                <a:cs typeface="Nunito"/>
                <a:sym typeface="Nunito"/>
              </a:rPr>
              <a:t> a x Life Expectancy + b x Education + c x Peacefulness + d x Unemployment rate </a:t>
            </a:r>
            <a:endParaRPr>
              <a:solidFill>
                <a:srgbClr val="000000"/>
              </a:solidFill>
              <a:latin typeface="Nunito"/>
              <a:ea typeface="Nunito"/>
              <a:cs typeface="Nunito"/>
              <a:sym typeface="Nunito"/>
            </a:endParaRPr>
          </a:p>
          <a:p>
            <a:pPr marL="0" lvl="0" indent="0" algn="ctr" rtl="0">
              <a:spcBef>
                <a:spcPts val="1200"/>
              </a:spcBef>
              <a:spcAft>
                <a:spcPts val="0"/>
              </a:spcAft>
              <a:buNone/>
            </a:pPr>
            <a:endParaRPr>
              <a:solidFill>
                <a:srgbClr val="000000"/>
              </a:solidFill>
              <a:latin typeface="Nunito"/>
              <a:ea typeface="Nunito"/>
              <a:cs typeface="Nunito"/>
              <a:sym typeface="Nunito"/>
            </a:endParaRPr>
          </a:p>
          <a:p>
            <a:pPr marL="0" lvl="0" indent="0" algn="ctr" rtl="0">
              <a:spcBef>
                <a:spcPts val="1200"/>
              </a:spcBef>
              <a:spcAft>
                <a:spcPts val="1200"/>
              </a:spcAft>
              <a:buNone/>
            </a:pPr>
            <a:endParaRPr>
              <a:latin typeface="Nunito"/>
              <a:ea typeface="Nunito"/>
              <a:cs typeface="Nunito"/>
              <a:sym typeface="Nunito"/>
            </a:endParaRPr>
          </a:p>
        </p:txBody>
      </p:sp>
      <p:pic>
        <p:nvPicPr>
          <p:cNvPr id="255" name="Google Shape;255;p27"/>
          <p:cNvPicPr preferRelativeResize="0"/>
          <p:nvPr/>
        </p:nvPicPr>
        <p:blipFill>
          <a:blip r:embed="rId3">
            <a:alphaModFix/>
          </a:blip>
          <a:stretch>
            <a:fillRect/>
          </a:stretch>
        </p:blipFill>
        <p:spPr>
          <a:xfrm>
            <a:off x="2305050" y="2350275"/>
            <a:ext cx="4533900" cy="1181100"/>
          </a:xfrm>
          <a:prstGeom prst="rect">
            <a:avLst/>
          </a:prstGeom>
          <a:noFill/>
          <a:ln>
            <a:noFill/>
          </a:ln>
        </p:spPr>
      </p:pic>
      <p:sp>
        <p:nvSpPr>
          <p:cNvPr id="256" name="Google Shape;256;p27"/>
          <p:cNvSpPr txBox="1">
            <a:spLocks noGrp="1"/>
          </p:cNvSpPr>
          <p:nvPr>
            <p:ph type="body" idx="1"/>
          </p:nvPr>
        </p:nvSpPr>
        <p:spPr>
          <a:xfrm>
            <a:off x="850125" y="3740950"/>
            <a:ext cx="7505700" cy="169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Nunito"/>
                <a:ea typeface="Nunito"/>
                <a:cs typeface="Nunito"/>
                <a:sym typeface="Nunito"/>
              </a:rPr>
              <a:t>As we see that unemployment has very little correlation with other variables and happiness score, statistic wise we would omit it.</a:t>
            </a:r>
            <a:endParaRPr>
              <a:solidFill>
                <a:srgbClr val="000000"/>
              </a:solidFill>
              <a:latin typeface="Nunito"/>
              <a:ea typeface="Nunito"/>
              <a:cs typeface="Nunito"/>
              <a:sym typeface="Nunito"/>
            </a:endParaRPr>
          </a:p>
          <a:p>
            <a:pPr marL="0" lvl="0" indent="0" algn="ctr" rtl="0">
              <a:spcBef>
                <a:spcPts val="1200"/>
              </a:spcBef>
              <a:spcAft>
                <a:spcPts val="1200"/>
              </a:spcAft>
              <a:buNone/>
            </a:pP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Linear Regression Model: Revised</a:t>
            </a:r>
            <a:endParaRPr b="1"/>
          </a:p>
        </p:txBody>
      </p:sp>
      <p:sp>
        <p:nvSpPr>
          <p:cNvPr id="262" name="Google Shape;262;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Nunito"/>
                <a:ea typeface="Nunito"/>
                <a:cs typeface="Nunito"/>
                <a:sym typeface="Nunito"/>
              </a:rPr>
              <a:t>Happiness = </a:t>
            </a:r>
            <a:r>
              <a:rPr lang="en">
                <a:solidFill>
                  <a:srgbClr val="000000"/>
                </a:solidFill>
                <a:latin typeface="Nunito"/>
                <a:ea typeface="Nunito"/>
                <a:cs typeface="Nunito"/>
                <a:sym typeface="Nunito"/>
              </a:rPr>
              <a:t> </a:t>
            </a:r>
            <a:r>
              <a:rPr lang="en" b="1">
                <a:solidFill>
                  <a:srgbClr val="000000"/>
                </a:solidFill>
                <a:latin typeface="Nunito"/>
                <a:ea typeface="Nunito"/>
                <a:cs typeface="Nunito"/>
                <a:sym typeface="Nunito"/>
              </a:rPr>
              <a:t>0.82</a:t>
            </a:r>
            <a:r>
              <a:rPr lang="en">
                <a:solidFill>
                  <a:srgbClr val="000000"/>
                </a:solidFill>
                <a:latin typeface="Nunito"/>
                <a:ea typeface="Nunito"/>
                <a:cs typeface="Nunito"/>
                <a:sym typeface="Nunito"/>
              </a:rPr>
              <a:t> x Life Expectancy + </a:t>
            </a:r>
            <a:r>
              <a:rPr lang="en" b="1">
                <a:solidFill>
                  <a:srgbClr val="000000"/>
                </a:solidFill>
                <a:latin typeface="Nunito"/>
                <a:ea typeface="Nunito"/>
                <a:cs typeface="Nunito"/>
                <a:sym typeface="Nunito"/>
              </a:rPr>
              <a:t>0.76</a:t>
            </a:r>
            <a:r>
              <a:rPr lang="en">
                <a:solidFill>
                  <a:srgbClr val="000000"/>
                </a:solidFill>
                <a:latin typeface="Nunito"/>
                <a:ea typeface="Nunito"/>
                <a:cs typeface="Nunito"/>
                <a:sym typeface="Nunito"/>
              </a:rPr>
              <a:t> x Education </a:t>
            </a:r>
            <a:r>
              <a:rPr lang="en" b="1">
                <a:solidFill>
                  <a:srgbClr val="000000"/>
                </a:solidFill>
                <a:latin typeface="Nunito"/>
                <a:ea typeface="Nunito"/>
                <a:cs typeface="Nunito"/>
                <a:sym typeface="Nunito"/>
              </a:rPr>
              <a:t>- 0.57</a:t>
            </a:r>
            <a:r>
              <a:rPr lang="en">
                <a:solidFill>
                  <a:srgbClr val="000000"/>
                </a:solidFill>
                <a:latin typeface="Nunito"/>
                <a:ea typeface="Nunito"/>
                <a:cs typeface="Nunito"/>
                <a:sym typeface="Nunito"/>
              </a:rPr>
              <a:t>x Peacefulness </a:t>
            </a:r>
            <a:endParaRPr>
              <a:solidFill>
                <a:srgbClr val="000000"/>
              </a:solidFill>
              <a:latin typeface="Nunito"/>
              <a:ea typeface="Nunito"/>
              <a:cs typeface="Nunito"/>
              <a:sym typeface="Nunito"/>
            </a:endParaRPr>
          </a:p>
          <a:p>
            <a:pPr marL="0" lvl="0" indent="0" algn="l" rtl="0">
              <a:spcBef>
                <a:spcPts val="1200"/>
              </a:spcBef>
              <a:spcAft>
                <a:spcPts val="1200"/>
              </a:spcAft>
              <a:buNone/>
            </a:pPr>
            <a:endParaRPr/>
          </a:p>
        </p:txBody>
      </p:sp>
      <p:pic>
        <p:nvPicPr>
          <p:cNvPr id="263" name="Google Shape;263;p28"/>
          <p:cNvPicPr preferRelativeResize="0"/>
          <p:nvPr/>
        </p:nvPicPr>
        <p:blipFill>
          <a:blip r:embed="rId3">
            <a:alphaModFix/>
          </a:blip>
          <a:stretch>
            <a:fillRect/>
          </a:stretch>
        </p:blipFill>
        <p:spPr>
          <a:xfrm>
            <a:off x="1504950" y="2571738"/>
            <a:ext cx="6134100" cy="1400175"/>
          </a:xfrm>
          <a:prstGeom prst="rect">
            <a:avLst/>
          </a:prstGeom>
          <a:noFill/>
          <a:ln>
            <a:noFill/>
          </a:ln>
        </p:spPr>
      </p:pic>
      <p:pic>
        <p:nvPicPr>
          <p:cNvPr id="264" name="Google Shape;264;p28"/>
          <p:cNvPicPr preferRelativeResize="0"/>
          <p:nvPr/>
        </p:nvPicPr>
        <p:blipFill>
          <a:blip r:embed="rId4">
            <a:alphaModFix/>
          </a:blip>
          <a:stretch>
            <a:fillRect/>
          </a:stretch>
        </p:blipFill>
        <p:spPr>
          <a:xfrm>
            <a:off x="1545425" y="4002900"/>
            <a:ext cx="6143625" cy="24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Conclusion</a:t>
            </a:r>
            <a:endParaRPr b="1"/>
          </a:p>
        </p:txBody>
      </p:sp>
      <p:sp>
        <p:nvSpPr>
          <p:cNvPr id="270" name="Google Shape;270;p29"/>
          <p:cNvSpPr txBox="1">
            <a:spLocks noGrp="1"/>
          </p:cNvSpPr>
          <p:nvPr>
            <p:ph type="body" idx="1"/>
          </p:nvPr>
        </p:nvSpPr>
        <p:spPr>
          <a:xfrm>
            <a:off x="819150" y="1460825"/>
            <a:ext cx="4827900" cy="3119100"/>
          </a:xfrm>
          <a:prstGeom prst="rect">
            <a:avLst/>
          </a:prstGeom>
        </p:spPr>
        <p:txBody>
          <a:bodyPr spcFirstLastPara="1" wrap="square" lIns="91425" tIns="91425" rIns="91425" bIns="91425" anchor="t" anchorCtr="0">
            <a:noAutofit/>
          </a:bodyPr>
          <a:lstStyle/>
          <a:p>
            <a:pPr marL="457200" lvl="0" indent="-333375" algn="l" rtl="0">
              <a:lnSpc>
                <a:spcPct val="100000"/>
              </a:lnSpc>
              <a:spcBef>
                <a:spcPts val="2100"/>
              </a:spcBef>
              <a:spcAft>
                <a:spcPts val="0"/>
              </a:spcAft>
              <a:buClr>
                <a:srgbClr val="111111"/>
              </a:buClr>
              <a:buSzPts val="1650"/>
              <a:buFont typeface="Nunito"/>
              <a:buChar char="●"/>
            </a:pPr>
            <a:r>
              <a:rPr lang="en" sz="1650">
                <a:solidFill>
                  <a:srgbClr val="111111"/>
                </a:solidFill>
                <a:highlight>
                  <a:schemeClr val="dk1"/>
                </a:highlight>
                <a:latin typeface="Nunito"/>
                <a:ea typeface="Nunito"/>
                <a:cs typeface="Nunito"/>
                <a:sym typeface="Nunito"/>
              </a:rPr>
              <a:t>Our equation is merely a measure of whether it is worth considering the country </a:t>
            </a:r>
            <a:endParaRPr sz="1650">
              <a:solidFill>
                <a:srgbClr val="111111"/>
              </a:solidFill>
              <a:highlight>
                <a:schemeClr val="dk1"/>
              </a:highlight>
              <a:latin typeface="Nunito"/>
              <a:ea typeface="Nunito"/>
              <a:cs typeface="Nunito"/>
              <a:sym typeface="Nunito"/>
            </a:endParaRPr>
          </a:p>
          <a:p>
            <a:pPr marL="457200" lvl="0" indent="-333375" algn="l" rtl="0">
              <a:lnSpc>
                <a:spcPct val="100000"/>
              </a:lnSpc>
              <a:spcBef>
                <a:spcPts val="0"/>
              </a:spcBef>
              <a:spcAft>
                <a:spcPts val="0"/>
              </a:spcAft>
              <a:buClr>
                <a:srgbClr val="111111"/>
              </a:buClr>
              <a:buSzPts val="1650"/>
              <a:buFont typeface="Nunito"/>
              <a:buChar char="●"/>
            </a:pPr>
            <a:r>
              <a:rPr lang="en" sz="1650">
                <a:solidFill>
                  <a:srgbClr val="111111"/>
                </a:solidFill>
                <a:highlight>
                  <a:schemeClr val="dk1"/>
                </a:highlight>
                <a:latin typeface="Nunito"/>
                <a:ea typeface="Nunito"/>
                <a:cs typeface="Nunito"/>
                <a:sym typeface="Nunito"/>
              </a:rPr>
              <a:t>Life Expectancy, gauged by quality of healthcare and percentage of GDP put into the health budget, has most influence over the decision to live in a country</a:t>
            </a:r>
            <a:endParaRPr sz="1650">
              <a:solidFill>
                <a:srgbClr val="111111"/>
              </a:solidFill>
              <a:highlight>
                <a:schemeClr val="dk1"/>
              </a:highlight>
              <a:latin typeface="Nunito"/>
              <a:ea typeface="Nunito"/>
              <a:cs typeface="Nunito"/>
              <a:sym typeface="Nunito"/>
            </a:endParaRPr>
          </a:p>
          <a:p>
            <a:pPr marL="457200" lvl="0" indent="-333375" algn="l" rtl="0">
              <a:lnSpc>
                <a:spcPct val="100000"/>
              </a:lnSpc>
              <a:spcBef>
                <a:spcPts val="0"/>
              </a:spcBef>
              <a:spcAft>
                <a:spcPts val="0"/>
              </a:spcAft>
              <a:buClr>
                <a:srgbClr val="111111"/>
              </a:buClr>
              <a:buSzPts val="1650"/>
              <a:buFont typeface="Nunito"/>
              <a:buChar char="●"/>
            </a:pPr>
            <a:r>
              <a:rPr lang="en" sz="1650">
                <a:solidFill>
                  <a:srgbClr val="111111"/>
                </a:solidFill>
                <a:highlight>
                  <a:schemeClr val="dk1"/>
                </a:highlight>
                <a:latin typeface="Nunito"/>
                <a:ea typeface="Nunito"/>
                <a:cs typeface="Nunito"/>
                <a:sym typeface="Nunito"/>
              </a:rPr>
              <a:t>Quality of Education and Peacefulness comes 2nd and 3rd respectively</a:t>
            </a:r>
            <a:endParaRPr sz="1650">
              <a:solidFill>
                <a:srgbClr val="111111"/>
              </a:solidFill>
              <a:highlight>
                <a:schemeClr val="dk1"/>
              </a:highlight>
              <a:latin typeface="Nunito"/>
              <a:ea typeface="Nunito"/>
              <a:cs typeface="Nunito"/>
              <a:sym typeface="Nunito"/>
            </a:endParaRPr>
          </a:p>
        </p:txBody>
      </p:sp>
      <p:pic>
        <p:nvPicPr>
          <p:cNvPr id="271" name="Google Shape;271;p29"/>
          <p:cNvPicPr preferRelativeResize="0"/>
          <p:nvPr/>
        </p:nvPicPr>
        <p:blipFill>
          <a:blip r:embed="rId3">
            <a:alphaModFix/>
          </a:blip>
          <a:stretch>
            <a:fillRect/>
          </a:stretch>
        </p:blipFill>
        <p:spPr>
          <a:xfrm>
            <a:off x="5705475" y="1700213"/>
            <a:ext cx="2619375" cy="17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Additional Point of Interest </a:t>
            </a:r>
            <a:endParaRPr b="1"/>
          </a:p>
        </p:txBody>
      </p:sp>
      <p:sp>
        <p:nvSpPr>
          <p:cNvPr id="277" name="Google Shape;277;p30"/>
          <p:cNvSpPr txBox="1">
            <a:spLocks noGrp="1"/>
          </p:cNvSpPr>
          <p:nvPr>
            <p:ph type="body" idx="1"/>
          </p:nvPr>
        </p:nvSpPr>
        <p:spPr>
          <a:xfrm>
            <a:off x="769125" y="34837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Nunito"/>
                <a:ea typeface="Nunito"/>
                <a:cs typeface="Nunito"/>
                <a:sym typeface="Nunito"/>
              </a:rPr>
              <a:t>Interesting enough, We considered Unemployment to be a crucial factor in deciding which country is best to live in, but it has least correlation with all other variables. From a data science perspective, we will omit it, but realistically families should consider this, especially as foreigners would be at a disadvantage of being hired, else they cannot sustain themselves.</a:t>
            </a:r>
            <a:endParaRPr>
              <a:latin typeface="Nunito"/>
              <a:ea typeface="Nunito"/>
              <a:cs typeface="Nunito"/>
              <a:sym typeface="Nunito"/>
            </a:endParaRPr>
          </a:p>
        </p:txBody>
      </p:sp>
      <p:pic>
        <p:nvPicPr>
          <p:cNvPr id="278" name="Google Shape;278;p30"/>
          <p:cNvPicPr preferRelativeResize="0"/>
          <p:nvPr/>
        </p:nvPicPr>
        <p:blipFill>
          <a:blip r:embed="rId3">
            <a:alphaModFix/>
          </a:blip>
          <a:stretch>
            <a:fillRect/>
          </a:stretch>
        </p:blipFill>
        <p:spPr>
          <a:xfrm>
            <a:off x="1889125" y="1535875"/>
            <a:ext cx="5365750" cy="1397800"/>
          </a:xfrm>
          <a:prstGeom prst="rect">
            <a:avLst/>
          </a:prstGeom>
          <a:noFill/>
          <a:ln>
            <a:noFill/>
          </a:ln>
        </p:spPr>
      </p:pic>
      <p:sp>
        <p:nvSpPr>
          <p:cNvPr id="279" name="Google Shape;279;p30"/>
          <p:cNvSpPr txBox="1"/>
          <p:nvPr/>
        </p:nvSpPr>
        <p:spPr>
          <a:xfrm>
            <a:off x="463875" y="3008613"/>
            <a:ext cx="840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Nunito"/>
                <a:ea typeface="Nunito"/>
                <a:cs typeface="Nunito"/>
                <a:sym typeface="Nunito"/>
              </a:rPr>
              <a:t>Irregularity of Unemployment</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6803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Table of Contents</a:t>
            </a:r>
            <a:endParaRPr b="1"/>
          </a:p>
        </p:txBody>
      </p:sp>
      <p:sp>
        <p:nvSpPr>
          <p:cNvPr id="135" name="Google Shape;135;p14"/>
          <p:cNvSpPr txBox="1">
            <a:spLocks noGrp="1"/>
          </p:cNvSpPr>
          <p:nvPr>
            <p:ph type="body" idx="1"/>
          </p:nvPr>
        </p:nvSpPr>
        <p:spPr>
          <a:xfrm>
            <a:off x="678763" y="1800200"/>
            <a:ext cx="23205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00" b="1"/>
              <a:t>Our Problem</a:t>
            </a:r>
            <a:endParaRPr sz="1900" b="1"/>
          </a:p>
          <a:p>
            <a:pPr marL="0" lvl="0" indent="0" algn="ctr" rtl="0">
              <a:spcBef>
                <a:spcPts val="1200"/>
              </a:spcBef>
              <a:spcAft>
                <a:spcPts val="1200"/>
              </a:spcAft>
              <a:buNone/>
            </a:pPr>
            <a:r>
              <a:rPr lang="en"/>
              <a:t>Identified Issue and Relevance</a:t>
            </a:r>
            <a:endParaRPr/>
          </a:p>
        </p:txBody>
      </p:sp>
      <p:sp>
        <p:nvSpPr>
          <p:cNvPr id="136" name="Google Shape;136;p14"/>
          <p:cNvSpPr txBox="1">
            <a:spLocks noGrp="1"/>
          </p:cNvSpPr>
          <p:nvPr>
            <p:ph type="body" idx="1"/>
          </p:nvPr>
        </p:nvSpPr>
        <p:spPr>
          <a:xfrm>
            <a:off x="3329263" y="1800200"/>
            <a:ext cx="22047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00" b="1"/>
              <a:t>Data Cleaning</a:t>
            </a:r>
            <a:endParaRPr sz="1900" b="1"/>
          </a:p>
          <a:p>
            <a:pPr marL="0" lvl="0" indent="0" algn="ctr" rtl="0">
              <a:spcBef>
                <a:spcPts val="1200"/>
              </a:spcBef>
              <a:spcAft>
                <a:spcPts val="1200"/>
              </a:spcAft>
              <a:buNone/>
            </a:pPr>
            <a:r>
              <a:rPr lang="en"/>
              <a:t>Preparation of Data</a:t>
            </a:r>
            <a:endParaRPr/>
          </a:p>
        </p:txBody>
      </p:sp>
      <p:sp>
        <p:nvSpPr>
          <p:cNvPr id="137" name="Google Shape;137;p14"/>
          <p:cNvSpPr txBox="1">
            <a:spLocks noGrp="1"/>
          </p:cNvSpPr>
          <p:nvPr>
            <p:ph type="body" idx="1"/>
          </p:nvPr>
        </p:nvSpPr>
        <p:spPr>
          <a:xfrm>
            <a:off x="5721138" y="1800200"/>
            <a:ext cx="27441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00" b="1"/>
              <a:t>Exploratory Data Analysis</a:t>
            </a:r>
            <a:endParaRPr sz="1900" b="1"/>
          </a:p>
          <a:p>
            <a:pPr marL="0" lvl="0" indent="0" algn="ctr" rtl="0">
              <a:spcBef>
                <a:spcPts val="1200"/>
              </a:spcBef>
              <a:spcAft>
                <a:spcPts val="1200"/>
              </a:spcAft>
              <a:buNone/>
            </a:pPr>
            <a:r>
              <a:rPr lang="en"/>
              <a:t>Data exploration</a:t>
            </a:r>
            <a:endParaRPr/>
          </a:p>
        </p:txBody>
      </p:sp>
      <p:sp>
        <p:nvSpPr>
          <p:cNvPr id="138" name="Google Shape;138;p14"/>
          <p:cNvSpPr txBox="1">
            <a:spLocks noGrp="1"/>
          </p:cNvSpPr>
          <p:nvPr>
            <p:ph type="body" idx="1"/>
          </p:nvPr>
        </p:nvSpPr>
        <p:spPr>
          <a:xfrm>
            <a:off x="5035638" y="3238350"/>
            <a:ext cx="22047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00" b="1"/>
              <a:t>Machine Learning</a:t>
            </a:r>
            <a:endParaRPr sz="1900" b="1"/>
          </a:p>
          <a:p>
            <a:pPr marL="0" lvl="0" indent="0" algn="ctr" rtl="0">
              <a:spcBef>
                <a:spcPts val="1200"/>
              </a:spcBef>
              <a:spcAft>
                <a:spcPts val="1200"/>
              </a:spcAft>
              <a:buNone/>
            </a:pPr>
            <a:r>
              <a:rPr lang="en"/>
              <a:t>Core Analysis and Approach</a:t>
            </a:r>
            <a:endParaRPr/>
          </a:p>
        </p:txBody>
      </p:sp>
      <p:sp>
        <p:nvSpPr>
          <p:cNvPr id="139" name="Google Shape;139;p14"/>
          <p:cNvSpPr txBox="1">
            <a:spLocks noGrp="1"/>
          </p:cNvSpPr>
          <p:nvPr>
            <p:ph type="body" idx="1"/>
          </p:nvPr>
        </p:nvSpPr>
        <p:spPr>
          <a:xfrm>
            <a:off x="1337613" y="3238350"/>
            <a:ext cx="29886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00" b="1"/>
              <a:t>Conclusion</a:t>
            </a:r>
            <a:endParaRPr sz="1900" b="1"/>
          </a:p>
          <a:p>
            <a:pPr marL="0" lvl="0" indent="0" algn="ctr" rtl="0">
              <a:spcBef>
                <a:spcPts val="1200"/>
              </a:spcBef>
              <a:spcAft>
                <a:spcPts val="1200"/>
              </a:spcAft>
              <a:buNone/>
            </a:pPr>
            <a:r>
              <a:rPr lang="en"/>
              <a:t>Determined Factors and Insights Gained</a:t>
            </a:r>
            <a:endParaRPr/>
          </a:p>
        </p:txBody>
      </p:sp>
      <p:cxnSp>
        <p:nvCxnSpPr>
          <p:cNvPr id="140" name="Google Shape;140;p14"/>
          <p:cNvCxnSpPr/>
          <p:nvPr/>
        </p:nvCxnSpPr>
        <p:spPr>
          <a:xfrm>
            <a:off x="3142088" y="2691825"/>
            <a:ext cx="0" cy="0"/>
          </a:xfrm>
          <a:prstGeom prst="straightConnector1">
            <a:avLst/>
          </a:prstGeom>
          <a:noFill/>
          <a:ln w="9525" cap="flat" cmpd="sng">
            <a:solidFill>
              <a:schemeClr val="dk2"/>
            </a:solidFill>
            <a:prstDash val="solid"/>
            <a:round/>
            <a:headEnd type="none" w="med" len="med"/>
            <a:tailEnd type="none" w="med" len="med"/>
          </a:ln>
        </p:spPr>
      </p:cxnSp>
      <p:grpSp>
        <p:nvGrpSpPr>
          <p:cNvPr id="141" name="Google Shape;141;p14"/>
          <p:cNvGrpSpPr/>
          <p:nvPr/>
        </p:nvGrpSpPr>
        <p:grpSpPr>
          <a:xfrm>
            <a:off x="3043963" y="1872050"/>
            <a:ext cx="285300" cy="966600"/>
            <a:chOff x="3043963" y="1872050"/>
            <a:chExt cx="285300" cy="966600"/>
          </a:xfrm>
        </p:grpSpPr>
        <p:cxnSp>
          <p:nvCxnSpPr>
            <p:cNvPr id="142" name="Google Shape;142;p14"/>
            <p:cNvCxnSpPr>
              <a:endCxn id="136" idx="1"/>
            </p:cNvCxnSpPr>
            <p:nvPr/>
          </p:nvCxnSpPr>
          <p:spPr>
            <a:xfrm>
              <a:off x="3043963" y="1872050"/>
              <a:ext cx="285300" cy="483300"/>
            </a:xfrm>
            <a:prstGeom prst="straightConnector1">
              <a:avLst/>
            </a:prstGeom>
            <a:noFill/>
            <a:ln w="38100" cap="flat" cmpd="sng">
              <a:solidFill>
                <a:srgbClr val="FF9900"/>
              </a:solidFill>
              <a:prstDash val="solid"/>
              <a:round/>
              <a:headEnd type="none" w="med" len="med"/>
              <a:tailEnd type="none" w="med" len="med"/>
            </a:ln>
          </p:spPr>
        </p:cxnSp>
        <p:cxnSp>
          <p:nvCxnSpPr>
            <p:cNvPr id="143" name="Google Shape;143;p14"/>
            <p:cNvCxnSpPr/>
            <p:nvPr/>
          </p:nvCxnSpPr>
          <p:spPr>
            <a:xfrm flipH="1">
              <a:off x="3043963" y="2355350"/>
              <a:ext cx="285300" cy="483300"/>
            </a:xfrm>
            <a:prstGeom prst="straightConnector1">
              <a:avLst/>
            </a:prstGeom>
            <a:noFill/>
            <a:ln w="38100" cap="flat" cmpd="sng">
              <a:solidFill>
                <a:srgbClr val="FF9900"/>
              </a:solidFill>
              <a:prstDash val="solid"/>
              <a:round/>
              <a:headEnd type="none" w="med" len="med"/>
              <a:tailEnd type="none" w="med" len="med"/>
            </a:ln>
          </p:spPr>
        </p:cxnSp>
      </p:grpSp>
      <p:grpSp>
        <p:nvGrpSpPr>
          <p:cNvPr id="144" name="Google Shape;144;p14"/>
          <p:cNvGrpSpPr/>
          <p:nvPr/>
        </p:nvGrpSpPr>
        <p:grpSpPr>
          <a:xfrm>
            <a:off x="5435838" y="1872050"/>
            <a:ext cx="285300" cy="966600"/>
            <a:chOff x="3043963" y="1872050"/>
            <a:chExt cx="285300" cy="966600"/>
          </a:xfrm>
        </p:grpSpPr>
        <p:cxnSp>
          <p:nvCxnSpPr>
            <p:cNvPr id="145" name="Google Shape;145;p14"/>
            <p:cNvCxnSpPr/>
            <p:nvPr/>
          </p:nvCxnSpPr>
          <p:spPr>
            <a:xfrm>
              <a:off x="3043963" y="1872050"/>
              <a:ext cx="285300" cy="483300"/>
            </a:xfrm>
            <a:prstGeom prst="straightConnector1">
              <a:avLst/>
            </a:prstGeom>
            <a:noFill/>
            <a:ln w="38100" cap="flat" cmpd="sng">
              <a:solidFill>
                <a:srgbClr val="FF9900"/>
              </a:solidFill>
              <a:prstDash val="solid"/>
              <a:round/>
              <a:headEnd type="none" w="med" len="med"/>
              <a:tailEnd type="none" w="med" len="med"/>
            </a:ln>
          </p:spPr>
        </p:cxnSp>
        <p:cxnSp>
          <p:nvCxnSpPr>
            <p:cNvPr id="146" name="Google Shape;146;p14"/>
            <p:cNvCxnSpPr/>
            <p:nvPr/>
          </p:nvCxnSpPr>
          <p:spPr>
            <a:xfrm flipH="1">
              <a:off x="3043963" y="2355350"/>
              <a:ext cx="285300" cy="483300"/>
            </a:xfrm>
            <a:prstGeom prst="straightConnector1">
              <a:avLst/>
            </a:prstGeom>
            <a:noFill/>
            <a:ln w="38100" cap="flat" cmpd="sng">
              <a:solidFill>
                <a:srgbClr val="FF9900"/>
              </a:solidFill>
              <a:prstDash val="solid"/>
              <a:round/>
              <a:headEnd type="none" w="med" len="med"/>
              <a:tailEnd type="none" w="med" len="med"/>
            </a:ln>
          </p:spPr>
        </p:cxnSp>
      </p:grpSp>
      <p:grpSp>
        <p:nvGrpSpPr>
          <p:cNvPr id="147" name="Google Shape;147;p14"/>
          <p:cNvGrpSpPr/>
          <p:nvPr/>
        </p:nvGrpSpPr>
        <p:grpSpPr>
          <a:xfrm flipH="1">
            <a:off x="4486600" y="3238350"/>
            <a:ext cx="285300" cy="966600"/>
            <a:chOff x="3043963" y="1872050"/>
            <a:chExt cx="285300" cy="966600"/>
          </a:xfrm>
        </p:grpSpPr>
        <p:cxnSp>
          <p:nvCxnSpPr>
            <p:cNvPr id="148" name="Google Shape;148;p14"/>
            <p:cNvCxnSpPr/>
            <p:nvPr/>
          </p:nvCxnSpPr>
          <p:spPr>
            <a:xfrm>
              <a:off x="3043963" y="1872050"/>
              <a:ext cx="285300" cy="483300"/>
            </a:xfrm>
            <a:prstGeom prst="straightConnector1">
              <a:avLst/>
            </a:prstGeom>
            <a:noFill/>
            <a:ln w="38100" cap="flat" cmpd="sng">
              <a:solidFill>
                <a:srgbClr val="FF9900"/>
              </a:solidFill>
              <a:prstDash val="solid"/>
              <a:round/>
              <a:headEnd type="none" w="med" len="med"/>
              <a:tailEnd type="none" w="med" len="med"/>
            </a:ln>
          </p:spPr>
        </p:cxnSp>
        <p:cxnSp>
          <p:nvCxnSpPr>
            <p:cNvPr id="149" name="Google Shape;149;p14"/>
            <p:cNvCxnSpPr/>
            <p:nvPr/>
          </p:nvCxnSpPr>
          <p:spPr>
            <a:xfrm flipH="1">
              <a:off x="3043963" y="2355350"/>
              <a:ext cx="285300" cy="483300"/>
            </a:xfrm>
            <a:prstGeom prst="straightConnector1">
              <a:avLst/>
            </a:prstGeom>
            <a:noFill/>
            <a:ln w="38100" cap="flat" cmpd="sng">
              <a:solidFill>
                <a:srgbClr val="FF9900"/>
              </a:solidFill>
              <a:prstDash val="solid"/>
              <a:round/>
              <a:headEnd type="none" w="med" len="med"/>
              <a:tailEnd type="none" w="med" len="med"/>
            </a:ln>
          </p:spPr>
        </p:cxnSp>
      </p:grpSp>
      <p:grpSp>
        <p:nvGrpSpPr>
          <p:cNvPr id="150" name="Google Shape;150;p14"/>
          <p:cNvGrpSpPr/>
          <p:nvPr/>
        </p:nvGrpSpPr>
        <p:grpSpPr>
          <a:xfrm flipH="1">
            <a:off x="7240325" y="3238350"/>
            <a:ext cx="285300" cy="966600"/>
            <a:chOff x="3043963" y="1872050"/>
            <a:chExt cx="285300" cy="966600"/>
          </a:xfrm>
        </p:grpSpPr>
        <p:cxnSp>
          <p:nvCxnSpPr>
            <p:cNvPr id="151" name="Google Shape;151;p14"/>
            <p:cNvCxnSpPr/>
            <p:nvPr/>
          </p:nvCxnSpPr>
          <p:spPr>
            <a:xfrm>
              <a:off x="3043963" y="1872050"/>
              <a:ext cx="285300" cy="483300"/>
            </a:xfrm>
            <a:prstGeom prst="straightConnector1">
              <a:avLst/>
            </a:prstGeom>
            <a:noFill/>
            <a:ln w="38100" cap="flat" cmpd="sng">
              <a:solidFill>
                <a:srgbClr val="FF9900"/>
              </a:solidFill>
              <a:prstDash val="solid"/>
              <a:round/>
              <a:headEnd type="none" w="med" len="med"/>
              <a:tailEnd type="none" w="med" len="med"/>
            </a:ln>
          </p:spPr>
        </p:cxnSp>
        <p:cxnSp>
          <p:nvCxnSpPr>
            <p:cNvPr id="152" name="Google Shape;152;p14"/>
            <p:cNvCxnSpPr/>
            <p:nvPr/>
          </p:nvCxnSpPr>
          <p:spPr>
            <a:xfrm flipH="1">
              <a:off x="3043963" y="2355350"/>
              <a:ext cx="285300" cy="483300"/>
            </a:xfrm>
            <a:prstGeom prst="straightConnector1">
              <a:avLst/>
            </a:prstGeom>
            <a:noFill/>
            <a:ln w="38100" cap="flat" cmpd="sng">
              <a:solidFill>
                <a:srgbClr val="FF9900"/>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5"/>
          <p:cNvPicPr preferRelativeResize="0"/>
          <p:nvPr/>
        </p:nvPicPr>
        <p:blipFill>
          <a:blip r:embed="rId3">
            <a:alphaModFix/>
          </a:blip>
          <a:stretch>
            <a:fillRect/>
          </a:stretch>
        </p:blipFill>
        <p:spPr>
          <a:xfrm>
            <a:off x="200300" y="205225"/>
            <a:ext cx="8748226" cy="4727300"/>
          </a:xfrm>
          <a:prstGeom prst="rect">
            <a:avLst/>
          </a:prstGeom>
          <a:noFill/>
          <a:ln>
            <a:noFill/>
          </a:ln>
        </p:spPr>
      </p:pic>
      <p:sp>
        <p:nvSpPr>
          <p:cNvPr id="158" name="Google Shape;158;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Topic: Family Planning</a:t>
            </a:r>
            <a:endParaRPr b="1"/>
          </a:p>
        </p:txBody>
      </p:sp>
      <p:sp>
        <p:nvSpPr>
          <p:cNvPr id="159" name="Google Shape;159;p15"/>
          <p:cNvSpPr txBox="1">
            <a:spLocks noGrp="1"/>
          </p:cNvSpPr>
          <p:nvPr>
            <p:ph type="body" idx="1"/>
          </p:nvPr>
        </p:nvSpPr>
        <p:spPr>
          <a:xfrm>
            <a:off x="1819650" y="2105000"/>
            <a:ext cx="5504700" cy="2448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600" b="1">
                <a:latin typeface="Nunito"/>
                <a:ea typeface="Nunito"/>
                <a:cs typeface="Nunito"/>
                <a:sym typeface="Nunito"/>
              </a:rPr>
              <a:t>Which country would be the best to live in for a family?</a:t>
            </a:r>
            <a:endParaRPr sz="2600" b="1">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819150" y="5171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Dataset: Happiness 2019</a:t>
            </a:r>
            <a:endParaRPr b="1"/>
          </a:p>
        </p:txBody>
      </p:sp>
      <p:pic>
        <p:nvPicPr>
          <p:cNvPr id="165" name="Google Shape;165;p16"/>
          <p:cNvPicPr preferRelativeResize="0"/>
          <p:nvPr/>
        </p:nvPicPr>
        <p:blipFill>
          <a:blip r:embed="rId3">
            <a:alphaModFix/>
          </a:blip>
          <a:stretch>
            <a:fillRect/>
          </a:stretch>
        </p:blipFill>
        <p:spPr>
          <a:xfrm>
            <a:off x="248762" y="1239525"/>
            <a:ext cx="8646474" cy="331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7"/>
          <p:cNvPicPr preferRelativeResize="0"/>
          <p:nvPr/>
        </p:nvPicPr>
        <p:blipFill>
          <a:blip r:embed="rId3">
            <a:alphaModFix/>
          </a:blip>
          <a:stretch>
            <a:fillRect/>
          </a:stretch>
        </p:blipFill>
        <p:spPr>
          <a:xfrm>
            <a:off x="4986125" y="1357675"/>
            <a:ext cx="3347550" cy="1518400"/>
          </a:xfrm>
          <a:prstGeom prst="rect">
            <a:avLst/>
          </a:prstGeom>
          <a:noFill/>
          <a:ln>
            <a:noFill/>
          </a:ln>
        </p:spPr>
      </p:pic>
      <p:pic>
        <p:nvPicPr>
          <p:cNvPr id="171" name="Google Shape;171;p17"/>
          <p:cNvPicPr preferRelativeResize="0"/>
          <p:nvPr/>
        </p:nvPicPr>
        <p:blipFill>
          <a:blip r:embed="rId4">
            <a:alphaModFix/>
          </a:blip>
          <a:stretch>
            <a:fillRect/>
          </a:stretch>
        </p:blipFill>
        <p:spPr>
          <a:xfrm>
            <a:off x="762825" y="1357675"/>
            <a:ext cx="3347549" cy="1518400"/>
          </a:xfrm>
          <a:prstGeom prst="rect">
            <a:avLst/>
          </a:prstGeom>
          <a:noFill/>
          <a:ln>
            <a:noFill/>
          </a:ln>
        </p:spPr>
      </p:pic>
      <p:sp>
        <p:nvSpPr>
          <p:cNvPr id="172" name="Google Shape;172;p17"/>
          <p:cNvSpPr txBox="1">
            <a:spLocks noGrp="1"/>
          </p:cNvSpPr>
          <p:nvPr>
            <p:ph type="title"/>
          </p:nvPr>
        </p:nvSpPr>
        <p:spPr>
          <a:xfrm>
            <a:off x="819150" y="4088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Additional Datasets</a:t>
            </a:r>
            <a:endParaRPr b="1"/>
          </a:p>
        </p:txBody>
      </p:sp>
      <p:sp>
        <p:nvSpPr>
          <p:cNvPr id="173" name="Google Shape;173;p17"/>
          <p:cNvSpPr txBox="1">
            <a:spLocks noGrp="1"/>
          </p:cNvSpPr>
          <p:nvPr>
            <p:ph type="body" idx="1"/>
          </p:nvPr>
        </p:nvSpPr>
        <p:spPr>
          <a:xfrm>
            <a:off x="1276338" y="918775"/>
            <a:ext cx="23205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00" b="1"/>
              <a:t>Life Expectancy</a:t>
            </a:r>
            <a:endParaRPr sz="1900" b="1"/>
          </a:p>
          <a:p>
            <a:pPr marL="0" lvl="0" indent="0" algn="ctr" rtl="0">
              <a:spcBef>
                <a:spcPts val="1200"/>
              </a:spcBef>
              <a:spcAft>
                <a:spcPts val="1200"/>
              </a:spcAft>
              <a:buNone/>
            </a:pPr>
            <a:endParaRPr/>
          </a:p>
        </p:txBody>
      </p:sp>
      <p:sp>
        <p:nvSpPr>
          <p:cNvPr id="174" name="Google Shape;174;p17"/>
          <p:cNvSpPr txBox="1">
            <a:spLocks noGrp="1"/>
          </p:cNvSpPr>
          <p:nvPr>
            <p:ph type="body" idx="1"/>
          </p:nvPr>
        </p:nvSpPr>
        <p:spPr>
          <a:xfrm>
            <a:off x="5499638" y="918775"/>
            <a:ext cx="23205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900" b="1"/>
              <a:t>Education</a:t>
            </a:r>
            <a:endParaRPr/>
          </a:p>
        </p:txBody>
      </p:sp>
      <p:sp>
        <p:nvSpPr>
          <p:cNvPr id="175" name="Google Shape;175;p17"/>
          <p:cNvSpPr txBox="1">
            <a:spLocks noGrp="1"/>
          </p:cNvSpPr>
          <p:nvPr>
            <p:ph type="body" idx="1"/>
          </p:nvPr>
        </p:nvSpPr>
        <p:spPr>
          <a:xfrm>
            <a:off x="5499638" y="2839250"/>
            <a:ext cx="23205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900" b="1"/>
              <a:t>Unemployment</a:t>
            </a:r>
            <a:endParaRPr/>
          </a:p>
        </p:txBody>
      </p:sp>
      <p:sp>
        <p:nvSpPr>
          <p:cNvPr id="176" name="Google Shape;176;p17"/>
          <p:cNvSpPr txBox="1">
            <a:spLocks noGrp="1"/>
          </p:cNvSpPr>
          <p:nvPr>
            <p:ph type="body" idx="1"/>
          </p:nvPr>
        </p:nvSpPr>
        <p:spPr>
          <a:xfrm>
            <a:off x="1276338" y="2839250"/>
            <a:ext cx="2320500" cy="1110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900" b="1"/>
              <a:t>Peacefulness</a:t>
            </a:r>
            <a:endParaRPr/>
          </a:p>
        </p:txBody>
      </p:sp>
      <p:pic>
        <p:nvPicPr>
          <p:cNvPr id="177" name="Google Shape;177;p17"/>
          <p:cNvPicPr preferRelativeResize="0"/>
          <p:nvPr/>
        </p:nvPicPr>
        <p:blipFill>
          <a:blip r:embed="rId5">
            <a:alphaModFix/>
          </a:blip>
          <a:stretch>
            <a:fillRect/>
          </a:stretch>
        </p:blipFill>
        <p:spPr>
          <a:xfrm>
            <a:off x="762825" y="3276775"/>
            <a:ext cx="3347550" cy="1518400"/>
          </a:xfrm>
          <a:prstGeom prst="rect">
            <a:avLst/>
          </a:prstGeom>
          <a:noFill/>
          <a:ln>
            <a:noFill/>
          </a:ln>
        </p:spPr>
      </p:pic>
      <p:pic>
        <p:nvPicPr>
          <p:cNvPr id="178" name="Google Shape;178;p17"/>
          <p:cNvPicPr preferRelativeResize="0"/>
          <p:nvPr/>
        </p:nvPicPr>
        <p:blipFill>
          <a:blip r:embed="rId6">
            <a:alphaModFix/>
          </a:blip>
          <a:stretch>
            <a:fillRect/>
          </a:stretch>
        </p:blipFill>
        <p:spPr>
          <a:xfrm>
            <a:off x="4986125" y="3276775"/>
            <a:ext cx="3347550" cy="151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Dataset Cleaning</a:t>
            </a:r>
            <a:endParaRPr b="1"/>
          </a:p>
        </p:txBody>
      </p:sp>
      <p:sp>
        <p:nvSpPr>
          <p:cNvPr id="184" name="Google Shape;184;p18"/>
          <p:cNvSpPr txBox="1">
            <a:spLocks noGrp="1"/>
          </p:cNvSpPr>
          <p:nvPr>
            <p:ph type="body" idx="1"/>
          </p:nvPr>
        </p:nvSpPr>
        <p:spPr>
          <a:xfrm>
            <a:off x="819150" y="1669250"/>
            <a:ext cx="7505700" cy="2448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500">
                <a:latin typeface="Nunito"/>
                <a:ea typeface="Nunito"/>
                <a:cs typeface="Nunito"/>
                <a:sym typeface="Nunito"/>
              </a:rPr>
              <a:t>Using values from the most recent year:</a:t>
            </a:r>
            <a:endParaRPr sz="1500">
              <a:latin typeface="Nunito"/>
              <a:ea typeface="Nunito"/>
              <a:cs typeface="Nunito"/>
              <a:sym typeface="Nunito"/>
            </a:endParaRPr>
          </a:p>
          <a:p>
            <a:pPr marL="457200" lvl="0" indent="-323850" algn="l" rtl="0">
              <a:lnSpc>
                <a:spcPct val="105000"/>
              </a:lnSpc>
              <a:spcBef>
                <a:spcPts val="1200"/>
              </a:spcBef>
              <a:spcAft>
                <a:spcPts val="0"/>
              </a:spcAft>
              <a:buSzPts val="1500"/>
              <a:buFont typeface="Nunito"/>
              <a:buChar char="●"/>
            </a:pPr>
            <a:r>
              <a:rPr lang="en" sz="1500">
                <a:latin typeface="Nunito"/>
                <a:ea typeface="Nunito"/>
                <a:cs typeface="Nunito"/>
                <a:sym typeface="Nunito"/>
              </a:rPr>
              <a:t>Year of data used is 2019</a:t>
            </a:r>
            <a:endParaRPr sz="1500">
              <a:latin typeface="Nunito"/>
              <a:ea typeface="Nunito"/>
              <a:cs typeface="Nunito"/>
              <a:sym typeface="Nunito"/>
            </a:endParaRPr>
          </a:p>
          <a:p>
            <a:pPr marL="457200" lvl="0" indent="-323850" algn="l" rtl="0">
              <a:lnSpc>
                <a:spcPct val="105000"/>
              </a:lnSpc>
              <a:spcBef>
                <a:spcPts val="0"/>
              </a:spcBef>
              <a:spcAft>
                <a:spcPts val="0"/>
              </a:spcAft>
              <a:buSzPts val="1500"/>
              <a:buFont typeface="Nunito"/>
              <a:buChar char="●"/>
            </a:pPr>
            <a:r>
              <a:rPr lang="en" sz="1500">
                <a:latin typeface="Nunito"/>
                <a:ea typeface="Nunito"/>
                <a:cs typeface="Nunito"/>
                <a:sym typeface="Nunito"/>
              </a:rPr>
              <a:t>Chronological Data is already reflected in most recent data</a:t>
            </a:r>
            <a:endParaRPr sz="1500">
              <a:latin typeface="Nunito"/>
              <a:ea typeface="Nunito"/>
              <a:cs typeface="Nunito"/>
              <a:sym typeface="Nunito"/>
            </a:endParaRPr>
          </a:p>
          <a:p>
            <a:pPr marL="457200" lvl="0" indent="-323850" algn="l" rtl="0">
              <a:lnSpc>
                <a:spcPct val="105000"/>
              </a:lnSpc>
              <a:spcBef>
                <a:spcPts val="0"/>
              </a:spcBef>
              <a:spcAft>
                <a:spcPts val="0"/>
              </a:spcAft>
              <a:buSzPts val="1500"/>
              <a:buFont typeface="Nunito"/>
              <a:buChar char="●"/>
            </a:pPr>
            <a:r>
              <a:rPr lang="en" sz="1500">
                <a:latin typeface="Nunito"/>
                <a:ea typeface="Nunito"/>
                <a:cs typeface="Nunito"/>
                <a:sym typeface="Nunito"/>
              </a:rPr>
              <a:t>Our problem looks at current trend and state</a:t>
            </a:r>
            <a:endParaRPr sz="1500">
              <a:latin typeface="Nunito"/>
              <a:ea typeface="Nunito"/>
              <a:cs typeface="Nunito"/>
              <a:sym typeface="Nunito"/>
            </a:endParaRPr>
          </a:p>
          <a:p>
            <a:pPr marL="0" lvl="0" indent="0" algn="l" rtl="0">
              <a:lnSpc>
                <a:spcPct val="105000"/>
              </a:lnSpc>
              <a:spcBef>
                <a:spcPts val="1200"/>
              </a:spcBef>
              <a:spcAft>
                <a:spcPts val="0"/>
              </a:spcAft>
              <a:buNone/>
            </a:pPr>
            <a:r>
              <a:rPr lang="en" sz="1500">
                <a:latin typeface="Nunito"/>
                <a:ea typeface="Nunito"/>
                <a:cs typeface="Nunito"/>
                <a:sym typeface="Nunito"/>
              </a:rPr>
              <a:t>Unnecessary columns removed:</a:t>
            </a:r>
            <a:endParaRPr sz="1500">
              <a:latin typeface="Nunito"/>
              <a:ea typeface="Nunito"/>
              <a:cs typeface="Nunito"/>
              <a:sym typeface="Nunito"/>
            </a:endParaRPr>
          </a:p>
          <a:p>
            <a:pPr marL="457200" lvl="0" indent="-323850" algn="l" rtl="0">
              <a:lnSpc>
                <a:spcPct val="105000"/>
              </a:lnSpc>
              <a:spcBef>
                <a:spcPts val="1200"/>
              </a:spcBef>
              <a:spcAft>
                <a:spcPts val="0"/>
              </a:spcAft>
              <a:buSzPts val="1500"/>
              <a:buFont typeface="Nunito"/>
              <a:buChar char="●"/>
            </a:pPr>
            <a:r>
              <a:rPr lang="en" sz="1500">
                <a:latin typeface="Nunito"/>
                <a:ea typeface="Nunito"/>
                <a:cs typeface="Nunito"/>
                <a:sym typeface="Nunito"/>
              </a:rPr>
              <a:t>Non-contributive columns removed</a:t>
            </a:r>
            <a:endParaRPr sz="1500">
              <a:latin typeface="Nunito"/>
              <a:ea typeface="Nunito"/>
              <a:cs typeface="Nunito"/>
              <a:sym typeface="Nunito"/>
            </a:endParaRPr>
          </a:p>
          <a:p>
            <a:pPr marL="457200" lvl="0" indent="-323850" algn="l" rtl="0">
              <a:lnSpc>
                <a:spcPct val="105000"/>
              </a:lnSpc>
              <a:spcBef>
                <a:spcPts val="0"/>
              </a:spcBef>
              <a:spcAft>
                <a:spcPts val="0"/>
              </a:spcAft>
              <a:buSzPts val="1500"/>
              <a:buFont typeface="Nunito"/>
              <a:buChar char="●"/>
            </a:pPr>
            <a:r>
              <a:rPr lang="en" sz="1500">
                <a:latin typeface="Nunito"/>
                <a:ea typeface="Nunito"/>
                <a:cs typeface="Nunito"/>
                <a:sym typeface="Nunito"/>
              </a:rPr>
              <a:t>Left Index scores of each variables and respective country</a:t>
            </a:r>
            <a:endParaRPr sz="1500">
              <a:latin typeface="Nunito"/>
              <a:ea typeface="Nunito"/>
              <a:cs typeface="Nunito"/>
              <a:sym typeface="Nunito"/>
            </a:endParaRPr>
          </a:p>
          <a:p>
            <a:pPr marL="0" lvl="0" indent="0" algn="l" rtl="0">
              <a:lnSpc>
                <a:spcPct val="105000"/>
              </a:lnSpc>
              <a:spcBef>
                <a:spcPts val="1200"/>
              </a:spcBef>
              <a:spcAft>
                <a:spcPts val="1200"/>
              </a:spcAft>
              <a:buNone/>
            </a:pPr>
            <a:endParaRPr sz="1500">
              <a:latin typeface="Nunito"/>
              <a:ea typeface="Nunito"/>
              <a:cs typeface="Nunito"/>
              <a:sym typeface="Nunito"/>
            </a:endParaRPr>
          </a:p>
        </p:txBody>
      </p:sp>
      <p:pic>
        <p:nvPicPr>
          <p:cNvPr id="185" name="Google Shape;185;p18"/>
          <p:cNvPicPr preferRelativeResize="0"/>
          <p:nvPr/>
        </p:nvPicPr>
        <p:blipFill>
          <a:blip r:embed="rId3">
            <a:alphaModFix/>
          </a:blip>
          <a:stretch>
            <a:fillRect/>
          </a:stretch>
        </p:blipFill>
        <p:spPr>
          <a:xfrm>
            <a:off x="6669900" y="1927888"/>
            <a:ext cx="1930725" cy="193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a:spLocks noGrp="1"/>
          </p:cNvSpPr>
          <p:nvPr>
            <p:ph type="title"/>
          </p:nvPr>
        </p:nvSpPr>
        <p:spPr>
          <a:xfrm>
            <a:off x="819150" y="3122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Cleaned and Merged Dataset</a:t>
            </a:r>
            <a:endParaRPr b="1"/>
          </a:p>
        </p:txBody>
      </p:sp>
      <p:pic>
        <p:nvPicPr>
          <p:cNvPr id="191" name="Google Shape;191;p19"/>
          <p:cNvPicPr preferRelativeResize="0"/>
          <p:nvPr/>
        </p:nvPicPr>
        <p:blipFill>
          <a:blip r:embed="rId3">
            <a:alphaModFix/>
          </a:blip>
          <a:stretch>
            <a:fillRect/>
          </a:stretch>
        </p:blipFill>
        <p:spPr>
          <a:xfrm>
            <a:off x="876062" y="865450"/>
            <a:ext cx="7391875" cy="3892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1036347" y="1748700"/>
            <a:ext cx="70713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300" b="1"/>
              <a:t>Exploratory Data Analysis</a:t>
            </a:r>
            <a:endParaRPr sz="43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1"/>
          <p:cNvSpPr txBox="1">
            <a:spLocks noGrp="1"/>
          </p:cNvSpPr>
          <p:nvPr>
            <p:ph type="title"/>
          </p:nvPr>
        </p:nvSpPr>
        <p:spPr>
          <a:xfrm>
            <a:off x="819150" y="5496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Distribution of Merged Dataset</a:t>
            </a:r>
            <a:endParaRPr b="1"/>
          </a:p>
        </p:txBody>
      </p:sp>
      <p:pic>
        <p:nvPicPr>
          <p:cNvPr id="202" name="Google Shape;202;p21"/>
          <p:cNvPicPr preferRelativeResize="0"/>
          <p:nvPr/>
        </p:nvPicPr>
        <p:blipFill>
          <a:blip r:embed="rId3">
            <a:alphaModFix/>
          </a:blip>
          <a:stretch>
            <a:fillRect/>
          </a:stretch>
        </p:blipFill>
        <p:spPr>
          <a:xfrm>
            <a:off x="753750" y="1715250"/>
            <a:ext cx="7636500" cy="29554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1331</Words>
  <Application>Microsoft Office PowerPoint</Application>
  <PresentationFormat>On-screen Show (16:9)</PresentationFormat>
  <Paragraphs>77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Nunito</vt:lpstr>
      <vt:lpstr>Calibri</vt:lpstr>
      <vt:lpstr>Arial</vt:lpstr>
      <vt:lpstr>Shift</vt:lpstr>
      <vt:lpstr>SC1015 Group 8</vt:lpstr>
      <vt:lpstr>Table of Contents</vt:lpstr>
      <vt:lpstr>Topic: Family Planning</vt:lpstr>
      <vt:lpstr>Dataset: Happiness 2019</vt:lpstr>
      <vt:lpstr>Additional Datasets</vt:lpstr>
      <vt:lpstr>Dataset Cleaning</vt:lpstr>
      <vt:lpstr>Cleaned and Merged Dataset</vt:lpstr>
      <vt:lpstr>Exploratory Data Analysis</vt:lpstr>
      <vt:lpstr>Distribution of Merged Dataset</vt:lpstr>
      <vt:lpstr>Initial Violin Plot</vt:lpstr>
      <vt:lpstr>Usage of BoxCox Function</vt:lpstr>
      <vt:lpstr> New Violin plot of other Variables and Skew</vt:lpstr>
      <vt:lpstr>Heatmap of Merged Data</vt:lpstr>
      <vt:lpstr>PairPlot Model</vt:lpstr>
      <vt:lpstr>Machine Learning Model: Linear Regression</vt:lpstr>
      <vt:lpstr>Linear Regression Model: Revised</vt:lpstr>
      <vt:lpstr>Conclusion</vt:lpstr>
      <vt:lpstr>Additional Point of Interest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SC1015 Group 8</dc:title>
  <dc:creator>User</dc:creator>
  <cp:lastModifiedBy>Daniel Han</cp:lastModifiedBy>
  <cp:revision>1</cp:revision>
  <dcterms:modified xsi:type="dcterms:W3CDTF">2022-04-24T14:34:49Z</dcterms:modified>
</cp:coreProperties>
</file>