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Open Sauce Heavy" panose="020B0604020202020204" charset="0"/>
      <p:regular r:id="rId9"/>
    </p:embeddedFont>
    <p:embeddedFont>
      <p:font typeface="Poppins Light" panose="00000400000000000000" pitchFamily="2" charset="0"/>
      <p:regular r:id="rId10"/>
      <p:italic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12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771F6-F4E9-4F4C-B023-EAA5A42A4B9D}" type="datetimeFigureOut">
              <a:rPr lang="en-IN" smtClean="0"/>
              <a:t>13-03-2024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1B0BF-C1EA-45A4-AA2F-96727443CF36}" type="slidenum">
              <a:rPr lang="en-IN" smtClean="0"/>
              <a:t>‹#›</a:t>
            </a:fld>
            <a:endParaRPr lang="en-IN"/>
          </a:p>
        </p:txBody>
      </p:sp>
    </p:spTree>
    <p:extLst>
      <p:ext uri="{BB962C8B-B14F-4D97-AF65-F5344CB8AC3E}">
        <p14:creationId xmlns:p14="http://schemas.microsoft.com/office/powerpoint/2010/main" val="211065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2570872" y="8061710"/>
            <a:ext cx="13272938" cy="10020"/>
          </a:xfrm>
          <a:prstGeom prst="rect">
            <a:avLst/>
          </a:prstGeom>
          <a:solidFill>
            <a:srgbClr val="FFFFFF"/>
          </a:solidFill>
        </p:spPr>
      </p:sp>
      <p:sp>
        <p:nvSpPr>
          <p:cNvPr id="3" name="AutoShape 3"/>
          <p:cNvSpPr/>
          <p:nvPr/>
        </p:nvSpPr>
        <p:spPr>
          <a:xfrm rot="-5400000">
            <a:off x="-3912141" y="5147024"/>
            <a:ext cx="10853325" cy="9525"/>
          </a:xfrm>
          <a:prstGeom prst="rect">
            <a:avLst/>
          </a:prstGeom>
          <a:solidFill>
            <a:srgbClr val="FFFFFF"/>
          </a:solidFill>
        </p:spPr>
      </p:sp>
      <p:sp>
        <p:nvSpPr>
          <p:cNvPr id="4" name="AutoShape 4"/>
          <p:cNvSpPr/>
          <p:nvPr/>
        </p:nvSpPr>
        <p:spPr>
          <a:xfrm rot="-5400000">
            <a:off x="-463662" y="7328887"/>
            <a:ext cx="2422566" cy="9525"/>
          </a:xfrm>
          <a:prstGeom prst="rect">
            <a:avLst/>
          </a:prstGeom>
          <a:solidFill>
            <a:srgbClr val="FFFFFF"/>
          </a:solidFill>
        </p:spPr>
      </p:sp>
      <p:sp>
        <p:nvSpPr>
          <p:cNvPr id="5" name="Freeform 5"/>
          <p:cNvSpPr/>
          <p:nvPr/>
        </p:nvSpPr>
        <p:spPr>
          <a:xfrm>
            <a:off x="11800308" y="762510"/>
            <a:ext cx="3026031" cy="2905519"/>
          </a:xfrm>
          <a:custGeom>
            <a:avLst/>
            <a:gdLst/>
            <a:ahLst/>
            <a:cxnLst/>
            <a:rect l="l" t="t" r="r" b="b"/>
            <a:pathLst>
              <a:path w="5801481" h="5743698">
                <a:moveTo>
                  <a:pt x="0" y="0"/>
                </a:moveTo>
                <a:lnTo>
                  <a:pt x="5801482" y="0"/>
                </a:lnTo>
                <a:lnTo>
                  <a:pt x="5801482" y="5743697"/>
                </a:lnTo>
                <a:lnTo>
                  <a:pt x="0" y="5743697"/>
                </a:lnTo>
                <a:lnTo>
                  <a:pt x="0" y="0"/>
                </a:lnTo>
                <a:close/>
              </a:path>
            </a:pathLst>
          </a:custGeom>
          <a:blipFill>
            <a:blip r:embed="rId2"/>
            <a:stretch>
              <a:fillRect/>
            </a:stretch>
          </a:blipFill>
        </p:spPr>
      </p:sp>
      <p:grpSp>
        <p:nvGrpSpPr>
          <p:cNvPr id="6" name="Group 6"/>
          <p:cNvGrpSpPr/>
          <p:nvPr/>
        </p:nvGrpSpPr>
        <p:grpSpPr>
          <a:xfrm>
            <a:off x="2281284" y="1028700"/>
            <a:ext cx="7897117" cy="3688597"/>
            <a:chOff x="0" y="0"/>
            <a:chExt cx="10529489" cy="4918129"/>
          </a:xfrm>
        </p:grpSpPr>
        <p:sp>
          <p:nvSpPr>
            <p:cNvPr id="7" name="TextBox 7"/>
            <p:cNvSpPr txBox="1"/>
            <p:nvPr/>
          </p:nvSpPr>
          <p:spPr>
            <a:xfrm>
              <a:off x="0" y="2578751"/>
              <a:ext cx="6978365" cy="2339378"/>
            </a:xfrm>
            <a:prstGeom prst="rect">
              <a:avLst/>
            </a:prstGeom>
          </p:spPr>
          <p:txBody>
            <a:bodyPr lIns="0" tIns="0" rIns="0" bIns="0" rtlCol="0" anchor="t">
              <a:spAutoFit/>
            </a:bodyPr>
            <a:lstStyle/>
            <a:p>
              <a:pPr>
                <a:lnSpc>
                  <a:spcPts val="12660"/>
                </a:lnSpc>
              </a:pPr>
              <a:r>
                <a:rPr lang="en-US" sz="13326" dirty="0">
                  <a:solidFill>
                    <a:srgbClr val="F6B032"/>
                  </a:solidFill>
                  <a:latin typeface="Open Sauce Heavy"/>
                </a:rPr>
                <a:t>2K24</a:t>
              </a:r>
            </a:p>
          </p:txBody>
        </p:sp>
        <p:sp>
          <p:nvSpPr>
            <p:cNvPr id="8" name="TextBox 8"/>
            <p:cNvSpPr txBox="1"/>
            <p:nvPr/>
          </p:nvSpPr>
          <p:spPr>
            <a:xfrm>
              <a:off x="0" y="323850"/>
              <a:ext cx="10529489" cy="2339378"/>
            </a:xfrm>
            <a:prstGeom prst="rect">
              <a:avLst/>
            </a:prstGeom>
          </p:spPr>
          <p:txBody>
            <a:bodyPr lIns="0" tIns="0" rIns="0" bIns="0" rtlCol="0" anchor="t">
              <a:spAutoFit/>
            </a:bodyPr>
            <a:lstStyle/>
            <a:p>
              <a:pPr algn="just">
                <a:lnSpc>
                  <a:spcPts val="12660"/>
                </a:lnSpc>
              </a:pPr>
              <a:r>
                <a:rPr lang="en-US" sz="13326" dirty="0">
                  <a:solidFill>
                    <a:srgbClr val="FFFFFF"/>
                  </a:solidFill>
                  <a:latin typeface="Open Sauce Heavy"/>
                </a:rPr>
                <a:t>PY-EXPO </a:t>
              </a:r>
            </a:p>
          </p:txBody>
        </p:sp>
      </p:grpSp>
      <p:sp>
        <p:nvSpPr>
          <p:cNvPr id="9" name="TextBox 9"/>
          <p:cNvSpPr txBox="1"/>
          <p:nvPr/>
        </p:nvSpPr>
        <p:spPr>
          <a:xfrm>
            <a:off x="3499105" y="8516358"/>
            <a:ext cx="7639102" cy="447675"/>
          </a:xfrm>
          <a:prstGeom prst="rect">
            <a:avLst/>
          </a:prstGeom>
        </p:spPr>
        <p:txBody>
          <a:bodyPr lIns="0" tIns="0" rIns="0" bIns="0" rtlCol="0" anchor="t">
            <a:spAutoFit/>
          </a:bodyPr>
          <a:lstStyle/>
          <a:p>
            <a:pPr>
              <a:lnSpc>
                <a:spcPts val="3359"/>
              </a:lnSpc>
            </a:pPr>
            <a:r>
              <a:rPr lang="en-US" sz="2799">
                <a:solidFill>
                  <a:srgbClr val="FFFFFF"/>
                </a:solidFill>
                <a:latin typeface="Poppins Light"/>
              </a:rPr>
              <a:t>Genius innovation leaves behind a legacy...</a:t>
            </a:r>
          </a:p>
        </p:txBody>
      </p:sp>
      <p:sp>
        <p:nvSpPr>
          <p:cNvPr id="10" name="TextBox 10"/>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dirty="0">
                <a:solidFill>
                  <a:srgbClr val="FEBF00"/>
                </a:solidFill>
                <a:latin typeface="Open Sauce Heavy"/>
              </a:rPr>
              <a:t>PYEXPO 2K24</a:t>
            </a:r>
          </a:p>
        </p:txBody>
      </p:sp>
      <p:sp>
        <p:nvSpPr>
          <p:cNvPr id="11" name="TextBox 11"/>
          <p:cNvSpPr txBox="1"/>
          <p:nvPr/>
        </p:nvSpPr>
        <p:spPr>
          <a:xfrm>
            <a:off x="2570872" y="4956693"/>
            <a:ext cx="13421602" cy="2500685"/>
          </a:xfrm>
          <a:prstGeom prst="rect">
            <a:avLst/>
          </a:prstGeom>
        </p:spPr>
        <p:txBody>
          <a:bodyPr wrap="square" lIns="0" tIns="0" rIns="0" bIns="0" rtlCol="0" anchor="t">
            <a:spAutoFit/>
          </a:bodyPr>
          <a:lstStyle/>
          <a:p>
            <a:pPr algn="just">
              <a:lnSpc>
                <a:spcPts val="6486"/>
              </a:lnSpc>
            </a:pPr>
            <a:endParaRPr dirty="0"/>
          </a:p>
          <a:p>
            <a:pPr algn="just">
              <a:lnSpc>
                <a:spcPts val="6486"/>
              </a:lnSpc>
            </a:pPr>
            <a:r>
              <a:rPr lang="en-US" sz="6828" dirty="0">
                <a:solidFill>
                  <a:srgbClr val="FFFFFF"/>
                </a:solidFill>
                <a:latin typeface="Open Sauce Heavy"/>
              </a:rPr>
              <a:t>Team ID:</a:t>
            </a:r>
            <a:r>
              <a:rPr lang="en-US" sz="6828" dirty="0">
                <a:solidFill>
                  <a:srgbClr val="F9B632"/>
                </a:solidFill>
                <a:latin typeface="Open Sauce Heavy"/>
              </a:rPr>
              <a:t> T027</a:t>
            </a:r>
          </a:p>
          <a:p>
            <a:pPr algn="just">
              <a:lnSpc>
                <a:spcPts val="6486"/>
              </a:lnSpc>
            </a:pPr>
            <a:r>
              <a:rPr lang="en-US" sz="6828" dirty="0">
                <a:solidFill>
                  <a:srgbClr val="FFFFFF"/>
                </a:solidFill>
                <a:latin typeface="Open Sauce Heavy"/>
              </a:rPr>
              <a:t>Team Name: </a:t>
            </a:r>
            <a:r>
              <a:rPr lang="en-US" sz="6828" dirty="0">
                <a:solidFill>
                  <a:srgbClr val="F9B632"/>
                </a:solidFill>
                <a:latin typeface="Open Sauce Heavy"/>
              </a:rPr>
              <a:t>BREAKING BAD</a:t>
            </a:r>
          </a:p>
        </p:txBody>
      </p:sp>
      <p:pic>
        <p:nvPicPr>
          <p:cNvPr id="13" name="Picture 12">
            <a:extLst>
              <a:ext uri="{FF2B5EF4-FFF2-40B4-BE49-F238E27FC236}">
                <a16:creationId xmlns:a16="http://schemas.microsoft.com/office/drawing/2014/main" id="{C3BF7F5C-F7C2-65B7-8DC6-DEDF84E4CD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10787" y="1145741"/>
            <a:ext cx="2403335" cy="2347481"/>
          </a:xfrm>
          <a:prstGeom prst="rect">
            <a:avLst/>
          </a:prstGeom>
        </p:spPr>
      </p:pic>
      <p:sp>
        <p:nvSpPr>
          <p:cNvPr id="14" name="AutoShape 4">
            <a:extLst>
              <a:ext uri="{FF2B5EF4-FFF2-40B4-BE49-F238E27FC236}">
                <a16:creationId xmlns:a16="http://schemas.microsoft.com/office/drawing/2014/main" id="{33DA242E-727E-25A4-589D-F71EA51C14E0}"/>
              </a:ext>
            </a:extLst>
          </p:cNvPr>
          <p:cNvSpPr/>
          <p:nvPr/>
        </p:nvSpPr>
        <p:spPr>
          <a:xfrm rot="-5400000">
            <a:off x="13957280" y="2314720"/>
            <a:ext cx="2422566" cy="9525"/>
          </a:xfrm>
          <a:prstGeom prst="rect">
            <a:avLst/>
          </a:prstGeom>
          <a:solidFill>
            <a:srgbClr val="FFFFFF"/>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2418473" y="2634173"/>
            <a:ext cx="13164081" cy="2539157"/>
          </a:xfrm>
          <a:prstGeom prst="rect">
            <a:avLst/>
          </a:prstGeom>
        </p:spPr>
        <p:txBody>
          <a:bodyPr lIns="0" tIns="0" rIns="0" bIns="0" rtlCol="0" anchor="t">
            <a:spAutoFit/>
          </a:bodyPr>
          <a:lstStyle/>
          <a:p>
            <a:pPr>
              <a:lnSpc>
                <a:spcPts val="6608"/>
              </a:lnSpc>
            </a:pPr>
            <a:r>
              <a:rPr lang="en-US" sz="5600" u="sng" dirty="0">
                <a:solidFill>
                  <a:srgbClr val="F6B032"/>
                </a:solidFill>
                <a:latin typeface="Open Sauce Heavy"/>
              </a:rPr>
              <a:t>Problem Statement:</a:t>
            </a:r>
          </a:p>
          <a:p>
            <a:pPr>
              <a:lnSpc>
                <a:spcPts val="6608"/>
              </a:lnSpc>
            </a:pPr>
            <a:r>
              <a:rPr lang="en-US" sz="5600" u="sng" dirty="0">
                <a:solidFill>
                  <a:srgbClr val="F6B032"/>
                </a:solidFill>
                <a:latin typeface="Open Sauce Heavy"/>
              </a:rPr>
              <a:t>AUTOMATED ESSAY GRADING</a:t>
            </a:r>
          </a:p>
          <a:p>
            <a:pPr>
              <a:lnSpc>
                <a:spcPts val="6608"/>
              </a:lnSpc>
            </a:pPr>
            <a:endParaRPr lang="en-US" sz="5600" u="sng" dirty="0">
              <a:solidFill>
                <a:srgbClr val="F6B032"/>
              </a:solidFill>
              <a:latin typeface="Open Sauce Heavy"/>
            </a:endParaRPr>
          </a:p>
        </p:txBody>
      </p:sp>
      <p:sp>
        <p:nvSpPr>
          <p:cNvPr id="4" name="TextBox 4"/>
          <p:cNvSpPr txBox="1"/>
          <p:nvPr/>
        </p:nvSpPr>
        <p:spPr>
          <a:xfrm>
            <a:off x="2418473" y="1200150"/>
            <a:ext cx="7553600" cy="863601"/>
          </a:xfrm>
          <a:prstGeom prst="rect">
            <a:avLst/>
          </a:prstGeom>
        </p:spPr>
        <p:txBody>
          <a:bodyPr lIns="0" tIns="0" rIns="0" bIns="0" rtlCol="0" anchor="t">
            <a:spAutoFit/>
          </a:bodyPr>
          <a:lstStyle/>
          <a:p>
            <a:pPr>
              <a:lnSpc>
                <a:spcPts val="6460"/>
              </a:lnSpc>
            </a:pPr>
            <a:r>
              <a:rPr lang="en-US" sz="6800" dirty="0">
                <a:solidFill>
                  <a:srgbClr val="FFFFFF"/>
                </a:solidFill>
                <a:latin typeface="Open Sauce Heavy"/>
              </a:rPr>
              <a:t>PS Code: PY186</a:t>
            </a:r>
          </a:p>
        </p:txBody>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7" name="Freeform 7"/>
          <p:cNvSpPr/>
          <p:nvPr/>
        </p:nvSpPr>
        <p:spPr>
          <a:xfrm>
            <a:off x="5665092" y="1166812"/>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txBody>
          <a:bodyPr/>
          <a:lstStyle/>
          <a:p>
            <a:endParaRPr lang="en-IN" dirty="0"/>
          </a:p>
        </p:txBody>
      </p:sp>
      <p:sp>
        <p:nvSpPr>
          <p:cNvPr id="8" name="AutoShape 8"/>
          <p:cNvSpPr/>
          <p:nvPr/>
        </p:nvSpPr>
        <p:spPr>
          <a:xfrm rot="-5400000">
            <a:off x="-463662" y="7328887"/>
            <a:ext cx="2422566" cy="9525"/>
          </a:xfrm>
          <a:prstGeom prst="rect">
            <a:avLst/>
          </a:prstGeom>
          <a:solidFill>
            <a:srgbClr val="FFFFFF"/>
          </a:solidFill>
        </p:spPr>
      </p:sp>
      <p:sp>
        <p:nvSpPr>
          <p:cNvPr id="10" name="Rectangle 2">
            <a:extLst>
              <a:ext uri="{FF2B5EF4-FFF2-40B4-BE49-F238E27FC236}">
                <a16:creationId xmlns:a16="http://schemas.microsoft.com/office/drawing/2014/main" id="{0FA9437E-8247-F4E2-E39F-67DAB4BAC182}"/>
              </a:ext>
            </a:extLst>
          </p:cNvPr>
          <p:cNvSpPr>
            <a:spLocks noChangeArrowheads="1"/>
          </p:cNvSpPr>
          <p:nvPr/>
        </p:nvSpPr>
        <p:spPr bwMode="auto">
          <a:xfrm>
            <a:off x="0" y="0"/>
            <a:ext cx="6553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B13D39D6-E103-8FC3-20BF-0FEE38A6366D}"/>
              </a:ext>
            </a:extLst>
          </p:cNvPr>
          <p:cNvSpPr txBox="1"/>
          <p:nvPr/>
        </p:nvSpPr>
        <p:spPr>
          <a:xfrm>
            <a:off x="2363309" y="4561881"/>
            <a:ext cx="13848239" cy="3970318"/>
          </a:xfrm>
          <a:prstGeom prst="rect">
            <a:avLst/>
          </a:prstGeom>
          <a:noFill/>
        </p:spPr>
        <p:txBody>
          <a:bodyPr wrap="square" rtlCol="0">
            <a:spAutoFit/>
          </a:bodyPr>
          <a:lstStyle/>
          <a:p>
            <a:r>
              <a:rPr lang="en-US" sz="2800" dirty="0">
                <a:solidFill>
                  <a:schemeClr val="bg1"/>
                </a:solidFill>
              </a:rPr>
              <a:t>Automated essay grading utilizes artificial intelligence and natural language processing </a:t>
            </a:r>
            <a:r>
              <a:rPr lang="en-US" sz="2800" dirty="0" err="1">
                <a:solidFill>
                  <a:schemeClr val="bg1"/>
                </a:solidFill>
              </a:rPr>
              <a:t>tAutomated</a:t>
            </a:r>
            <a:r>
              <a:rPr lang="en-US" sz="2800" dirty="0">
                <a:solidFill>
                  <a:schemeClr val="bg1"/>
                </a:solidFill>
              </a:rPr>
              <a:t> essay grading utilizes artificial intelligence and natural language processing to assess essays quickly and efficiently. By analyzing linguistic features, content relevance, and structure, it provides objective feedback and scores, aligning with established grading criteria. Calibration techniques ensure accuracy and consistency, enhancing the reliability of the grading </a:t>
            </a:r>
            <a:r>
              <a:rPr lang="en-US" sz="2800" dirty="0" err="1">
                <a:solidFill>
                  <a:schemeClr val="bg1"/>
                </a:solidFill>
              </a:rPr>
              <a:t>process.o</a:t>
            </a:r>
            <a:r>
              <a:rPr lang="en-US" sz="2800" dirty="0">
                <a:solidFill>
                  <a:schemeClr val="bg1"/>
                </a:solidFill>
              </a:rPr>
              <a:t> assess essays quickly and efficiently. By analyzing linguistic features, content relevance, and structure, it provides objective feedback and scores, aligning with established grading criteria. Calibration techniques ensure accuracy and consistency, enhancing the reliability of the grading process</a:t>
            </a:r>
            <a:r>
              <a:rPr lang="en-US" sz="2800" dirty="0"/>
              <a:t>.</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Freeform 6"/>
          <p:cNvSpPr/>
          <p:nvPr/>
        </p:nvSpPr>
        <p:spPr>
          <a:xfrm>
            <a:off x="6019800" y="1372420"/>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txBody>
          <a:bodyPr/>
          <a:lstStyle/>
          <a:p>
            <a:r>
              <a:rPr lang="en-IN" dirty="0"/>
              <a:t>\</a:t>
            </a:r>
          </a:p>
          <a:p>
            <a:endParaRPr lang="en-IN" dirty="0"/>
          </a:p>
        </p:txBody>
      </p:sp>
      <p:sp>
        <p:nvSpPr>
          <p:cNvPr id="7" name="TextBox 7"/>
          <p:cNvSpPr txBox="1"/>
          <p:nvPr/>
        </p:nvSpPr>
        <p:spPr>
          <a:xfrm>
            <a:off x="1986659" y="602488"/>
            <a:ext cx="13164081" cy="5924699"/>
          </a:xfrm>
          <a:prstGeom prst="rect">
            <a:avLst/>
          </a:prstGeom>
        </p:spPr>
        <p:txBody>
          <a:bodyPr lIns="0" tIns="0" rIns="0" bIns="0" rtlCol="0" anchor="t">
            <a:spAutoFit/>
          </a:bodyPr>
          <a:lstStyle/>
          <a:p>
            <a:pPr>
              <a:lnSpc>
                <a:spcPts val="6608"/>
              </a:lnSpc>
            </a:pPr>
            <a:r>
              <a:rPr lang="en-US" sz="5600" u="sng" dirty="0">
                <a:solidFill>
                  <a:srgbClr val="F6B032"/>
                </a:solidFill>
                <a:latin typeface="Open Sauce Heavy"/>
              </a:rPr>
              <a:t>Solution</a:t>
            </a:r>
          </a:p>
          <a:p>
            <a:pPr>
              <a:lnSpc>
                <a:spcPts val="6608"/>
              </a:lnSpc>
            </a:pPr>
            <a:r>
              <a:rPr lang="en-US" sz="3200" dirty="0">
                <a:solidFill>
                  <a:schemeClr val="bg1"/>
                </a:solidFill>
                <a:latin typeface="Open Sauce Heavy"/>
              </a:rPr>
              <a:t>*It is more accurate</a:t>
            </a:r>
          </a:p>
          <a:p>
            <a:pPr>
              <a:lnSpc>
                <a:spcPts val="6608"/>
              </a:lnSpc>
            </a:pPr>
            <a:r>
              <a:rPr lang="en-US" sz="3200" dirty="0">
                <a:solidFill>
                  <a:schemeClr val="bg1"/>
                </a:solidFill>
                <a:latin typeface="Open Sauce Heavy"/>
              </a:rPr>
              <a:t>*It will drastically reduces the time</a:t>
            </a:r>
          </a:p>
          <a:p>
            <a:pPr>
              <a:lnSpc>
                <a:spcPts val="6608"/>
              </a:lnSpc>
            </a:pPr>
            <a:r>
              <a:rPr lang="en-US" sz="3200" dirty="0">
                <a:solidFill>
                  <a:schemeClr val="bg1"/>
                </a:solidFill>
                <a:latin typeface="Open Sauce Heavy"/>
              </a:rPr>
              <a:t>*user friendly</a:t>
            </a:r>
          </a:p>
          <a:p>
            <a:pPr>
              <a:lnSpc>
                <a:spcPts val="6608"/>
              </a:lnSpc>
            </a:pPr>
            <a:r>
              <a:rPr lang="en-US" sz="3200" dirty="0">
                <a:solidFill>
                  <a:schemeClr val="bg1"/>
                </a:solidFill>
                <a:latin typeface="Open Sauce Heavy"/>
              </a:rPr>
              <a:t>*it replace the human grader</a:t>
            </a:r>
          </a:p>
          <a:p>
            <a:pPr>
              <a:lnSpc>
                <a:spcPts val="6608"/>
              </a:lnSpc>
            </a:pPr>
            <a:r>
              <a:rPr lang="en-US" sz="3200" dirty="0">
                <a:solidFill>
                  <a:schemeClr val="bg1"/>
                </a:solidFill>
                <a:latin typeface="Open Sauce Heavy"/>
              </a:rPr>
              <a:t>*grading manually allows for </a:t>
            </a:r>
            <a:r>
              <a:rPr lang="en-US" sz="3200" dirty="0" err="1">
                <a:solidFill>
                  <a:schemeClr val="bg1"/>
                </a:solidFill>
                <a:latin typeface="Open Sauce Heavy"/>
              </a:rPr>
              <a:t>content,style</a:t>
            </a:r>
            <a:endParaRPr lang="en-US" sz="3200" dirty="0">
              <a:solidFill>
                <a:schemeClr val="bg1"/>
              </a:solidFill>
              <a:latin typeface="Open Sauce Heavy"/>
            </a:endParaRPr>
          </a:p>
          <a:p>
            <a:pPr>
              <a:lnSpc>
                <a:spcPts val="6608"/>
              </a:lnSpc>
            </a:pPr>
            <a:endParaRPr lang="en-US" sz="5600" u="sng" dirty="0">
              <a:solidFill>
                <a:srgbClr val="F6B032"/>
              </a:solidFill>
              <a:latin typeface="Open Sauce Heavy"/>
            </a:endParaRPr>
          </a:p>
        </p:txBody>
      </p:sp>
      <p:sp>
        <p:nvSpPr>
          <p:cNvPr id="8" name="TextBox 8"/>
          <p:cNvSpPr txBox="1"/>
          <p:nvPr/>
        </p:nvSpPr>
        <p:spPr>
          <a:xfrm>
            <a:off x="1986659" y="7557193"/>
            <a:ext cx="13164081" cy="1500411"/>
          </a:xfrm>
          <a:prstGeom prst="rect">
            <a:avLst/>
          </a:prstGeom>
        </p:spPr>
        <p:txBody>
          <a:bodyPr lIns="0" tIns="0" rIns="0" bIns="0" rtlCol="0" anchor="t">
            <a:spAutoFit/>
          </a:bodyPr>
          <a:lstStyle/>
          <a:p>
            <a:pPr>
              <a:lnSpc>
                <a:spcPts val="3894"/>
              </a:lnSpc>
            </a:pPr>
            <a:r>
              <a:rPr lang="en-US" sz="3300" dirty="0">
                <a:solidFill>
                  <a:srgbClr val="FFFFFF"/>
                </a:solidFill>
                <a:latin typeface="Open Sauce Heavy"/>
              </a:rPr>
              <a:t>Python</a:t>
            </a:r>
          </a:p>
          <a:p>
            <a:pPr>
              <a:lnSpc>
                <a:spcPts val="3894"/>
              </a:lnSpc>
            </a:pPr>
            <a:r>
              <a:rPr lang="en-US" sz="3300" dirty="0">
                <a:solidFill>
                  <a:srgbClr val="FFFFFF"/>
                </a:solidFill>
                <a:latin typeface="Open Sauce Heavy"/>
              </a:rPr>
              <a:t>Html</a:t>
            </a:r>
          </a:p>
          <a:p>
            <a:pPr>
              <a:lnSpc>
                <a:spcPts val="3894"/>
              </a:lnSpc>
            </a:pPr>
            <a:r>
              <a:rPr lang="en-US" sz="3300" dirty="0" err="1">
                <a:solidFill>
                  <a:srgbClr val="FFFFFF"/>
                </a:solidFill>
                <a:latin typeface="Open Sauce Heavy"/>
              </a:rPr>
              <a:t>Css</a:t>
            </a:r>
            <a:endParaRPr lang="en-US" sz="3300" dirty="0">
              <a:solidFill>
                <a:srgbClr val="FFFFFF"/>
              </a:solidFill>
              <a:latin typeface="Open Sauce Heavy"/>
            </a:endParaRPr>
          </a:p>
        </p:txBody>
      </p:sp>
      <p:sp>
        <p:nvSpPr>
          <p:cNvPr id="9" name="TextBox 9"/>
          <p:cNvSpPr txBox="1"/>
          <p:nvPr/>
        </p:nvSpPr>
        <p:spPr>
          <a:xfrm>
            <a:off x="1986659" y="6590469"/>
            <a:ext cx="13164081" cy="852424"/>
          </a:xfrm>
          <a:prstGeom prst="rect">
            <a:avLst/>
          </a:prstGeom>
        </p:spPr>
        <p:txBody>
          <a:bodyPr lIns="0" tIns="0" rIns="0" bIns="0" rtlCol="0" anchor="t">
            <a:spAutoFit/>
          </a:bodyPr>
          <a:lstStyle/>
          <a:p>
            <a:pPr>
              <a:lnSpc>
                <a:spcPts val="6608"/>
              </a:lnSpc>
            </a:pPr>
            <a:r>
              <a:rPr lang="en-US" sz="5600" u="sng">
                <a:solidFill>
                  <a:srgbClr val="F6B032"/>
                </a:solidFill>
                <a:latin typeface="Open Sauce Heavy"/>
              </a:rPr>
              <a:t>Technology Stack</a:t>
            </a:r>
          </a:p>
        </p:txBody>
      </p:sp>
      <p:sp>
        <p:nvSpPr>
          <p:cNvPr id="10" name="AutoShape 10"/>
          <p:cNvSpPr/>
          <p:nvPr/>
        </p:nvSpPr>
        <p:spPr>
          <a:xfrm rot="-5400000">
            <a:off x="-463662" y="7328887"/>
            <a:ext cx="2422566" cy="9525"/>
          </a:xfrm>
          <a:prstGeom prst="rect">
            <a:avLst/>
          </a:prstGeom>
          <a:solidFill>
            <a:srgbClr val="FFFFFF"/>
          </a:solid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AutoShape 6"/>
          <p:cNvSpPr/>
          <p:nvPr/>
        </p:nvSpPr>
        <p:spPr>
          <a:xfrm rot="-5400000">
            <a:off x="-463662" y="7328887"/>
            <a:ext cx="2422566" cy="9525"/>
          </a:xfrm>
          <a:prstGeom prst="rect">
            <a:avLst/>
          </a:prstGeom>
          <a:solidFill>
            <a:srgbClr val="FFFFFF"/>
          </a:solidFill>
        </p:spPr>
      </p:sp>
      <p:pic>
        <p:nvPicPr>
          <p:cNvPr id="12" name="Picture 11">
            <a:extLst>
              <a:ext uri="{FF2B5EF4-FFF2-40B4-BE49-F238E27FC236}">
                <a16:creationId xmlns:a16="http://schemas.microsoft.com/office/drawing/2014/main" id="{53353EA1-5451-53B4-AB7F-CF6AB6BFB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925" y="342900"/>
            <a:ext cx="15125697" cy="952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2286184" y="571694"/>
            <a:ext cx="13164081" cy="5078313"/>
          </a:xfrm>
          <a:prstGeom prst="rect">
            <a:avLst/>
          </a:prstGeom>
        </p:spPr>
        <p:txBody>
          <a:bodyPr lIns="0" tIns="0" rIns="0" bIns="0" rtlCol="0" anchor="t">
            <a:spAutoFit/>
          </a:bodyPr>
          <a:lstStyle/>
          <a:p>
            <a:pPr>
              <a:lnSpc>
                <a:spcPts val="6608"/>
              </a:lnSpc>
            </a:pPr>
            <a:r>
              <a:rPr lang="en-US" sz="5600" u="sng" dirty="0">
                <a:solidFill>
                  <a:srgbClr val="F6B032"/>
                </a:solidFill>
                <a:latin typeface="Open Sauce Heavy"/>
              </a:rPr>
              <a:t>Team Member Details:</a:t>
            </a:r>
          </a:p>
          <a:p>
            <a:pPr>
              <a:lnSpc>
                <a:spcPts val="6608"/>
              </a:lnSpc>
            </a:pPr>
            <a:endParaRPr lang="en-US" sz="5600" u="sng" dirty="0">
              <a:solidFill>
                <a:srgbClr val="F6B032"/>
              </a:solidFill>
              <a:latin typeface="Open Sauce Heavy"/>
            </a:endParaRPr>
          </a:p>
          <a:p>
            <a:pPr>
              <a:lnSpc>
                <a:spcPts val="6608"/>
              </a:lnSpc>
            </a:pPr>
            <a:r>
              <a:rPr lang="en-US" sz="5600" dirty="0">
                <a:solidFill>
                  <a:srgbClr val="FF0000"/>
                </a:solidFill>
                <a:latin typeface="Open Sauce Heavy"/>
              </a:rPr>
              <a:t>M.S.</a:t>
            </a:r>
            <a:r>
              <a:rPr lang="en-US" sz="5600" dirty="0">
                <a:solidFill>
                  <a:schemeClr val="bg1"/>
                </a:solidFill>
                <a:latin typeface="Open Sauce Heavy"/>
              </a:rPr>
              <a:t>SUJITH</a:t>
            </a:r>
          </a:p>
          <a:p>
            <a:pPr>
              <a:lnSpc>
                <a:spcPts val="6608"/>
              </a:lnSpc>
            </a:pPr>
            <a:r>
              <a:rPr lang="en-US" sz="5600" dirty="0">
                <a:solidFill>
                  <a:schemeClr val="bg1"/>
                </a:solidFill>
                <a:latin typeface="Open Sauce Heavy"/>
              </a:rPr>
              <a:t>PRADEEP</a:t>
            </a:r>
            <a:r>
              <a:rPr lang="en-US" sz="5600" dirty="0">
                <a:solidFill>
                  <a:srgbClr val="FF0000"/>
                </a:solidFill>
                <a:latin typeface="Open Sauce Heavy"/>
              </a:rPr>
              <a:t>.S</a:t>
            </a:r>
          </a:p>
          <a:p>
            <a:pPr>
              <a:lnSpc>
                <a:spcPts val="6608"/>
              </a:lnSpc>
            </a:pPr>
            <a:r>
              <a:rPr lang="en-US" sz="5600" dirty="0">
                <a:solidFill>
                  <a:schemeClr val="bg1"/>
                </a:solidFill>
                <a:latin typeface="Open Sauce Heavy"/>
              </a:rPr>
              <a:t>SANJAYKUMAR</a:t>
            </a:r>
            <a:r>
              <a:rPr lang="en-US" sz="5600" dirty="0">
                <a:solidFill>
                  <a:srgbClr val="FF0000"/>
                </a:solidFill>
                <a:latin typeface="Open Sauce Heavy"/>
              </a:rPr>
              <a:t>.G</a:t>
            </a:r>
          </a:p>
          <a:p>
            <a:pPr>
              <a:lnSpc>
                <a:spcPts val="6608"/>
              </a:lnSpc>
            </a:pPr>
            <a:r>
              <a:rPr lang="en-US" sz="5600" dirty="0">
                <a:solidFill>
                  <a:schemeClr val="bg1"/>
                </a:solidFill>
                <a:latin typeface="Open Sauce Heavy"/>
              </a:rPr>
              <a:t>VISWAJITH</a:t>
            </a:r>
            <a:r>
              <a:rPr lang="en-US" sz="5600" dirty="0">
                <a:solidFill>
                  <a:srgbClr val="FF0000"/>
                </a:solidFill>
                <a:latin typeface="Open Sauce Heavy"/>
              </a:rPr>
              <a:t>.P.M</a:t>
            </a: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6" name="Freeform 6"/>
          <p:cNvSpPr/>
          <p:nvPr/>
        </p:nvSpPr>
        <p:spPr>
          <a:xfrm>
            <a:off x="5245888" y="1372420"/>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txBody>
          <a:bodyPr/>
          <a:lstStyle/>
          <a:p>
            <a:endParaRPr lang="en-IN" dirty="0"/>
          </a:p>
        </p:txBody>
      </p:sp>
      <p:sp>
        <p:nvSpPr>
          <p:cNvPr id="7" name="AutoShape 7"/>
          <p:cNvSpPr/>
          <p:nvPr/>
        </p:nvSpPr>
        <p:spPr>
          <a:xfrm rot="-5400000">
            <a:off x="-463662" y="7328887"/>
            <a:ext cx="2422566" cy="9525"/>
          </a:xfrm>
          <a:prstGeom prst="rect">
            <a:avLst/>
          </a:prstGeom>
          <a:solidFill>
            <a:srgbClr val="FFFFFF"/>
          </a:solid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2009294" y="4820777"/>
            <a:ext cx="15161570" cy="2026205"/>
          </a:xfrm>
          <a:prstGeom prst="rect">
            <a:avLst/>
          </a:prstGeom>
        </p:spPr>
        <p:txBody>
          <a:bodyPr lIns="0" tIns="0" rIns="0" bIns="0" rtlCol="0" anchor="t">
            <a:spAutoFit/>
          </a:bodyPr>
          <a:lstStyle/>
          <a:p>
            <a:pPr>
              <a:lnSpc>
                <a:spcPts val="15205"/>
              </a:lnSpc>
            </a:pPr>
            <a:r>
              <a:rPr lang="en-US" sz="16006">
                <a:solidFill>
                  <a:srgbClr val="FFFFFF"/>
                </a:solidFill>
                <a:latin typeface="Open Sauce Heavy"/>
              </a:rPr>
              <a:t>Thank You</a:t>
            </a:r>
          </a:p>
        </p:txBody>
      </p:sp>
      <p:sp>
        <p:nvSpPr>
          <p:cNvPr id="4" name="TextBox 4"/>
          <p:cNvSpPr txBox="1"/>
          <p:nvPr/>
        </p:nvSpPr>
        <p:spPr>
          <a:xfrm>
            <a:off x="2009294" y="7422064"/>
            <a:ext cx="8358305" cy="1158088"/>
          </a:xfrm>
          <a:prstGeom prst="rect">
            <a:avLst/>
          </a:prstGeom>
        </p:spPr>
        <p:txBody>
          <a:bodyPr lIns="0" tIns="0" rIns="0" bIns="0" rtlCol="0" anchor="t">
            <a:spAutoFit/>
          </a:bodyPr>
          <a:lstStyle/>
          <a:p>
            <a:pPr>
              <a:lnSpc>
                <a:spcPts val="8838"/>
              </a:lnSpc>
            </a:pPr>
            <a:r>
              <a:rPr lang="en-US" sz="9303">
                <a:solidFill>
                  <a:srgbClr val="F6B032"/>
                </a:solidFill>
                <a:latin typeface="Open Sauce Heavy"/>
              </a:rPr>
              <a:t>Any Queries?</a:t>
            </a:r>
          </a:p>
        </p:txBody>
      </p:sp>
      <p:sp>
        <p:nvSpPr>
          <p:cNvPr id="5" name="Freeform 5"/>
          <p:cNvSpPr/>
          <p:nvPr/>
        </p:nvSpPr>
        <p:spPr>
          <a:xfrm>
            <a:off x="14443037" y="1706848"/>
            <a:ext cx="2816263" cy="3331064"/>
          </a:xfrm>
          <a:custGeom>
            <a:avLst/>
            <a:gdLst/>
            <a:ahLst/>
            <a:cxnLst/>
            <a:rect l="l" t="t" r="r" b="b"/>
            <a:pathLst>
              <a:path w="2816263" h="3331064">
                <a:moveTo>
                  <a:pt x="0" y="0"/>
                </a:moveTo>
                <a:lnTo>
                  <a:pt x="2816263" y="0"/>
                </a:lnTo>
                <a:lnTo>
                  <a:pt x="2816263" y="3331064"/>
                </a:lnTo>
                <a:lnTo>
                  <a:pt x="0" y="33310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a:rPr>
              <a:t>PYEXPO 2K24</a:t>
            </a:r>
          </a:p>
        </p:txBody>
      </p:sp>
      <p:sp>
        <p:nvSpPr>
          <p:cNvPr id="7" name="AutoShape 7">
            <a:extLst>
              <a:ext uri="{FF2B5EF4-FFF2-40B4-BE49-F238E27FC236}">
                <a16:creationId xmlns:a16="http://schemas.microsoft.com/office/drawing/2014/main" id="{9D166974-EE46-A762-85CC-2911225BBAFA}"/>
              </a:ext>
            </a:extLst>
          </p:cNvPr>
          <p:cNvSpPr/>
          <p:nvPr/>
        </p:nvSpPr>
        <p:spPr>
          <a:xfrm rot="-5400000">
            <a:off x="-463662" y="7328887"/>
            <a:ext cx="2422566" cy="9525"/>
          </a:xfrm>
          <a:prstGeom prst="rect">
            <a:avLst/>
          </a:prstGeom>
          <a:solidFill>
            <a:srgbClr val="FFFFFF"/>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1284</TotalTime>
  <Words>214</Words>
  <Application>Microsoft Office PowerPoint</Application>
  <PresentationFormat>Custom</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Söhne</vt:lpstr>
      <vt:lpstr>Calibri</vt:lpstr>
      <vt:lpstr>Open Sauce Heavy</vt:lpstr>
      <vt:lpstr>Poppins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Py-Expo 2024</dc:title>
  <cp:lastModifiedBy>praveen kumar</cp:lastModifiedBy>
  <cp:revision>5</cp:revision>
  <dcterms:created xsi:type="dcterms:W3CDTF">2006-08-16T00:00:00Z</dcterms:created>
  <dcterms:modified xsi:type="dcterms:W3CDTF">2024-03-13T15:48:27Z</dcterms:modified>
  <dc:identifier>DAF3tCRVsYs</dc:identifier>
</cp:coreProperties>
</file>